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41"/>
  </p:notesMasterIdLst>
  <p:handoutMasterIdLst>
    <p:handoutMasterId r:id="rId42"/>
  </p:handoutMasterIdLst>
  <p:sldIdLst>
    <p:sldId id="1549" r:id="rId2"/>
    <p:sldId id="1694" r:id="rId3"/>
    <p:sldId id="1550" r:id="rId4"/>
    <p:sldId id="1539" r:id="rId5"/>
    <p:sldId id="1541" r:id="rId6"/>
    <p:sldId id="1543" r:id="rId7"/>
    <p:sldId id="1682" r:id="rId8"/>
    <p:sldId id="1688" r:id="rId9"/>
    <p:sldId id="1687" r:id="rId10"/>
    <p:sldId id="1689" r:id="rId11"/>
    <p:sldId id="1510" r:id="rId12"/>
    <p:sldId id="1683" r:id="rId13"/>
    <p:sldId id="1686" r:id="rId14"/>
    <p:sldId id="1507" r:id="rId15"/>
    <p:sldId id="1648" r:id="rId16"/>
    <p:sldId id="1650" r:id="rId17"/>
    <p:sldId id="1652" r:id="rId18"/>
    <p:sldId id="1674" r:id="rId19"/>
    <p:sldId id="1606" r:id="rId20"/>
    <p:sldId id="1657" r:id="rId21"/>
    <p:sldId id="1675" r:id="rId22"/>
    <p:sldId id="1671" r:id="rId23"/>
    <p:sldId id="1569" r:id="rId24"/>
    <p:sldId id="1603" r:id="rId25"/>
    <p:sldId id="1659" r:id="rId26"/>
    <p:sldId id="1660" r:id="rId27"/>
    <p:sldId id="1542" r:id="rId28"/>
    <p:sldId id="1572" r:id="rId29"/>
    <p:sldId id="1577" r:id="rId30"/>
    <p:sldId id="1678" r:id="rId31"/>
    <p:sldId id="1679" r:id="rId32"/>
    <p:sldId id="1702" r:id="rId33"/>
    <p:sldId id="1594" r:id="rId34"/>
    <p:sldId id="1613" r:id="rId35"/>
    <p:sldId id="1614" r:id="rId36"/>
    <p:sldId id="1595" r:id="rId37"/>
    <p:sldId id="1596" r:id="rId38"/>
    <p:sldId id="1665" r:id="rId39"/>
    <p:sldId id="1601" r:id="rId40"/>
  </p:sldIdLst>
  <p:sldSz cx="9906000" cy="6858000" type="A4"/>
  <p:notesSz cx="7102475" cy="102330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guide id="3"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熊谷 雅夫/東北電力" initials="熊谷" lastIdx="1" clrIdx="0">
    <p:extLst/>
  </p:cmAuthor>
  <p:cmAuthor id="2" name="南 壮/東北電力" initials="南" lastIdx="7" clrIdx="1">
    <p:extLst>
      <p:ext uri="{19B8F6BF-5375-455C-9EA6-DF929625EA0E}">
        <p15:presenceInfo xmlns:p15="http://schemas.microsoft.com/office/powerpoint/2012/main" userId="南 壮/東北電力"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00FF"/>
    <a:srgbClr val="CCFF99"/>
    <a:srgbClr val="333333"/>
    <a:srgbClr val="FFFFCC"/>
    <a:srgbClr val="FFFF99"/>
    <a:srgbClr val="FF6600"/>
    <a:srgbClr val="FFFF66"/>
    <a:srgbClr val="ECF1F8"/>
    <a:srgbClr val="FF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1" autoAdjust="0"/>
    <p:restoredTop sz="89833" autoAdjust="0"/>
  </p:normalViewPr>
  <p:slideViewPr>
    <p:cSldViewPr snapToGrid="0" snapToObjects="1">
      <p:cViewPr varScale="1">
        <p:scale>
          <a:sx n="63" d="100"/>
          <a:sy n="63" d="100"/>
        </p:scale>
        <p:origin x="1340" y="48"/>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80"/>
    </p:cViewPr>
  </p:sorterViewPr>
  <p:notesViewPr>
    <p:cSldViewPr snapToGrid="0" snapToObjects="1">
      <p:cViewPr varScale="1">
        <p:scale>
          <a:sx n="50" d="100"/>
          <a:sy n="50" d="100"/>
        </p:scale>
        <p:origin x="2898" y="42"/>
      </p:cViewPr>
      <p:guideLst>
        <p:guide orient="horz" pos="3224"/>
        <p:guide pos="2238"/>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8" y="45"/>
            <a:ext cx="3077740" cy="511657"/>
          </a:xfrm>
          <a:prstGeom prst="rect">
            <a:avLst/>
          </a:prstGeom>
        </p:spPr>
        <p:txBody>
          <a:bodyPr vert="horz" lIns="98152" tIns="49079" rIns="98152" bIns="49079"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112" y="45"/>
            <a:ext cx="3077740" cy="511657"/>
          </a:xfrm>
          <a:prstGeom prst="rect">
            <a:avLst/>
          </a:prstGeom>
        </p:spPr>
        <p:txBody>
          <a:bodyPr vert="horz" lIns="98152" tIns="49079" rIns="98152" bIns="49079" rtlCol="0"/>
          <a:lstStyle>
            <a:lvl1pPr algn="r">
              <a:defRPr sz="1300"/>
            </a:lvl1pPr>
          </a:lstStyle>
          <a:p>
            <a:fld id="{C45CA17C-5AD0-46B2-B300-8A6D685DE8EB}" type="datetimeFigureOut">
              <a:rPr kumimoji="1" lang="ja-JP" altLang="en-US" smtClean="0"/>
              <a:t>2022/10/14</a:t>
            </a:fld>
            <a:endParaRPr kumimoji="1" lang="ja-JP" altLang="en-US"/>
          </a:p>
        </p:txBody>
      </p:sp>
      <p:sp>
        <p:nvSpPr>
          <p:cNvPr id="4" name="フッター プレースホルダー 3"/>
          <p:cNvSpPr>
            <a:spLocks noGrp="1"/>
          </p:cNvSpPr>
          <p:nvPr>
            <p:ph type="ftr" sz="quarter" idx="2"/>
          </p:nvPr>
        </p:nvSpPr>
        <p:spPr>
          <a:xfrm>
            <a:off x="18" y="9719632"/>
            <a:ext cx="3077740" cy="511657"/>
          </a:xfrm>
          <a:prstGeom prst="rect">
            <a:avLst/>
          </a:prstGeom>
        </p:spPr>
        <p:txBody>
          <a:bodyPr vert="horz" lIns="98152" tIns="49079" rIns="98152" bIns="49079"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112" y="9719632"/>
            <a:ext cx="3077740" cy="511657"/>
          </a:xfrm>
          <a:prstGeom prst="rect">
            <a:avLst/>
          </a:prstGeom>
        </p:spPr>
        <p:txBody>
          <a:bodyPr vert="horz" lIns="98152" tIns="49079" rIns="98152" bIns="49079" rtlCol="0" anchor="b"/>
          <a:lstStyle>
            <a:lvl1pPr algn="r">
              <a:defRPr sz="1300"/>
            </a:lvl1pPr>
          </a:lstStyle>
          <a:p>
            <a:fld id="{67B7F713-25FC-47BA-9C08-1747B5C5D5C7}" type="slidenum">
              <a:rPr kumimoji="1" lang="ja-JP" altLang="en-US" smtClean="0"/>
              <a:t>‹#›</a:t>
            </a:fld>
            <a:endParaRPr kumimoji="1" lang="ja-JP" altLang="en-US"/>
          </a:p>
        </p:txBody>
      </p:sp>
    </p:spTree>
    <p:extLst>
      <p:ext uri="{BB962C8B-B14F-4D97-AF65-F5344CB8AC3E}">
        <p14:creationId xmlns:p14="http://schemas.microsoft.com/office/powerpoint/2010/main" val="371989177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8" y="45"/>
            <a:ext cx="3077740" cy="511657"/>
          </a:xfrm>
          <a:prstGeom prst="rect">
            <a:avLst/>
          </a:prstGeom>
        </p:spPr>
        <p:txBody>
          <a:bodyPr vert="horz" lIns="98152" tIns="49079" rIns="98152" bIns="49079"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112" y="45"/>
            <a:ext cx="3077740" cy="511657"/>
          </a:xfrm>
          <a:prstGeom prst="rect">
            <a:avLst/>
          </a:prstGeom>
        </p:spPr>
        <p:txBody>
          <a:bodyPr vert="horz" lIns="98152" tIns="49079" rIns="98152" bIns="49079" rtlCol="0"/>
          <a:lstStyle>
            <a:lvl1pPr algn="r">
              <a:defRPr sz="1300"/>
            </a:lvl1pPr>
          </a:lstStyle>
          <a:p>
            <a:fld id="{72696347-44A8-4841-85BD-8446BDA1D468}" type="datetimeFigureOut">
              <a:rPr kumimoji="1" lang="ja-JP" altLang="en-US" smtClean="0"/>
              <a:t>2022/10/14</a:t>
            </a:fld>
            <a:endParaRPr kumimoji="1" lang="ja-JP" altLang="en-US"/>
          </a:p>
        </p:txBody>
      </p:sp>
      <p:sp>
        <p:nvSpPr>
          <p:cNvPr id="4" name="スライド イメージ プレースホルダー 3"/>
          <p:cNvSpPr>
            <a:spLocks noGrp="1" noRot="1" noChangeAspect="1"/>
          </p:cNvSpPr>
          <p:nvPr>
            <p:ph type="sldImg" idx="2"/>
          </p:nvPr>
        </p:nvSpPr>
        <p:spPr>
          <a:xfrm>
            <a:off x="771525" y="766763"/>
            <a:ext cx="5559425" cy="3848100"/>
          </a:xfrm>
          <a:prstGeom prst="rect">
            <a:avLst/>
          </a:prstGeom>
          <a:noFill/>
          <a:ln w="12700">
            <a:solidFill>
              <a:prstClr val="black"/>
            </a:solidFill>
          </a:ln>
        </p:spPr>
        <p:txBody>
          <a:bodyPr vert="horz" lIns="98152" tIns="49079" rIns="98152" bIns="49079" rtlCol="0" anchor="ctr"/>
          <a:lstStyle/>
          <a:p>
            <a:endParaRPr lang="ja-JP" altLang="en-US"/>
          </a:p>
        </p:txBody>
      </p:sp>
      <p:sp>
        <p:nvSpPr>
          <p:cNvPr id="5" name="ノート プレースホルダー 4"/>
          <p:cNvSpPr>
            <a:spLocks noGrp="1"/>
          </p:cNvSpPr>
          <p:nvPr>
            <p:ph type="body" sz="quarter" idx="3"/>
          </p:nvPr>
        </p:nvSpPr>
        <p:spPr>
          <a:xfrm>
            <a:off x="710248" y="4860716"/>
            <a:ext cx="5681980" cy="4604861"/>
          </a:xfrm>
          <a:prstGeom prst="rect">
            <a:avLst/>
          </a:prstGeom>
        </p:spPr>
        <p:txBody>
          <a:bodyPr vert="horz" lIns="98152" tIns="49079" rIns="98152" bIns="4907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8" y="9719632"/>
            <a:ext cx="3077740" cy="511657"/>
          </a:xfrm>
          <a:prstGeom prst="rect">
            <a:avLst/>
          </a:prstGeom>
        </p:spPr>
        <p:txBody>
          <a:bodyPr vert="horz" lIns="98152" tIns="49079" rIns="98152" bIns="49079"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112" y="9719632"/>
            <a:ext cx="3077740" cy="511657"/>
          </a:xfrm>
          <a:prstGeom prst="rect">
            <a:avLst/>
          </a:prstGeom>
        </p:spPr>
        <p:txBody>
          <a:bodyPr vert="horz" lIns="98152" tIns="49079" rIns="98152" bIns="49079" rtlCol="0" anchor="b"/>
          <a:lstStyle>
            <a:lvl1pPr algn="r">
              <a:defRPr sz="1300"/>
            </a:lvl1pPr>
          </a:lstStyle>
          <a:p>
            <a:fld id="{D56F301C-7342-4A19-8705-C8B554C658EC}" type="slidenum">
              <a:rPr kumimoji="1" lang="ja-JP" altLang="en-US" smtClean="0"/>
              <a:t>‹#›</a:t>
            </a:fld>
            <a:endParaRPr kumimoji="1" lang="ja-JP" altLang="en-US"/>
          </a:p>
        </p:txBody>
      </p:sp>
    </p:spTree>
    <p:extLst>
      <p:ext uri="{BB962C8B-B14F-4D97-AF65-F5344CB8AC3E}">
        <p14:creationId xmlns:p14="http://schemas.microsoft.com/office/powerpoint/2010/main" val="253664304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7437" indent="-177437">
              <a:buFont typeface="Arial" panose="020B0604020202020204" pitchFamily="34" charset="0"/>
              <a:buChar char="•"/>
            </a:pPr>
            <a:endParaRPr lang="en-US" altLang="ja-JP" dirty="0"/>
          </a:p>
        </p:txBody>
      </p:sp>
    </p:spTree>
    <p:extLst>
      <p:ext uri="{BB962C8B-B14F-4D97-AF65-F5344CB8AC3E}">
        <p14:creationId xmlns:p14="http://schemas.microsoft.com/office/powerpoint/2010/main" val="1398686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7437" indent="-177437">
              <a:buFont typeface="Arial" panose="020B0604020202020204" pitchFamily="34" charset="0"/>
              <a:buChar char="•"/>
            </a:pPr>
            <a:endParaRPr lang="en-US" altLang="ja-JP" dirty="0"/>
          </a:p>
        </p:txBody>
      </p:sp>
    </p:spTree>
    <p:extLst>
      <p:ext uri="{BB962C8B-B14F-4D97-AF65-F5344CB8AC3E}">
        <p14:creationId xmlns:p14="http://schemas.microsoft.com/office/powerpoint/2010/main" val="2770387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7451" indent="-177451">
              <a:buFont typeface="Arial" panose="020B0604020202020204" pitchFamily="34" charset="0"/>
              <a:buChar char="•"/>
            </a:pPr>
            <a:endParaRPr lang="ja-JP" altLang="en-US" dirty="0"/>
          </a:p>
        </p:txBody>
      </p:sp>
    </p:spTree>
    <p:extLst>
      <p:ext uri="{BB962C8B-B14F-4D97-AF65-F5344CB8AC3E}">
        <p14:creationId xmlns:p14="http://schemas.microsoft.com/office/powerpoint/2010/main" val="2856471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7437" indent="-177437" defTabSz="946406">
              <a:buFont typeface="Arial" panose="020B0604020202020204" pitchFamily="34" charset="0"/>
              <a:buChar char="•"/>
              <a:defRPr/>
            </a:pPr>
            <a:endParaRPr lang="ja-JP" altLang="en-US" dirty="0"/>
          </a:p>
        </p:txBody>
      </p:sp>
    </p:spTree>
    <p:extLst>
      <p:ext uri="{BB962C8B-B14F-4D97-AF65-F5344CB8AC3E}">
        <p14:creationId xmlns:p14="http://schemas.microsoft.com/office/powerpoint/2010/main" val="3347326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7455" indent="-177455">
              <a:buFont typeface="Arial" panose="020B0604020202020204" pitchFamily="34" charset="0"/>
              <a:buChar char="•"/>
            </a:pPr>
            <a:endParaRPr lang="ja-JP" altLang="en-US" dirty="0"/>
          </a:p>
        </p:txBody>
      </p:sp>
    </p:spTree>
    <p:extLst>
      <p:ext uri="{BB962C8B-B14F-4D97-AF65-F5344CB8AC3E}">
        <p14:creationId xmlns:p14="http://schemas.microsoft.com/office/powerpoint/2010/main" val="2162838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163173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1975927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buClr>
                <a:schemeClr val="bg1">
                  <a:lumMod val="50000"/>
                </a:schemeClr>
              </a:buClr>
            </a:pPr>
            <a:endParaRPr lang="ja-JP" altLang="en-US" dirty="0"/>
          </a:p>
        </p:txBody>
      </p:sp>
    </p:spTree>
    <p:extLst>
      <p:ext uri="{BB962C8B-B14F-4D97-AF65-F5344CB8AC3E}">
        <p14:creationId xmlns:p14="http://schemas.microsoft.com/office/powerpoint/2010/main" val="1890618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908000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123239">
              <a:defRPr/>
            </a:pPr>
            <a:endParaRPr lang="ja-JP" altLang="en-US" dirty="0"/>
          </a:p>
        </p:txBody>
      </p:sp>
    </p:spTree>
    <p:extLst>
      <p:ext uri="{BB962C8B-B14F-4D97-AF65-F5344CB8AC3E}">
        <p14:creationId xmlns:p14="http://schemas.microsoft.com/office/powerpoint/2010/main" val="140758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ja-JP" altLang="ja-JP" dirty="0"/>
          </a:p>
        </p:txBody>
      </p:sp>
    </p:spTree>
    <p:extLst>
      <p:ext uri="{BB962C8B-B14F-4D97-AF65-F5344CB8AC3E}">
        <p14:creationId xmlns:p14="http://schemas.microsoft.com/office/powerpoint/2010/main" val="179433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1309145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3118426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02" indent="-171402">
              <a:buFont typeface="Arial" panose="020B0604020202020204" pitchFamily="34" charset="0"/>
              <a:buChar char="•"/>
            </a:pPr>
            <a:endParaRPr lang="ja-JP" altLang="en-US" dirty="0"/>
          </a:p>
        </p:txBody>
      </p:sp>
    </p:spTree>
    <p:extLst>
      <p:ext uri="{BB962C8B-B14F-4D97-AF65-F5344CB8AC3E}">
        <p14:creationId xmlns:p14="http://schemas.microsoft.com/office/powerpoint/2010/main" val="2263762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3239110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ja-JP" altLang="ja-JP" dirty="0"/>
          </a:p>
        </p:txBody>
      </p:sp>
    </p:spTree>
    <p:extLst>
      <p:ext uri="{BB962C8B-B14F-4D97-AF65-F5344CB8AC3E}">
        <p14:creationId xmlns:p14="http://schemas.microsoft.com/office/powerpoint/2010/main" val="851348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36" indent="-171436">
              <a:buFont typeface="Arial" panose="020B0604020202020204" pitchFamily="34" charset="0"/>
              <a:buChar char="•"/>
            </a:pPr>
            <a:endParaRPr lang="en-US" altLang="ja-JP" dirty="0"/>
          </a:p>
        </p:txBody>
      </p:sp>
    </p:spTree>
    <p:extLst>
      <p:ext uri="{BB962C8B-B14F-4D97-AF65-F5344CB8AC3E}">
        <p14:creationId xmlns:p14="http://schemas.microsoft.com/office/powerpoint/2010/main" val="216721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ja-JP" altLang="ja-JP" dirty="0"/>
          </a:p>
        </p:txBody>
      </p:sp>
    </p:spTree>
    <p:extLst>
      <p:ext uri="{BB962C8B-B14F-4D97-AF65-F5344CB8AC3E}">
        <p14:creationId xmlns:p14="http://schemas.microsoft.com/office/powerpoint/2010/main" val="3761680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ja-JP" altLang="ja-JP" dirty="0"/>
          </a:p>
        </p:txBody>
      </p:sp>
    </p:spTree>
    <p:extLst>
      <p:ext uri="{BB962C8B-B14F-4D97-AF65-F5344CB8AC3E}">
        <p14:creationId xmlns:p14="http://schemas.microsoft.com/office/powerpoint/2010/main" val="524767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36" indent="-171436">
              <a:buFont typeface="Arial" panose="020B0604020202020204" pitchFamily="34" charset="0"/>
              <a:buChar char="•"/>
            </a:pPr>
            <a:endParaRPr lang="ja-JP" altLang="ja-JP" dirty="0"/>
          </a:p>
        </p:txBody>
      </p:sp>
    </p:spTree>
    <p:extLst>
      <p:ext uri="{BB962C8B-B14F-4D97-AF65-F5344CB8AC3E}">
        <p14:creationId xmlns:p14="http://schemas.microsoft.com/office/powerpoint/2010/main" val="3060741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defTabSz="914228">
              <a:buFont typeface="Arial" panose="020B0604020202020204" pitchFamily="34" charset="0"/>
              <a:buChar char="•"/>
              <a:defRPr/>
            </a:pPr>
            <a:endParaRPr lang="en-US" altLang="ja-JP" dirty="0"/>
          </a:p>
        </p:txBody>
      </p:sp>
    </p:spTree>
    <p:extLst>
      <p:ext uri="{BB962C8B-B14F-4D97-AF65-F5344CB8AC3E}">
        <p14:creationId xmlns:p14="http://schemas.microsoft.com/office/powerpoint/2010/main" val="2610311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en-US" altLang="ja-JP" dirty="0"/>
          </a:p>
        </p:txBody>
      </p:sp>
    </p:spTree>
    <p:extLst>
      <p:ext uri="{BB962C8B-B14F-4D97-AF65-F5344CB8AC3E}">
        <p14:creationId xmlns:p14="http://schemas.microsoft.com/office/powerpoint/2010/main" val="2354290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en-US" altLang="ja-JP" dirty="0"/>
          </a:p>
        </p:txBody>
      </p:sp>
    </p:spTree>
    <p:extLst>
      <p:ext uri="{BB962C8B-B14F-4D97-AF65-F5344CB8AC3E}">
        <p14:creationId xmlns:p14="http://schemas.microsoft.com/office/powerpoint/2010/main" val="3014110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65607" indent="-165607">
              <a:buFont typeface="Arial" panose="020B0604020202020204" pitchFamily="34" charset="0"/>
              <a:buChar char="•"/>
            </a:pPr>
            <a:endParaRPr lang="en-US" altLang="ja-JP" dirty="0"/>
          </a:p>
        </p:txBody>
      </p:sp>
    </p:spTree>
    <p:extLst>
      <p:ext uri="{BB962C8B-B14F-4D97-AF65-F5344CB8AC3E}">
        <p14:creationId xmlns:p14="http://schemas.microsoft.com/office/powerpoint/2010/main" val="1568246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832508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3999203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65607" indent="-165607">
              <a:buFont typeface="Arial" panose="020B0604020202020204" pitchFamily="34" charset="0"/>
              <a:buChar char="•"/>
            </a:pPr>
            <a:endParaRPr lang="ja-JP" altLang="ja-JP" dirty="0"/>
          </a:p>
        </p:txBody>
      </p:sp>
    </p:spTree>
    <p:extLst>
      <p:ext uri="{BB962C8B-B14F-4D97-AF65-F5344CB8AC3E}">
        <p14:creationId xmlns:p14="http://schemas.microsoft.com/office/powerpoint/2010/main" val="3456984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868251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1345265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17067355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781937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1237820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26174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5867044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7642535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016090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20" indent="-171420">
              <a:buFont typeface="Arial" panose="020B0604020202020204" pitchFamily="34" charset="0"/>
              <a:buChar char="•"/>
            </a:pPr>
            <a:endParaRPr lang="en-US" altLang="ja-JP" dirty="0"/>
          </a:p>
        </p:txBody>
      </p:sp>
    </p:spTree>
    <p:extLst>
      <p:ext uri="{BB962C8B-B14F-4D97-AF65-F5344CB8AC3E}">
        <p14:creationId xmlns:p14="http://schemas.microsoft.com/office/powerpoint/2010/main" val="11565280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a:buFont typeface="Arial" panose="020B0604020202020204" pitchFamily="34" charset="0"/>
              <a:buChar char="•"/>
            </a:pPr>
            <a:endParaRPr lang="ja-JP" altLang="en-US" dirty="0"/>
          </a:p>
        </p:txBody>
      </p:sp>
    </p:spTree>
    <p:extLst>
      <p:ext uri="{BB962C8B-B14F-4D97-AF65-F5344CB8AC3E}">
        <p14:creationId xmlns:p14="http://schemas.microsoft.com/office/powerpoint/2010/main" val="9774980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20" indent="-171420">
              <a:buFont typeface="Arial" panose="020B0604020202020204" pitchFamily="34" charset="0"/>
              <a:buChar char="•"/>
            </a:pPr>
            <a:endParaRPr lang="ja-JP" altLang="en-US" dirty="0"/>
          </a:p>
        </p:txBody>
      </p:sp>
    </p:spTree>
    <p:extLst>
      <p:ext uri="{BB962C8B-B14F-4D97-AF65-F5344CB8AC3E}">
        <p14:creationId xmlns:p14="http://schemas.microsoft.com/office/powerpoint/2010/main" val="864655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テキスト ボックス 1"/>
          <p:cNvSpPr txBox="1"/>
          <p:nvPr userDrawn="1"/>
        </p:nvSpPr>
        <p:spPr>
          <a:xfrm>
            <a:off x="9258299" y="80228"/>
            <a:ext cx="562535" cy="323165"/>
          </a:xfrm>
          <a:prstGeom prst="rect">
            <a:avLst/>
          </a:prstGeom>
          <a:noFill/>
          <a:ln>
            <a:solidFill>
              <a:srgbClr val="323232"/>
            </a:solidFill>
          </a:ln>
        </p:spPr>
        <p:txBody>
          <a:bodyPr wrap="square" rtlCol="0">
            <a:spAutoFit/>
          </a:bodyPr>
          <a:lstStyle/>
          <a:p>
            <a:pPr algn="r"/>
            <a:fld id="{824AB15E-89F4-4C65-AD84-1409AF78C2ED}" type="slidenum">
              <a:rPr kumimoji="1" lang="ja-JP" altLang="en-US" sz="1500" i="1" smtClean="0">
                <a:solidFill>
                  <a:srgbClr val="333333"/>
                </a:solidFill>
                <a:latin typeface="Segoe UI" panose="020B0502040204020203" pitchFamily="34" charset="0"/>
                <a:cs typeface="Segoe UI" panose="020B0502040204020203" pitchFamily="34" charset="0"/>
              </a:rPr>
              <a:t>‹#›</a:t>
            </a:fld>
            <a:endParaRPr kumimoji="1" lang="ja-JP" altLang="en-US" sz="1500" i="1" dirty="0">
              <a:solidFill>
                <a:srgbClr val="333333"/>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056928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cxnSp>
        <p:nvCxnSpPr>
          <p:cNvPr id="5" name="直線コネクタ 4"/>
          <p:cNvCxnSpPr/>
          <p:nvPr userDrawn="1"/>
        </p:nvCxnSpPr>
        <p:spPr>
          <a:xfrm>
            <a:off x="0" y="482413"/>
            <a:ext cx="9906000" cy="0"/>
          </a:xfrm>
          <a:prstGeom prst="line">
            <a:avLst/>
          </a:prstGeom>
          <a:ln w="44450">
            <a:gradFill flip="none" rotWithShape="1">
              <a:gsLst>
                <a:gs pos="79000">
                  <a:srgbClr val="FF6699"/>
                </a:gs>
                <a:gs pos="0">
                  <a:srgbClr val="FF0000"/>
                </a:gs>
                <a:gs pos="94074">
                  <a:srgbClr val="FF9999"/>
                </a:gs>
                <a:gs pos="100000">
                  <a:srgbClr val="FF9966"/>
                </a:gs>
                <a:gs pos="87000">
                  <a:srgbClr val="FF9999"/>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userDrawn="1"/>
        </p:nvSpPr>
        <p:spPr>
          <a:xfrm>
            <a:off x="9258299" y="80228"/>
            <a:ext cx="562535" cy="323165"/>
          </a:xfrm>
          <a:prstGeom prst="rect">
            <a:avLst/>
          </a:prstGeom>
          <a:noFill/>
          <a:ln>
            <a:solidFill>
              <a:srgbClr val="323232"/>
            </a:solidFill>
          </a:ln>
        </p:spPr>
        <p:txBody>
          <a:bodyPr wrap="square" rtlCol="0">
            <a:spAutoFit/>
          </a:bodyPr>
          <a:lstStyle/>
          <a:p>
            <a:pPr algn="r"/>
            <a:fld id="{824AB15E-89F4-4C65-AD84-1409AF78C2ED}" type="slidenum">
              <a:rPr kumimoji="1" lang="ja-JP" altLang="en-US" sz="1500" i="1" smtClean="0">
                <a:solidFill>
                  <a:srgbClr val="333333"/>
                </a:solidFill>
                <a:latin typeface="Segoe UI" panose="020B0502040204020203" pitchFamily="34" charset="0"/>
                <a:cs typeface="Segoe UI" panose="020B0502040204020203" pitchFamily="34" charset="0"/>
              </a:rPr>
              <a:t>‹#›</a:t>
            </a:fld>
            <a:endParaRPr kumimoji="1" lang="ja-JP" altLang="en-US" sz="1500" i="1" dirty="0">
              <a:solidFill>
                <a:srgbClr val="333333"/>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594479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タイトル スライド">
    <p:bg>
      <p:bgPr>
        <a:solidFill>
          <a:schemeClr val="tx1"/>
        </a:solid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13"/>
          </p:nvPr>
        </p:nvSpPr>
        <p:spPr>
          <a:xfrm>
            <a:off x="7267507" y="6356352"/>
            <a:ext cx="2228850" cy="365125"/>
          </a:xfrm>
        </p:spPr>
        <p:txBody>
          <a:bodyPr/>
          <a:lstStyle>
            <a:lvl1pPr>
              <a:defRPr/>
            </a:lvl1pPr>
          </a:lstStyle>
          <a:p>
            <a:pPr>
              <a:defRPr/>
            </a:pPr>
            <a:endParaRPr lang="ja-JP" altLang="en-US" dirty="0"/>
          </a:p>
        </p:txBody>
      </p:sp>
      <p:sp>
        <p:nvSpPr>
          <p:cNvPr id="5" name="フッター プレースホルダー 4"/>
          <p:cNvSpPr>
            <a:spLocks noGrp="1"/>
          </p:cNvSpPr>
          <p:nvPr>
            <p:ph type="ftr" sz="quarter" idx="14"/>
          </p:nvPr>
        </p:nvSpPr>
        <p:spPr/>
        <p:txBody>
          <a:bodyPr/>
          <a:lstStyle>
            <a:lvl1pPr>
              <a:defRPr/>
            </a:lvl1pPr>
          </a:lstStyle>
          <a:p>
            <a:pPr>
              <a:defRPr/>
            </a:pPr>
            <a:endParaRPr lang="ja-JP" altLang="en-US" dirty="0"/>
          </a:p>
        </p:txBody>
      </p:sp>
      <p:sp>
        <p:nvSpPr>
          <p:cNvPr id="11" name="タイトル 1"/>
          <p:cNvSpPr txBox="1">
            <a:spLocks/>
          </p:cNvSpPr>
          <p:nvPr userDrawn="1"/>
        </p:nvSpPr>
        <p:spPr bwMode="auto">
          <a:xfrm>
            <a:off x="1380852" y="3933056"/>
            <a:ext cx="7113240" cy="1800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ctr" anchorCtr="0" compatLnSpc="1">
            <a:prstTxWarp prst="textNoShape">
              <a:avLst/>
            </a:prstTxWarp>
            <a:normAutofit/>
          </a:bodyPr>
          <a:lstStyle>
            <a:lvl1pPr algn="ctr" rtl="0" eaLnBrk="0" fontAlgn="base" hangingPunct="0">
              <a:spcBef>
                <a:spcPct val="0"/>
              </a:spcBef>
              <a:spcAft>
                <a:spcPct val="0"/>
              </a:spcAft>
              <a:defRPr kumimoji="1" sz="3600" b="1" kern="1200">
                <a:solidFill>
                  <a:schemeClr val="bg1"/>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5pPr>
            <a:lvl6pPr marL="4572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6pPr>
            <a:lvl7pPr marL="9144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7pPr>
            <a:lvl8pPr marL="13716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8pPr>
            <a:lvl9pPr marL="18288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9pPr>
          </a:lstStyle>
          <a:p>
            <a:endParaRPr lang="ja-JP" altLang="en-US" sz="2585" dirty="0"/>
          </a:p>
        </p:txBody>
      </p:sp>
      <p:sp>
        <p:nvSpPr>
          <p:cNvPr id="7" name="テキスト プレースホルダー 6"/>
          <p:cNvSpPr>
            <a:spLocks noGrp="1"/>
          </p:cNvSpPr>
          <p:nvPr>
            <p:ph type="body" sz="quarter" idx="15"/>
          </p:nvPr>
        </p:nvSpPr>
        <p:spPr>
          <a:xfrm>
            <a:off x="430144" y="2493392"/>
            <a:ext cx="9066213" cy="863600"/>
          </a:xfrm>
          <a:prstGeom prst="rect">
            <a:avLst/>
          </a:prstGeom>
        </p:spPr>
        <p:txBody>
          <a:bodyPr anchor="ctr"/>
          <a:lstStyle>
            <a:lvl1pPr marL="0" indent="0" algn="ctr">
              <a:buNone/>
              <a:defRPr sz="2954" b="1">
                <a:solidFill>
                  <a:schemeClr val="bg1"/>
                </a:solidFill>
                <a:latin typeface="Meiryo UI" panose="020B0604030504040204" pitchFamily="50" charset="-128"/>
                <a:ea typeface="Meiryo UI" panose="020B0604030504040204" pitchFamily="50" charset="-128"/>
              </a:defRPr>
            </a:lvl1pPr>
            <a:lvl2pPr marL="422041" indent="0">
              <a:buNone/>
              <a:defRPr/>
            </a:lvl2pPr>
            <a:lvl3pPr marL="844083" indent="0">
              <a:buNone/>
              <a:defRPr/>
            </a:lvl3pPr>
            <a:lvl4pPr marL="1266124" indent="0">
              <a:buNone/>
              <a:defRPr/>
            </a:lvl4pPr>
            <a:lvl5pPr marL="1688165" indent="0">
              <a:buNone/>
              <a:defRPr/>
            </a:lvl5pPr>
          </a:lstStyle>
          <a:p>
            <a:pPr lvl="0"/>
            <a:endParaRPr kumimoji="1" lang="ja-JP" altLang="en-US" dirty="0" smtClean="0"/>
          </a:p>
        </p:txBody>
      </p:sp>
      <p:cxnSp>
        <p:nvCxnSpPr>
          <p:cNvPr id="14" name="直線コネクタ 13"/>
          <p:cNvCxnSpPr/>
          <p:nvPr userDrawn="1"/>
        </p:nvCxnSpPr>
        <p:spPr>
          <a:xfrm>
            <a:off x="-13648" y="3397936"/>
            <a:ext cx="9936000" cy="0"/>
          </a:xfrm>
          <a:prstGeom prst="line">
            <a:avLst/>
          </a:prstGeom>
          <a:ln w="38100">
            <a:gradFill>
              <a:gsLst>
                <a:gs pos="0">
                  <a:srgbClr val="FF0000"/>
                </a:gs>
                <a:gs pos="100000">
                  <a:srgbClr val="FF7C80"/>
                </a:gs>
              </a:gsLst>
              <a:lin ang="5400000" scaled="0"/>
            </a:gra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0298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3_タイトル スライド">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1380852" y="1268760"/>
            <a:ext cx="7113240" cy="4464496"/>
          </a:xfrm>
          <a:solidFill>
            <a:schemeClr val="tx1"/>
          </a:solidFill>
        </p:spPr>
        <p:txBody>
          <a:bodyPr anchor="t">
            <a:normAutofit/>
          </a:bodyPr>
          <a:lstStyle>
            <a:lvl1pPr algn="ctr">
              <a:defRPr sz="3323">
                <a:solidFill>
                  <a:schemeClr val="bg1"/>
                </a:solidFill>
              </a:defRPr>
            </a:lvl1pPr>
          </a:lstStyle>
          <a:p>
            <a:r>
              <a:rPr lang="ja-JP" altLang="en-US" dirty="0" smtClean="0"/>
              <a:t>マスター タイトルの書式設定</a:t>
            </a:r>
            <a:endParaRPr lang="ja-JP" altLang="en-US" dirty="0"/>
          </a:p>
        </p:txBody>
      </p:sp>
      <p:sp>
        <p:nvSpPr>
          <p:cNvPr id="4" name="日付プレースホルダー 3"/>
          <p:cNvSpPr>
            <a:spLocks noGrp="1"/>
          </p:cNvSpPr>
          <p:nvPr>
            <p:ph type="dt" sz="half" idx="13"/>
          </p:nvPr>
        </p:nvSpPr>
        <p:spPr/>
        <p:txBody>
          <a:bodyPr/>
          <a:lstStyle>
            <a:lvl1pPr>
              <a:defRPr/>
            </a:lvl1pPr>
          </a:lstStyle>
          <a:p>
            <a:pPr>
              <a:defRPr/>
            </a:pPr>
            <a:endParaRPr lang="ja-JP" altLang="en-US"/>
          </a:p>
        </p:txBody>
      </p:sp>
      <p:sp>
        <p:nvSpPr>
          <p:cNvPr id="5" name="フッター プレースホルダー 4"/>
          <p:cNvSpPr>
            <a:spLocks noGrp="1"/>
          </p:cNvSpPr>
          <p:nvPr>
            <p:ph type="ftr" sz="quarter" idx="14"/>
          </p:nvPr>
        </p:nvSpPr>
        <p:spPr/>
        <p:txBody>
          <a:bodyPr/>
          <a:lstStyle>
            <a:lvl1pPr>
              <a:defRPr/>
            </a:lvl1pPr>
          </a:lstStyle>
          <a:p>
            <a:pPr>
              <a:defRPr/>
            </a:pPr>
            <a:endParaRPr lang="ja-JP" altLang="en-US"/>
          </a:p>
        </p:txBody>
      </p:sp>
      <p:sp>
        <p:nvSpPr>
          <p:cNvPr id="9" name="正方形/長方形 8"/>
          <p:cNvSpPr/>
          <p:nvPr userDrawn="1"/>
        </p:nvSpPr>
        <p:spPr>
          <a:xfrm>
            <a:off x="-15553" y="2"/>
            <a:ext cx="7545389" cy="346075"/>
          </a:xfrm>
          <a:prstGeom prst="rect">
            <a:avLst/>
          </a:prstGeom>
          <a:gradFill>
            <a:gsLst>
              <a:gs pos="0">
                <a:srgbClr val="FF0000"/>
              </a:gs>
              <a:gs pos="22000">
                <a:srgbClr val="FF0000"/>
              </a:gs>
              <a:gs pos="100000">
                <a:schemeClr val="tx1"/>
              </a:gs>
            </a:gsLst>
            <a:lin ang="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33231" anchor="ctr"/>
          <a:lstStyle/>
          <a:p>
            <a:pPr algn="ctr">
              <a:defRPr/>
            </a:pPr>
            <a:endParaRPr lang="ja-JP" altLang="en-US" sz="1662" dirty="0">
              <a:solidFill>
                <a:schemeClr val="tx1"/>
              </a:solidFill>
            </a:endParaRPr>
          </a:p>
        </p:txBody>
      </p:sp>
      <p:sp>
        <p:nvSpPr>
          <p:cNvPr id="10" name="正方形/長方形 9"/>
          <p:cNvSpPr/>
          <p:nvPr userDrawn="1"/>
        </p:nvSpPr>
        <p:spPr>
          <a:xfrm>
            <a:off x="-15553" y="6539311"/>
            <a:ext cx="9936000" cy="346075"/>
          </a:xfrm>
          <a:prstGeom prst="rect">
            <a:avLst/>
          </a:prstGeom>
          <a:gradFill>
            <a:gsLst>
              <a:gs pos="0">
                <a:srgbClr val="FF0000"/>
              </a:gs>
              <a:gs pos="100000">
                <a:srgbClr val="FF0000"/>
              </a:gs>
              <a:gs pos="100000">
                <a:schemeClr val="tx1"/>
              </a:gs>
            </a:gsLst>
            <a:lin ang="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33231" anchor="ctr"/>
          <a:lstStyle/>
          <a:p>
            <a:pPr algn="ctr">
              <a:defRPr/>
            </a:pPr>
            <a:endParaRPr lang="ja-JP" altLang="en-US" sz="1662" dirty="0">
              <a:solidFill>
                <a:schemeClr val="tx1"/>
              </a:solidFill>
            </a:endParaRPr>
          </a:p>
        </p:txBody>
      </p:sp>
      <p:sp>
        <p:nvSpPr>
          <p:cNvPr id="11" name="タイトル 1"/>
          <p:cNvSpPr txBox="1">
            <a:spLocks/>
          </p:cNvSpPr>
          <p:nvPr userDrawn="1"/>
        </p:nvSpPr>
        <p:spPr bwMode="auto">
          <a:xfrm>
            <a:off x="1380852" y="3933056"/>
            <a:ext cx="7113240" cy="1800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ctr" anchorCtr="0" compatLnSpc="1">
            <a:prstTxWarp prst="textNoShape">
              <a:avLst/>
            </a:prstTxWarp>
            <a:normAutofit/>
          </a:bodyPr>
          <a:lstStyle>
            <a:lvl1pPr algn="ctr" rtl="0" eaLnBrk="0" fontAlgn="base" hangingPunct="0">
              <a:spcBef>
                <a:spcPct val="0"/>
              </a:spcBef>
              <a:spcAft>
                <a:spcPct val="0"/>
              </a:spcAft>
              <a:defRPr kumimoji="1" sz="3600" b="1" kern="1200">
                <a:solidFill>
                  <a:schemeClr val="bg1"/>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2400" b="1">
                <a:solidFill>
                  <a:schemeClr val="tx1"/>
                </a:solidFill>
                <a:latin typeface="HG丸ｺﾞｼｯｸM-PRO" pitchFamily="50" charset="-128"/>
                <a:ea typeface="HG丸ｺﾞｼｯｸM-PRO" pitchFamily="50" charset="-128"/>
              </a:defRPr>
            </a:lvl5pPr>
            <a:lvl6pPr marL="4572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6pPr>
            <a:lvl7pPr marL="9144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7pPr>
            <a:lvl8pPr marL="13716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8pPr>
            <a:lvl9pPr marL="1828800" algn="l" rtl="0" fontAlgn="base">
              <a:spcBef>
                <a:spcPct val="0"/>
              </a:spcBef>
              <a:spcAft>
                <a:spcPct val="0"/>
              </a:spcAft>
              <a:defRPr kumimoji="1" sz="2400" b="1">
                <a:solidFill>
                  <a:schemeClr val="tx1"/>
                </a:solidFill>
                <a:latin typeface="HG丸ｺﾞｼｯｸM-PRO" pitchFamily="50" charset="-128"/>
                <a:ea typeface="HG丸ｺﾞｼｯｸM-PRO" pitchFamily="50" charset="-128"/>
              </a:defRPr>
            </a:lvl9pPr>
          </a:lstStyle>
          <a:p>
            <a:endParaRPr lang="ja-JP" altLang="en-US" sz="2585" dirty="0"/>
          </a:p>
        </p:txBody>
      </p:sp>
    </p:spTree>
    <p:extLst>
      <p:ext uri="{BB962C8B-B14F-4D97-AF65-F5344CB8AC3E}">
        <p14:creationId xmlns:p14="http://schemas.microsoft.com/office/powerpoint/2010/main" val="11402351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C150F-8310-43BF-9086-A950B61985E1}" type="slidenum">
              <a:rPr kumimoji="1" lang="ja-JP" altLang="en-US" smtClean="0"/>
              <a:t>‹#›</a:t>
            </a:fld>
            <a:endParaRPr kumimoji="1" lang="ja-JP" altLang="en-US"/>
          </a:p>
        </p:txBody>
      </p:sp>
    </p:spTree>
    <p:extLst>
      <p:ext uri="{BB962C8B-B14F-4D97-AF65-F5344CB8AC3E}">
        <p14:creationId xmlns:p14="http://schemas.microsoft.com/office/powerpoint/2010/main" val="1184064156"/>
      </p:ext>
    </p:extLst>
  </p:cSld>
  <p:clrMap bg1="lt1" tx1="dk1" bg2="lt2" tx2="dk2" accent1="accent1" accent2="accent2" accent3="accent3" accent4="accent4" accent5="accent5" accent6="accent6" hlink="hlink" folHlink="folHlink"/>
  <p:sldLayoutIdLst>
    <p:sldLayoutId id="2147483650" r:id="rId1"/>
    <p:sldLayoutId id="2147483655" r:id="rId2"/>
    <p:sldLayoutId id="2147483658" r:id="rId3"/>
    <p:sldLayoutId id="2147483660" r:id="rId4"/>
  </p:sldLayoutIdLst>
  <p:timing>
    <p:tnLst>
      <p:par>
        <p:cTn id="1" dur="indefinite" restart="never" nodeType="tmRoot"/>
      </p:par>
    </p:tnLst>
  </p:timing>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eiryo UI" panose="020B0604030504040204" pitchFamily="50" charset="-128"/>
          <a:ea typeface="Meiryo UI" panose="020B0604030504040204"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8.xml"/><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4.jpeg"/><Relationship Id="rId5" Type="http://schemas.openxmlformats.org/officeDocument/2006/relationships/image" Target="../media/image19.jpeg"/><Relationship Id="rId10" Type="http://schemas.openxmlformats.org/officeDocument/2006/relationships/image" Target="../media/image23.jpeg"/><Relationship Id="rId4" Type="http://schemas.openxmlformats.org/officeDocument/2006/relationships/image" Target="../media/image18.png"/><Relationship Id="rId9" Type="http://schemas.openxmlformats.org/officeDocument/2006/relationships/image" Target="../media/image22.jpeg"/></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3.png"/><Relationship Id="rId3" Type="http://schemas.openxmlformats.org/officeDocument/2006/relationships/image" Target="../media/image25.jpeg"/><Relationship Id="rId7" Type="http://schemas.openxmlformats.org/officeDocument/2006/relationships/image" Target="../media/image28.png"/><Relationship Id="rId12"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31.jpeg"/><Relationship Id="rId5" Type="http://schemas.openxmlformats.org/officeDocument/2006/relationships/image" Target="../media/image27.png"/><Relationship Id="rId10" Type="http://schemas.microsoft.com/office/2007/relationships/hdphoto" Target="../media/hdphoto3.wdp"/><Relationship Id="rId4" Type="http://schemas.openxmlformats.org/officeDocument/2006/relationships/image" Target="../media/image26.jpeg"/><Relationship Id="rId9" Type="http://schemas.openxmlformats.org/officeDocument/2006/relationships/image" Target="../media/image30.png"/><Relationship Id="rId14" Type="http://schemas.microsoft.com/office/2007/relationships/hdphoto" Target="../media/hdphoto4.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s.brand.wy@tohoku-epco.co.jp"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0797" y="939800"/>
            <a:ext cx="8004938" cy="5270500"/>
          </a:xfrm>
        </p:spPr>
        <p:txBody>
          <a:bodyPr>
            <a:normAutofit/>
          </a:bodyPr>
          <a:lstStyle/>
          <a:p>
            <a:r>
              <a:rPr kumimoji="1" lang="en-US" altLang="ja-JP" dirty="0" smtClean="0">
                <a:latin typeface="Meiryo UI" panose="020B0604030504040204" pitchFamily="50" charset="-128"/>
                <a:ea typeface="Meiryo UI" panose="020B0604030504040204" pitchFamily="50" charset="-128"/>
              </a:rPr>
              <a:t/>
            </a:r>
            <a:br>
              <a:rPr kumimoji="1" lang="en-US" altLang="ja-JP" dirty="0" smtClean="0">
                <a:latin typeface="Meiryo UI" panose="020B0604030504040204" pitchFamily="50" charset="-128"/>
                <a:ea typeface="Meiryo UI" panose="020B0604030504040204" pitchFamily="50" charset="-128"/>
              </a:rPr>
            </a:br>
            <a:r>
              <a:rPr lang="en-US" altLang="ja-JP" b="1" dirty="0" smtClean="0">
                <a:latin typeface="Meiryo UI" panose="020B0604030504040204" pitchFamily="50" charset="-128"/>
                <a:ea typeface="Meiryo UI" panose="020B0604030504040204" pitchFamily="50" charset="-128"/>
              </a:rPr>
              <a:t>202</a:t>
            </a:r>
            <a:r>
              <a:rPr lang="en-US" altLang="ja-JP" b="1" dirty="0">
                <a:latin typeface="Meiryo UI" panose="020B0604030504040204" pitchFamily="50" charset="-128"/>
                <a:ea typeface="Meiryo UI" panose="020B0604030504040204" pitchFamily="50" charset="-128"/>
              </a:rPr>
              <a:t>2</a:t>
            </a:r>
            <a:r>
              <a:rPr lang="ja-JP" altLang="en-US" b="1" dirty="0" smtClean="0">
                <a:latin typeface="Meiryo UI" panose="020B0604030504040204" pitchFamily="50" charset="-128"/>
                <a:ea typeface="Meiryo UI" panose="020B0604030504040204" pitchFamily="50" charset="-128"/>
              </a:rPr>
              <a:t>年度</a:t>
            </a:r>
            <a:r>
              <a:rPr lang="en-US" altLang="ja-JP" b="1" dirty="0" smtClean="0">
                <a:latin typeface="Meiryo UI" panose="020B0604030504040204" pitchFamily="50" charset="-128"/>
                <a:ea typeface="Meiryo UI" panose="020B0604030504040204" pitchFamily="50" charset="-128"/>
              </a:rPr>
              <a:t/>
            </a:r>
            <a:br>
              <a:rPr lang="en-US" altLang="ja-JP" b="1" dirty="0" smtClean="0">
                <a:latin typeface="Meiryo UI" panose="020B0604030504040204" pitchFamily="50" charset="-128"/>
                <a:ea typeface="Meiryo UI" panose="020B0604030504040204" pitchFamily="50" charset="-128"/>
              </a:rPr>
            </a:br>
            <a:r>
              <a:rPr kumimoji="1" lang="en-US" altLang="ja-JP" b="1" dirty="0" smtClean="0">
                <a:latin typeface="Meiryo UI" panose="020B0604030504040204" pitchFamily="50" charset="-128"/>
                <a:ea typeface="Meiryo UI" panose="020B0604030504040204" pitchFamily="50" charset="-128"/>
              </a:rPr>
              <a:t/>
            </a:r>
            <a:br>
              <a:rPr kumimoji="1" lang="en-US" altLang="ja-JP" b="1" dirty="0" smtClean="0">
                <a:latin typeface="Meiryo UI" panose="020B0604030504040204" pitchFamily="50" charset="-128"/>
                <a:ea typeface="Meiryo UI" panose="020B0604030504040204" pitchFamily="50" charset="-128"/>
              </a:rPr>
            </a:br>
            <a:r>
              <a:rPr kumimoji="1" lang="ja-JP" altLang="en-US"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より、そう、ちから。</a:t>
            </a:r>
            <a:r>
              <a:rPr lang="ja-JP" altLang="en-US"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推進サポーター </a:t>
            </a:r>
            <a:r>
              <a:rPr lang="en-US" altLang="ja-JP"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r>
            <a:br>
              <a:rPr lang="en-US" altLang="ja-JP"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br>
            <a:r>
              <a:rPr lang="ja-JP" altLang="en-US" sz="480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キックオフミーティング</a:t>
            </a:r>
            <a:r>
              <a:rPr lang="en-US" altLang="ja-JP" b="1" dirty="0" smtClean="0">
                <a:solidFill>
                  <a:srgbClr val="FF0000"/>
                </a:solidFill>
                <a:latin typeface="Meiryo UI" panose="020B0604030504040204" pitchFamily="50" charset="-128"/>
                <a:ea typeface="Meiryo UI" panose="020B0604030504040204" pitchFamily="50" charset="-128"/>
              </a:rPr>
              <a:t/>
            </a:r>
            <a:br>
              <a:rPr lang="en-US" altLang="ja-JP" b="1" dirty="0" smtClean="0">
                <a:solidFill>
                  <a:srgbClr val="FF0000"/>
                </a:solidFill>
                <a:latin typeface="Meiryo UI" panose="020B0604030504040204" pitchFamily="50" charset="-128"/>
                <a:ea typeface="Meiryo UI" panose="020B0604030504040204" pitchFamily="50" charset="-128"/>
              </a:rPr>
            </a:br>
            <a:r>
              <a:rPr lang="en-US" altLang="ja-JP" dirty="0" smtClean="0">
                <a:latin typeface="Meiryo UI" panose="020B0604030504040204" pitchFamily="50" charset="-128"/>
                <a:ea typeface="Meiryo UI" panose="020B0604030504040204" pitchFamily="50" charset="-128"/>
              </a:rPr>
              <a:t/>
            </a:r>
            <a:br>
              <a:rPr lang="en-US" altLang="ja-JP" dirty="0" smtClean="0">
                <a:latin typeface="Meiryo UI" panose="020B0604030504040204" pitchFamily="50" charset="-128"/>
                <a:ea typeface="Meiryo UI" panose="020B0604030504040204" pitchFamily="50" charset="-128"/>
              </a:rPr>
            </a:br>
            <a:r>
              <a:rPr lang="en-US" altLang="ja-JP" sz="2585" dirty="0">
                <a:latin typeface="Meiryo UI" panose="020B0604030504040204" pitchFamily="50" charset="-128"/>
                <a:ea typeface="Meiryo UI" panose="020B0604030504040204" pitchFamily="50" charset="-128"/>
              </a:rPr>
              <a:t/>
            </a:r>
            <a:br>
              <a:rPr lang="en-US" altLang="ja-JP" sz="2585" dirty="0">
                <a:latin typeface="Meiryo UI" panose="020B0604030504040204" pitchFamily="50" charset="-128"/>
                <a:ea typeface="Meiryo UI" panose="020B0604030504040204" pitchFamily="50" charset="-128"/>
              </a:rPr>
            </a:br>
            <a:r>
              <a:rPr lang="en-US" altLang="ja-JP" sz="2585" dirty="0" smtClean="0">
                <a:latin typeface="Meiryo UI" panose="020B0604030504040204" pitchFamily="50" charset="-128"/>
                <a:ea typeface="Meiryo UI" panose="020B0604030504040204" pitchFamily="50" charset="-128"/>
              </a:rPr>
              <a:t>2022</a:t>
            </a:r>
            <a:r>
              <a:rPr lang="ja-JP" altLang="en-US" sz="2585" dirty="0" smtClean="0">
                <a:latin typeface="Meiryo UI" panose="020B0604030504040204" pitchFamily="50" charset="-128"/>
                <a:ea typeface="Meiryo UI" panose="020B0604030504040204" pitchFamily="50" charset="-128"/>
              </a:rPr>
              <a:t>年</a:t>
            </a:r>
            <a:r>
              <a:rPr lang="en-US" altLang="ja-JP" sz="2585" dirty="0">
                <a:latin typeface="Meiryo UI" panose="020B0604030504040204" pitchFamily="50" charset="-128"/>
                <a:ea typeface="Meiryo UI" panose="020B0604030504040204" pitchFamily="50" charset="-128"/>
              </a:rPr>
              <a:t>8</a:t>
            </a:r>
            <a:r>
              <a:rPr lang="ja-JP" altLang="en-US" sz="2585" dirty="0" smtClean="0">
                <a:latin typeface="Meiryo UI" panose="020B0604030504040204" pitchFamily="50" charset="-128"/>
                <a:ea typeface="Meiryo UI" panose="020B0604030504040204" pitchFamily="50" charset="-128"/>
              </a:rPr>
              <a:t>月</a:t>
            </a:r>
            <a:r>
              <a:rPr lang="en-US" altLang="ja-JP" sz="2585" dirty="0" smtClean="0">
                <a:latin typeface="Meiryo UI" panose="020B0604030504040204" pitchFamily="50" charset="-128"/>
                <a:ea typeface="Meiryo UI" panose="020B0604030504040204" pitchFamily="50" charset="-128"/>
              </a:rPr>
              <a:t>31</a:t>
            </a:r>
            <a:r>
              <a:rPr lang="ja-JP" altLang="en-US" sz="2585" dirty="0" smtClean="0">
                <a:latin typeface="Meiryo UI" panose="020B0604030504040204" pitchFamily="50" charset="-128"/>
                <a:ea typeface="Meiryo UI" panose="020B0604030504040204" pitchFamily="50" charset="-128"/>
              </a:rPr>
              <a:t>日～</a:t>
            </a:r>
            <a:r>
              <a:rPr lang="en-US" altLang="ja-JP" sz="2585" dirty="0" smtClean="0">
                <a:latin typeface="Meiryo UI" panose="020B0604030504040204" pitchFamily="50" charset="-128"/>
                <a:ea typeface="Meiryo UI" panose="020B0604030504040204" pitchFamily="50" charset="-128"/>
              </a:rPr>
              <a:t>9</a:t>
            </a:r>
            <a:r>
              <a:rPr lang="ja-JP" altLang="en-US" sz="2585" dirty="0" smtClean="0">
                <a:latin typeface="Meiryo UI" panose="020B0604030504040204" pitchFamily="50" charset="-128"/>
                <a:ea typeface="Meiryo UI" panose="020B0604030504040204" pitchFamily="50" charset="-128"/>
              </a:rPr>
              <a:t>月</a:t>
            </a:r>
            <a:r>
              <a:rPr lang="en-US" altLang="ja-JP" sz="2585" dirty="0" smtClean="0">
                <a:latin typeface="Meiryo UI" panose="020B0604030504040204" pitchFamily="50" charset="-128"/>
                <a:ea typeface="Meiryo UI" panose="020B0604030504040204" pitchFamily="50" charset="-128"/>
              </a:rPr>
              <a:t>7</a:t>
            </a:r>
            <a:r>
              <a:rPr lang="ja-JP" altLang="en-US" sz="2585" dirty="0" smtClean="0">
                <a:latin typeface="Meiryo UI" panose="020B0604030504040204" pitchFamily="50" charset="-128"/>
                <a:ea typeface="Meiryo UI" panose="020B0604030504040204" pitchFamily="50" charset="-128"/>
              </a:rPr>
              <a:t>日</a:t>
            </a:r>
            <a:r>
              <a:rPr lang="en-US" altLang="ja-JP" sz="2585" dirty="0" smtClean="0">
                <a:latin typeface="Meiryo UI" panose="020B0604030504040204" pitchFamily="50" charset="-128"/>
                <a:ea typeface="Meiryo UI" panose="020B0604030504040204" pitchFamily="50" charset="-128"/>
              </a:rPr>
              <a:t/>
            </a:r>
            <a:br>
              <a:rPr lang="en-US" altLang="ja-JP" sz="2585" dirty="0" smtClean="0">
                <a:latin typeface="Meiryo UI" panose="020B0604030504040204" pitchFamily="50" charset="-128"/>
                <a:ea typeface="Meiryo UI" panose="020B0604030504040204" pitchFamily="50" charset="-128"/>
              </a:rPr>
            </a:br>
            <a:r>
              <a:rPr lang="en-US" altLang="ja-JP" sz="1800" dirty="0">
                <a:latin typeface="Meiryo UI" panose="020B0604030504040204" pitchFamily="50" charset="-128"/>
                <a:ea typeface="Meiryo UI" panose="020B0604030504040204" pitchFamily="50" charset="-128"/>
              </a:rPr>
              <a:t/>
            </a:r>
            <a:br>
              <a:rPr lang="en-US" altLang="ja-JP" sz="1800" dirty="0">
                <a:latin typeface="Meiryo UI" panose="020B0604030504040204" pitchFamily="50" charset="-128"/>
                <a:ea typeface="Meiryo UI" panose="020B0604030504040204" pitchFamily="50" charset="-128"/>
              </a:rPr>
            </a:br>
            <a:r>
              <a:rPr lang="en-US" altLang="ja-JP" sz="2585" dirty="0">
                <a:latin typeface="Meiryo UI" panose="020B0604030504040204" pitchFamily="50" charset="-128"/>
                <a:ea typeface="Meiryo UI" panose="020B0604030504040204" pitchFamily="50" charset="-128"/>
              </a:rPr>
              <a:t/>
            </a:r>
            <a:br>
              <a:rPr lang="en-US" altLang="ja-JP" sz="2585" dirty="0">
                <a:latin typeface="Meiryo UI" panose="020B0604030504040204" pitchFamily="50" charset="-128"/>
                <a:ea typeface="Meiryo UI" panose="020B0604030504040204" pitchFamily="50" charset="-128"/>
              </a:rPr>
            </a:br>
            <a:r>
              <a:rPr lang="ja-JP" altLang="en-US" sz="2585" dirty="0">
                <a:latin typeface="Meiryo UI" panose="020B0604030504040204" pitchFamily="50" charset="-128"/>
                <a:ea typeface="Meiryo UI" panose="020B0604030504040204" pitchFamily="50" charset="-128"/>
              </a:rPr>
              <a:t>より、そう、ちから。プロジェクト事務局</a:t>
            </a:r>
            <a:endParaRPr lang="ja-JP" altLang="en-US" sz="3692"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94251" y="0"/>
            <a:ext cx="2711749" cy="959006"/>
          </a:xfrm>
          <a:prstGeom prst="rect">
            <a:avLst/>
          </a:prstGeom>
        </p:spPr>
      </p:pic>
    </p:spTree>
    <p:extLst>
      <p:ext uri="{BB962C8B-B14F-4D97-AF65-F5344CB8AC3E}">
        <p14:creationId xmlns:p14="http://schemas.microsoft.com/office/powerpoint/2010/main" val="3493559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12BCCD8-AAFC-4BC1-94B0-CE92EC26A717}"/>
              </a:ext>
            </a:extLst>
          </p:cNvPr>
          <p:cNvSpPr txBox="1"/>
          <p:nvPr/>
        </p:nvSpPr>
        <p:spPr>
          <a:xfrm>
            <a:off x="250412" y="133836"/>
            <a:ext cx="9144000" cy="461665"/>
          </a:xfrm>
          <a:prstGeom prst="rect">
            <a:avLst/>
          </a:prstGeom>
          <a:noFill/>
        </p:spPr>
        <p:txBody>
          <a:bodyPr wrap="square" rtlCol="0">
            <a:spAutoFit/>
          </a:bodyPr>
          <a:lstStyle/>
          <a:p>
            <a:r>
              <a:rPr lang="ja-JP" altLang="en-US" sz="2400" b="1" dirty="0">
                <a:latin typeface="Meiryo UI" panose="020B0604030504040204" pitchFamily="50" charset="-128"/>
                <a:ea typeface="Meiryo UI" panose="020B0604030504040204" pitchFamily="50" charset="-128"/>
              </a:rPr>
              <a:t>本日のスケジュール</a:t>
            </a:r>
          </a:p>
        </p:txBody>
      </p:sp>
      <p:graphicFrame>
        <p:nvGraphicFramePr>
          <p:cNvPr id="4" name="表 3"/>
          <p:cNvGraphicFramePr>
            <a:graphicFrameLocks noGrp="1"/>
          </p:cNvGraphicFramePr>
          <p:nvPr>
            <p:extLst>
              <p:ext uri="{D42A27DB-BD31-4B8C-83A1-F6EECF244321}">
                <p14:modId xmlns:p14="http://schemas.microsoft.com/office/powerpoint/2010/main" val="660614452"/>
              </p:ext>
            </p:extLst>
          </p:nvPr>
        </p:nvGraphicFramePr>
        <p:xfrm>
          <a:off x="162690" y="670109"/>
          <a:ext cx="9509950" cy="6042942"/>
        </p:xfrm>
        <a:graphic>
          <a:graphicData uri="http://schemas.openxmlformats.org/drawingml/2006/table">
            <a:tbl>
              <a:tblPr firstRow="1" bandRow="1">
                <a:tableStyleId>{21E4AEA4-8DFA-4A89-87EB-49C32662AFE0}</a:tableStyleId>
              </a:tblPr>
              <a:tblGrid>
                <a:gridCol w="1351247">
                  <a:extLst>
                    <a:ext uri="{9D8B030D-6E8A-4147-A177-3AD203B41FA5}">
                      <a16:colId xmlns:a16="http://schemas.microsoft.com/office/drawing/2014/main" val="2885721240"/>
                    </a:ext>
                  </a:extLst>
                </a:gridCol>
                <a:gridCol w="1367671">
                  <a:extLst>
                    <a:ext uri="{9D8B030D-6E8A-4147-A177-3AD203B41FA5}">
                      <a16:colId xmlns:a16="http://schemas.microsoft.com/office/drawing/2014/main" val="752084402"/>
                    </a:ext>
                  </a:extLst>
                </a:gridCol>
                <a:gridCol w="6791032">
                  <a:extLst>
                    <a:ext uri="{9D8B030D-6E8A-4147-A177-3AD203B41FA5}">
                      <a16:colId xmlns:a16="http://schemas.microsoft.com/office/drawing/2014/main" val="3177813593"/>
                    </a:ext>
                  </a:extLst>
                </a:gridCol>
              </a:tblGrid>
              <a:tr h="378959">
                <a:tc gridSpan="2">
                  <a:txBody>
                    <a:bodyPr/>
                    <a:lstStyle/>
                    <a:p>
                      <a:pPr algn="ctr"/>
                      <a:r>
                        <a:rPr kumimoji="1" lang="ja-JP" altLang="en-US" sz="1800" b="1" dirty="0" smtClean="0">
                          <a:solidFill>
                            <a:schemeClr val="bg1"/>
                          </a:solidFill>
                          <a:latin typeface="+mn-ea"/>
                          <a:ea typeface="+mn-ea"/>
                        </a:rPr>
                        <a:t>時間</a:t>
                      </a:r>
                      <a:endParaRPr kumimoji="1" lang="ja-JP" altLang="en-US" sz="1800" b="1" dirty="0">
                        <a:solidFill>
                          <a:schemeClr val="bg1"/>
                        </a:solidFill>
                        <a:latin typeface="+mn-ea"/>
                        <a:ea typeface="+mn-ea"/>
                      </a:endParaRPr>
                    </a:p>
                  </a:txBody>
                  <a:tcPr anchor="ctr">
                    <a:lnB w="12700" cap="flat" cmpd="sng" algn="ctr">
                      <a:solidFill>
                        <a:schemeClr val="bg1"/>
                      </a:solidFill>
                      <a:prstDash val="solid"/>
                      <a:round/>
                      <a:headEnd type="none" w="med" len="med"/>
                      <a:tailEnd type="none" w="med" len="med"/>
                    </a:lnB>
                  </a:tcPr>
                </a:tc>
                <a:tc hMerge="1">
                  <a:txBody>
                    <a:bodyPr/>
                    <a:lstStyle/>
                    <a:p>
                      <a:pPr algn="ctr"/>
                      <a:endParaRPr kumimoji="1" lang="ja-JP" altLang="en-US" sz="1600" dirty="0">
                        <a:latin typeface="+mn-ea"/>
                        <a:ea typeface="+mn-ea"/>
                      </a:endParaRPr>
                    </a:p>
                  </a:txBody>
                  <a:tcPr/>
                </a:tc>
                <a:tc rowSpan="2">
                  <a:txBody>
                    <a:bodyPr/>
                    <a:lstStyle/>
                    <a:p>
                      <a:pPr algn="ctr"/>
                      <a:r>
                        <a:rPr kumimoji="1" lang="ja-JP" altLang="en-US" sz="1800" dirty="0" smtClean="0">
                          <a:solidFill>
                            <a:schemeClr val="bg1"/>
                          </a:solidFill>
                          <a:latin typeface="+mn-ea"/>
                          <a:ea typeface="+mn-ea"/>
                        </a:rPr>
                        <a:t>行程</a:t>
                      </a:r>
                      <a:endParaRPr kumimoji="1" lang="ja-JP" altLang="en-US" sz="1800" dirty="0">
                        <a:solidFill>
                          <a:schemeClr val="bg1"/>
                        </a:solidFill>
                        <a:latin typeface="+mn-ea"/>
                        <a:ea typeface="+mn-ea"/>
                      </a:endParaRPr>
                    </a:p>
                  </a:txBody>
                  <a:tcPr anchor="ctr"/>
                </a:tc>
                <a:extLst>
                  <a:ext uri="{0D108BD9-81ED-4DB2-BD59-A6C34878D82A}">
                    <a16:rowId xmlns:a16="http://schemas.microsoft.com/office/drawing/2014/main" val="1846078098"/>
                  </a:ext>
                </a:extLst>
              </a:tr>
              <a:tr h="400002">
                <a:tc>
                  <a:txBody>
                    <a:bodyPr/>
                    <a:lstStyle/>
                    <a:p>
                      <a:pPr algn="ctr"/>
                      <a:r>
                        <a:rPr lang="ja-JP" altLang="en-US" sz="1800" b="1" dirty="0" smtClean="0">
                          <a:solidFill>
                            <a:schemeClr val="bg1"/>
                          </a:solidFill>
                        </a:rPr>
                        <a:t>午前開催</a:t>
                      </a:r>
                      <a:endParaRPr lang="ja-JP" altLang="en-US" sz="1800" b="1" dirty="0">
                        <a:solidFill>
                          <a:schemeClr val="bg1"/>
                        </a:solidFill>
                      </a:endParaRPr>
                    </a:p>
                  </a:txBody>
                  <a:tcPr marL="68580" marR="68580" marT="0" marB="0" anchor="ctr">
                    <a:lnT w="12700" cap="flat" cmpd="sng" algn="ctr">
                      <a:solidFill>
                        <a:schemeClr val="bg1"/>
                      </a:solidFill>
                      <a:prstDash val="solid"/>
                      <a:round/>
                      <a:headEnd type="none" w="med" len="med"/>
                      <a:tailEnd type="none" w="med" len="med"/>
                    </a:lnT>
                    <a:solidFill>
                      <a:schemeClr val="accent2"/>
                    </a:solidFill>
                  </a:tcPr>
                </a:tc>
                <a:tc>
                  <a:txBody>
                    <a:bodyPr/>
                    <a:lstStyle/>
                    <a:p>
                      <a:pPr marL="0" indent="0" algn="ctr">
                        <a:spcAft>
                          <a:spcPts val="0"/>
                        </a:spcAft>
                      </a:pPr>
                      <a:r>
                        <a:rPr lang="ja-JP" altLang="en-US" sz="1800" b="1" kern="100" dirty="0" smtClean="0">
                          <a:solidFill>
                            <a:schemeClr val="bg1"/>
                          </a:solidFill>
                          <a:effectLst/>
                          <a:latin typeface="+mn-ea"/>
                          <a:ea typeface="+mn-ea"/>
                        </a:rPr>
                        <a:t>午後開催</a:t>
                      </a:r>
                      <a:endParaRPr lang="en-US" altLang="ja-JP" sz="1800" b="1" kern="100" dirty="0" smtClean="0">
                        <a:solidFill>
                          <a:schemeClr val="bg1"/>
                        </a:solidFill>
                        <a:effectLst/>
                        <a:latin typeface="+mn-ea"/>
                        <a:ea typeface="+mn-ea"/>
                      </a:endParaRPr>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2"/>
                    </a:solidFill>
                  </a:tcPr>
                </a:tc>
                <a:tc vMerge="1">
                  <a:txBody>
                    <a:bodyPr/>
                    <a:lstStyle/>
                    <a:p>
                      <a:pPr algn="l">
                        <a:spcAft>
                          <a:spcPts val="0"/>
                        </a:spcAft>
                      </a:pPr>
                      <a:endParaRPr lang="en-US" altLang="ja-JP" sz="1400" b="1" kern="100" dirty="0" smtClean="0">
                        <a:solidFill>
                          <a:schemeClr val="tx1"/>
                        </a:solidFill>
                        <a:effectLst/>
                        <a:latin typeface="+mn-ea"/>
                        <a:ea typeface="+mn-ea"/>
                        <a:cs typeface="+mn-cs"/>
                      </a:endParaRPr>
                    </a:p>
                  </a:txBody>
                  <a:tcPr marL="68580" marR="68580" marT="0" marB="0" anchor="ctr"/>
                </a:tc>
                <a:extLst>
                  <a:ext uri="{0D108BD9-81ED-4DB2-BD59-A6C34878D82A}">
                    <a16:rowId xmlns:a16="http://schemas.microsoft.com/office/drawing/2014/main" val="1394011541"/>
                  </a:ext>
                </a:extLst>
              </a:tr>
              <a:tr h="556740">
                <a:tc>
                  <a:txBody>
                    <a:bodyPr/>
                    <a:lstStyle/>
                    <a:p>
                      <a:pPr marL="0" indent="0" algn="ctr">
                        <a:spcAft>
                          <a:spcPts val="0"/>
                        </a:spcAft>
                      </a:pP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9:00~9:05</a:t>
                      </a:r>
                    </a:p>
                  </a:txBody>
                  <a:tcPr marL="36000" marR="36000" marT="0" marB="0" anchor="ctr"/>
                </a:tc>
                <a:tc>
                  <a:txBody>
                    <a:bodyPr/>
                    <a:lstStyle/>
                    <a:p>
                      <a:pPr marL="0" indent="0" algn="ctr">
                        <a:spcAft>
                          <a:spcPts val="0"/>
                        </a:spcAft>
                      </a:pPr>
                      <a:r>
                        <a:rPr lang="en-US" sz="1800" b="0" kern="100" dirty="0" smtClean="0">
                          <a:effectLst/>
                          <a:latin typeface="Arial" panose="020B0604020202020204" pitchFamily="34" charset="0"/>
                          <a:cs typeface="Arial" panose="020B0604020202020204" pitchFamily="34" charset="0"/>
                        </a:rPr>
                        <a:t>1</a:t>
                      </a:r>
                      <a:r>
                        <a:rPr lang="en-US" altLang="ja-JP" sz="1800" b="0" kern="100" dirty="0" smtClean="0">
                          <a:effectLst/>
                          <a:latin typeface="Arial" panose="020B0604020202020204" pitchFamily="34" charset="0"/>
                          <a:cs typeface="Arial" panose="020B0604020202020204" pitchFamily="34" charset="0"/>
                        </a:rPr>
                        <a:t>3</a:t>
                      </a:r>
                      <a:r>
                        <a:rPr lang="en-US" sz="1800" b="0" kern="100" dirty="0" smtClean="0">
                          <a:effectLst/>
                          <a:latin typeface="Arial" panose="020B0604020202020204" pitchFamily="34" charset="0"/>
                          <a:cs typeface="Arial" panose="020B0604020202020204" pitchFamily="34" charset="0"/>
                        </a:rPr>
                        <a:t>:3</a:t>
                      </a:r>
                      <a:r>
                        <a:rPr lang="en-US" altLang="ja-JP" sz="1800" b="0" kern="100" dirty="0" smtClean="0">
                          <a:effectLst/>
                          <a:latin typeface="Arial" panose="020B0604020202020204" pitchFamily="34" charset="0"/>
                          <a:cs typeface="Arial" panose="020B0604020202020204" pitchFamily="34" charset="0"/>
                        </a:rPr>
                        <a:t>0</a:t>
                      </a: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a:t>
                      </a:r>
                      <a:r>
                        <a:rPr lang="en-US" sz="1800" b="0" kern="100" dirty="0" smtClean="0">
                          <a:effectLst/>
                          <a:latin typeface="Arial" panose="020B0604020202020204" pitchFamily="34" charset="0"/>
                          <a:cs typeface="Arial" panose="020B0604020202020204" pitchFamily="34" charset="0"/>
                        </a:rPr>
                        <a:t>1</a:t>
                      </a:r>
                      <a:r>
                        <a:rPr lang="en-US" altLang="ja-JP" sz="1800" b="0" kern="100" dirty="0" smtClean="0">
                          <a:effectLst/>
                          <a:latin typeface="Arial" panose="020B0604020202020204" pitchFamily="34" charset="0"/>
                          <a:cs typeface="Arial" panose="020B0604020202020204" pitchFamily="34" charset="0"/>
                        </a:rPr>
                        <a:t>3:35</a:t>
                      </a: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txBody>
                  <a:tcPr marL="36000" marR="36000" marT="0" marB="0" anchor="ctr"/>
                </a:tc>
                <a:tc>
                  <a:txBody>
                    <a:bodyPr/>
                    <a:lstStyle/>
                    <a:p>
                      <a:pPr algn="l">
                        <a:spcAft>
                          <a:spcPts val="0"/>
                        </a:spcAft>
                      </a:pPr>
                      <a:r>
                        <a:rPr lang="ja-JP" altLang="en-US" sz="1800" b="1" u="sng" kern="100" dirty="0" smtClean="0">
                          <a:effectLst/>
                        </a:rPr>
                        <a:t>オリエンテーション（</a:t>
                      </a:r>
                      <a:r>
                        <a:rPr lang="en-US" altLang="ja-JP" sz="1800" b="1" u="sng" kern="100" dirty="0" smtClean="0">
                          <a:effectLst/>
                        </a:rPr>
                        <a:t>5</a:t>
                      </a:r>
                      <a:r>
                        <a:rPr lang="ja-JP" altLang="en-US" sz="1800" b="1" u="sng" kern="100" dirty="0" smtClean="0">
                          <a:effectLst/>
                        </a:rPr>
                        <a:t>分）</a:t>
                      </a:r>
                      <a:endParaRPr lang="en-US" altLang="ja-JP" sz="1800" b="1" u="sng" kern="100" dirty="0" smtClean="0">
                        <a:effectLst/>
                      </a:endParaRPr>
                    </a:p>
                  </a:txBody>
                  <a:tcPr marL="68580" marR="68580" marT="0" marB="0" anchor="ctr"/>
                </a:tc>
                <a:extLst>
                  <a:ext uri="{0D108BD9-81ED-4DB2-BD59-A6C34878D82A}">
                    <a16:rowId xmlns:a16="http://schemas.microsoft.com/office/drawing/2014/main" val="2336174722"/>
                  </a:ext>
                </a:extLst>
              </a:tr>
              <a:tr h="1123665">
                <a:tc>
                  <a:txBody>
                    <a:bodyPr/>
                    <a:lstStyle/>
                    <a:p>
                      <a:pPr marL="0" indent="0" algn="ctr">
                        <a:spcAft>
                          <a:spcPts val="0"/>
                        </a:spcAft>
                      </a:pP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9:05~9:35</a:t>
                      </a:r>
                    </a:p>
                  </a:txBody>
                  <a:tcPr marL="36000" marR="36000" marT="0" marB="0" anchor="ctr"/>
                </a:tc>
                <a:tc>
                  <a:txBody>
                    <a:bodyPr/>
                    <a:lstStyle/>
                    <a:p>
                      <a:pPr marL="0" indent="0" algn="ctr">
                        <a:spcAft>
                          <a:spcPts val="0"/>
                        </a:spcAft>
                      </a:pPr>
                      <a:r>
                        <a:rPr lang="en-US" altLang="ja-JP" sz="1800" b="0" kern="100" dirty="0" smtClean="0">
                          <a:solidFill>
                            <a:schemeClr val="tx1"/>
                          </a:solidFill>
                          <a:effectLst/>
                          <a:latin typeface="Arial" panose="020B0604020202020204" pitchFamily="34" charset="0"/>
                          <a:cs typeface="Arial" panose="020B0604020202020204" pitchFamily="34" charset="0"/>
                        </a:rPr>
                        <a:t>13:35</a:t>
                      </a: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a:t>
                      </a:r>
                      <a:r>
                        <a:rPr lang="en-US" altLang="ja-JP" sz="1800" b="0" kern="100" dirty="0" smtClean="0">
                          <a:solidFill>
                            <a:schemeClr val="tx1"/>
                          </a:solidFill>
                          <a:effectLst/>
                          <a:latin typeface="Arial" panose="020B0604020202020204" pitchFamily="34" charset="0"/>
                          <a:cs typeface="Arial" panose="020B0604020202020204" pitchFamily="34" charset="0"/>
                        </a:rPr>
                        <a:t>14:05</a:t>
                      </a: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txBody>
                  <a:tcPr marL="36000" marR="36000" marT="0" marB="0"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en-US" sz="1800" b="1" u="sng" kern="100" dirty="0" smtClean="0">
                          <a:solidFill>
                            <a:schemeClr val="tx1"/>
                          </a:solidFill>
                          <a:effectLst/>
                        </a:rPr>
                        <a:t>事務局からの説明（</a:t>
                      </a:r>
                      <a:r>
                        <a:rPr lang="en-US" altLang="ja-JP" sz="1800" b="1" u="sng" kern="100" dirty="0" smtClean="0">
                          <a:solidFill>
                            <a:schemeClr val="tx1"/>
                          </a:solidFill>
                          <a:effectLst/>
                        </a:rPr>
                        <a:t>30</a:t>
                      </a:r>
                      <a:r>
                        <a:rPr lang="ja-JP" altLang="en-US" sz="1800" b="1" u="sng" kern="100" dirty="0" smtClean="0">
                          <a:solidFill>
                            <a:schemeClr val="tx1"/>
                          </a:solidFill>
                          <a:effectLst/>
                        </a:rPr>
                        <a:t>分）</a:t>
                      </a:r>
                      <a:endParaRPr lang="en-US" altLang="ja-JP" sz="1800" b="1" u="sng" kern="100" dirty="0" smtClean="0">
                        <a:solidFill>
                          <a:schemeClr val="tx1"/>
                        </a:solidFill>
                        <a:effectLst/>
                      </a:endParaRPr>
                    </a:p>
                    <a:p>
                      <a:pPr marL="373062"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800" b="0" u="none" kern="100" dirty="0" smtClean="0">
                          <a:solidFill>
                            <a:schemeClr val="tx1"/>
                          </a:solidFill>
                          <a:effectLst/>
                        </a:rPr>
                        <a:t>第</a:t>
                      </a:r>
                      <a:r>
                        <a:rPr lang="en-US" altLang="ja-JP" sz="1800" b="0" u="none" kern="100" dirty="0" smtClean="0">
                          <a:solidFill>
                            <a:schemeClr val="tx1"/>
                          </a:solidFill>
                          <a:effectLst/>
                        </a:rPr>
                        <a:t>7</a:t>
                      </a:r>
                      <a:r>
                        <a:rPr lang="ja-JP" altLang="en-US" sz="1800" b="0" u="none" kern="100" dirty="0" smtClean="0">
                          <a:solidFill>
                            <a:schemeClr val="tx1"/>
                          </a:solidFill>
                          <a:effectLst/>
                        </a:rPr>
                        <a:t>期推進サポーターの役割や具体的なアクション</a:t>
                      </a:r>
                      <a:endParaRPr lang="en-US" altLang="ja-JP" sz="1800" b="0" u="none" kern="100" dirty="0" smtClean="0">
                        <a:solidFill>
                          <a:schemeClr val="tx1"/>
                        </a:solidFill>
                        <a:effectLst/>
                      </a:endParaRPr>
                    </a:p>
                    <a:p>
                      <a:pPr marL="373062"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800" dirty="0" smtClean="0">
                          <a:solidFill>
                            <a:schemeClr val="tx1"/>
                          </a:solidFill>
                          <a:latin typeface="+mn-ea"/>
                        </a:rPr>
                        <a:t>「より、そう、ちから。プロジェクト」の目指す姿</a:t>
                      </a:r>
                      <a:endParaRPr lang="en-US" altLang="ja-JP" sz="1800" dirty="0" smtClean="0">
                        <a:solidFill>
                          <a:schemeClr val="tx1"/>
                        </a:solidFill>
                        <a:latin typeface="+mn-ea"/>
                      </a:endParaRPr>
                    </a:p>
                  </a:txBody>
                  <a:tcPr marL="68580" marR="68580" marT="0" marB="0" anchor="ctr"/>
                </a:tc>
                <a:extLst>
                  <a:ext uri="{0D108BD9-81ED-4DB2-BD59-A6C34878D82A}">
                    <a16:rowId xmlns:a16="http://schemas.microsoft.com/office/drawing/2014/main" val="983329184"/>
                  </a:ext>
                </a:extLst>
              </a:tr>
              <a:tr h="2900137">
                <a:tc>
                  <a:txBody>
                    <a:bodyPr/>
                    <a:lstStyle/>
                    <a:p>
                      <a:pPr marL="0" indent="0" algn="ctr">
                        <a:spcAft>
                          <a:spcPts val="0"/>
                        </a:spcAft>
                      </a:pP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9:35~10:40</a:t>
                      </a: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10:50~11:50</a:t>
                      </a:r>
                    </a:p>
                  </a:txBody>
                  <a:tcPr marL="36000" marR="36000" marT="0" marB="0" anchor="ctr"/>
                </a:tc>
                <a:tc>
                  <a:txBody>
                    <a:bodyPr/>
                    <a:lstStyle/>
                    <a:p>
                      <a:pPr marL="0" indent="0" algn="ctr">
                        <a:spcAft>
                          <a:spcPts val="0"/>
                        </a:spcAft>
                      </a:pPr>
                      <a:r>
                        <a:rPr lang="en-US" altLang="ja-JP" sz="1800" b="0" kern="100" dirty="0" smtClean="0">
                          <a:solidFill>
                            <a:schemeClr val="tx1"/>
                          </a:solidFill>
                          <a:effectLst/>
                          <a:latin typeface="Arial" panose="020B0604020202020204" pitchFamily="34" charset="0"/>
                          <a:cs typeface="Arial" panose="020B0604020202020204" pitchFamily="34" charset="0"/>
                        </a:rPr>
                        <a:t>14:05</a:t>
                      </a: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a:t>
                      </a:r>
                      <a:r>
                        <a:rPr lang="en-US" altLang="ja-JP" sz="1800" b="0" kern="100" dirty="0" smtClean="0">
                          <a:solidFill>
                            <a:schemeClr val="tx1"/>
                          </a:solidFill>
                          <a:effectLst/>
                          <a:latin typeface="Arial" panose="020B0604020202020204" pitchFamily="34" charset="0"/>
                          <a:cs typeface="Arial" panose="020B0604020202020204" pitchFamily="34" charset="0"/>
                        </a:rPr>
                        <a:t>15:10</a:t>
                      </a: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endParaRPr lang="en-US" altLang="ja-JP" sz="1800" b="0" kern="100" dirty="0" smtClean="0">
                        <a:solidFill>
                          <a:schemeClr val="tx1"/>
                        </a:solidFill>
                        <a:effectLst/>
                        <a:latin typeface="Arial" panose="020B0604020202020204" pitchFamily="34" charset="0"/>
                        <a:ea typeface="+mn-ea"/>
                        <a:cs typeface="Arial" panose="020B0604020202020204" pitchFamily="34" charset="0"/>
                      </a:endParaRPr>
                    </a:p>
                    <a:p>
                      <a:pPr marL="0" indent="0" algn="ctr">
                        <a:spcAft>
                          <a:spcPts val="0"/>
                        </a:spcAft>
                      </a:pP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15:20~16:20</a:t>
                      </a:r>
                    </a:p>
                  </a:txBody>
                  <a:tcPr marL="36000" marR="36000" marT="0" marB="0" anchor="ctr"/>
                </a:tc>
                <a:tc>
                  <a:txBody>
                    <a:bodyPr/>
                    <a:lstStyle/>
                    <a:p>
                      <a:pPr algn="l">
                        <a:spcAft>
                          <a:spcPts val="0"/>
                        </a:spcAft>
                      </a:pPr>
                      <a:r>
                        <a:rPr lang="ja-JP" altLang="en-US" sz="1800" b="1" u="sng" kern="100" dirty="0" smtClean="0">
                          <a:solidFill>
                            <a:schemeClr val="tx1"/>
                          </a:solidFill>
                          <a:effectLst/>
                        </a:rPr>
                        <a:t>グループワーク（</a:t>
                      </a:r>
                      <a:r>
                        <a:rPr lang="en-US" altLang="ja-JP" sz="1800" b="1" u="sng" kern="100" dirty="0" smtClean="0">
                          <a:solidFill>
                            <a:schemeClr val="tx1"/>
                          </a:solidFill>
                          <a:effectLst/>
                        </a:rPr>
                        <a:t>135</a:t>
                      </a:r>
                      <a:r>
                        <a:rPr lang="ja-JP" altLang="en-US" sz="1800" b="1" u="sng" kern="100" dirty="0" smtClean="0">
                          <a:solidFill>
                            <a:schemeClr val="tx1"/>
                          </a:solidFill>
                          <a:effectLst/>
                        </a:rPr>
                        <a:t>分）</a:t>
                      </a:r>
                      <a:endParaRPr lang="en-US" altLang="ja-JP" sz="1800" b="1" u="sng" kern="100" dirty="0" smtClean="0">
                        <a:solidFill>
                          <a:schemeClr val="tx1"/>
                        </a:solidFill>
                        <a:effectLst/>
                      </a:endParaRPr>
                    </a:p>
                    <a:p>
                      <a:pPr algn="l">
                        <a:spcAft>
                          <a:spcPts val="0"/>
                        </a:spcAft>
                      </a:pPr>
                      <a:endParaRPr lang="en-US" altLang="ja-JP" sz="1400" b="0" kern="100" dirty="0" smtClean="0">
                        <a:solidFill>
                          <a:schemeClr val="tx1"/>
                        </a:solidFill>
                        <a:effectLst/>
                        <a:latin typeface="+mn-ea"/>
                        <a:ea typeface="+mn-ea"/>
                      </a:endParaRPr>
                    </a:p>
                    <a:p>
                      <a:pPr algn="l">
                        <a:lnSpc>
                          <a:spcPts val="2200"/>
                        </a:lnSpc>
                        <a:spcAft>
                          <a:spcPts val="0"/>
                        </a:spcAft>
                      </a:pPr>
                      <a:r>
                        <a:rPr lang="ja-JP" altLang="en-US" sz="1800" b="0" kern="100" baseline="0" dirty="0" smtClean="0">
                          <a:solidFill>
                            <a:schemeClr val="tx1"/>
                          </a:solidFill>
                          <a:effectLst/>
                          <a:latin typeface="+mn-ea"/>
                          <a:ea typeface="+mn-ea"/>
                        </a:rPr>
                        <a:t>　１．</a:t>
                      </a:r>
                      <a:r>
                        <a:rPr lang="ja-JP" altLang="en-US" sz="1800" b="0" kern="100" dirty="0" smtClean="0">
                          <a:solidFill>
                            <a:schemeClr val="tx1"/>
                          </a:solidFill>
                          <a:effectLst/>
                          <a:latin typeface="+mn-ea"/>
                          <a:ea typeface="+mn-ea"/>
                        </a:rPr>
                        <a:t>説明・自己紹介　　　 </a:t>
                      </a:r>
                      <a:r>
                        <a:rPr lang="en-US" altLang="ja-JP" sz="1800" b="0" kern="100" dirty="0" smtClean="0">
                          <a:solidFill>
                            <a:schemeClr val="tx1"/>
                          </a:solidFill>
                          <a:effectLst/>
                          <a:latin typeface="+mn-ea"/>
                          <a:ea typeface="+mn-ea"/>
                        </a:rPr>
                        <a:t>25</a:t>
                      </a:r>
                      <a:r>
                        <a:rPr lang="ja-JP" altLang="en-US" sz="1800" b="0" kern="100" dirty="0" smtClean="0">
                          <a:solidFill>
                            <a:schemeClr val="tx1"/>
                          </a:solidFill>
                          <a:effectLst/>
                          <a:latin typeface="+mn-ea"/>
                          <a:ea typeface="+mn-ea"/>
                        </a:rPr>
                        <a:t>分</a:t>
                      </a:r>
                      <a:endParaRPr lang="en-US" altLang="ja-JP" sz="1800" b="0" kern="100" dirty="0" smtClean="0">
                        <a:solidFill>
                          <a:schemeClr val="tx1"/>
                        </a:solidFill>
                        <a:effectLst/>
                        <a:latin typeface="+mn-ea"/>
                        <a:ea typeface="+mn-ea"/>
                      </a:endParaRPr>
                    </a:p>
                    <a:p>
                      <a:pPr algn="l">
                        <a:lnSpc>
                          <a:spcPts val="2200"/>
                        </a:lnSpc>
                        <a:spcAft>
                          <a:spcPts val="0"/>
                        </a:spcAft>
                      </a:pPr>
                      <a:r>
                        <a:rPr lang="ja-JP" altLang="en-US" sz="1800" b="0" kern="100" dirty="0" smtClean="0">
                          <a:solidFill>
                            <a:schemeClr val="tx1"/>
                          </a:solidFill>
                          <a:effectLst/>
                          <a:latin typeface="+mn-ea"/>
                          <a:ea typeface="+mn-ea"/>
                        </a:rPr>
                        <a:t>　２．ディスカッション①　</a:t>
                      </a:r>
                      <a:r>
                        <a:rPr lang="ja-JP" altLang="en-US" sz="1800" b="0" kern="100" baseline="0" dirty="0" smtClean="0">
                          <a:solidFill>
                            <a:schemeClr val="tx1"/>
                          </a:solidFill>
                          <a:effectLst/>
                          <a:latin typeface="+mn-ea"/>
                          <a:ea typeface="+mn-ea"/>
                        </a:rPr>
                        <a:t> </a:t>
                      </a:r>
                      <a:r>
                        <a:rPr lang="ja-JP" altLang="en-US" sz="1800" b="0" kern="100" dirty="0" smtClean="0">
                          <a:solidFill>
                            <a:schemeClr val="tx1"/>
                          </a:solidFill>
                          <a:effectLst/>
                          <a:latin typeface="+mn-ea"/>
                          <a:ea typeface="+mn-ea"/>
                        </a:rPr>
                        <a:t>　 </a:t>
                      </a:r>
                      <a:r>
                        <a:rPr lang="ja-JP" altLang="en-US" sz="1800" b="0" kern="100" baseline="0" dirty="0" smtClean="0">
                          <a:solidFill>
                            <a:schemeClr val="tx1"/>
                          </a:solidFill>
                          <a:effectLst/>
                          <a:latin typeface="+mn-ea"/>
                          <a:ea typeface="+mn-ea"/>
                        </a:rPr>
                        <a:t> </a:t>
                      </a:r>
                      <a:r>
                        <a:rPr lang="en-US" altLang="ja-JP" sz="1800" b="0" kern="100" baseline="0" dirty="0" smtClean="0">
                          <a:solidFill>
                            <a:schemeClr val="tx1"/>
                          </a:solidFill>
                          <a:effectLst/>
                          <a:latin typeface="+mn-ea"/>
                          <a:ea typeface="+mn-ea"/>
                        </a:rPr>
                        <a:t>40</a:t>
                      </a:r>
                      <a:r>
                        <a:rPr lang="ja-JP" altLang="en-US" sz="1800" b="0" kern="100" dirty="0" smtClean="0">
                          <a:solidFill>
                            <a:schemeClr val="tx1"/>
                          </a:solidFill>
                          <a:effectLst/>
                          <a:latin typeface="+mn-ea"/>
                          <a:ea typeface="+mn-ea"/>
                        </a:rPr>
                        <a:t>分</a:t>
                      </a:r>
                      <a:endParaRPr lang="en-US" altLang="ja-JP" sz="1800" b="0" kern="100" dirty="0" smtClean="0">
                        <a:solidFill>
                          <a:schemeClr val="tx1"/>
                        </a:solidFill>
                        <a:effectLst/>
                        <a:latin typeface="+mn-ea"/>
                        <a:ea typeface="+mn-ea"/>
                      </a:endParaRPr>
                    </a:p>
                    <a:p>
                      <a:pPr algn="l">
                        <a:lnSpc>
                          <a:spcPts val="2200"/>
                        </a:lnSpc>
                        <a:spcAft>
                          <a:spcPts val="0"/>
                        </a:spcAft>
                      </a:pPr>
                      <a:r>
                        <a:rPr lang="ja-JP" altLang="en-US" sz="1800" b="0" kern="100" dirty="0" smtClean="0">
                          <a:solidFill>
                            <a:schemeClr val="tx1"/>
                          </a:solidFill>
                          <a:effectLst/>
                          <a:latin typeface="+mn-ea"/>
                          <a:ea typeface="+mn-ea"/>
                        </a:rPr>
                        <a:t>　　　　　</a:t>
                      </a:r>
                      <a:r>
                        <a:rPr lang="ja-JP" altLang="en-US" sz="1800" b="0" u="sng" kern="100" dirty="0" smtClean="0">
                          <a:solidFill>
                            <a:schemeClr val="tx1"/>
                          </a:solidFill>
                          <a:effectLst/>
                          <a:latin typeface="+mn-ea"/>
                          <a:ea typeface="+mn-ea"/>
                        </a:rPr>
                        <a:t>テーマ：「より、そう、ちから。」の深化について</a:t>
                      </a:r>
                      <a:endParaRPr lang="en-US" altLang="ja-JP" sz="1400" b="0" kern="100" dirty="0" smtClean="0">
                        <a:solidFill>
                          <a:schemeClr val="tx1"/>
                        </a:solidFill>
                        <a:effectLst/>
                        <a:latin typeface="+mn-ea"/>
                        <a:ea typeface="+mn-ea"/>
                      </a:endParaRPr>
                    </a:p>
                    <a:p>
                      <a:pPr algn="l">
                        <a:lnSpc>
                          <a:spcPts val="800"/>
                        </a:lnSpc>
                        <a:spcAft>
                          <a:spcPts val="0"/>
                        </a:spcAft>
                      </a:pPr>
                      <a:endParaRPr lang="en-US" altLang="ja-JP" sz="1800" b="0" kern="100" dirty="0" smtClean="0">
                        <a:solidFill>
                          <a:schemeClr val="tx1"/>
                        </a:solidFill>
                        <a:effectLst/>
                        <a:latin typeface="+mn-ea"/>
                        <a:ea typeface="+mn-ea"/>
                      </a:endParaRPr>
                    </a:p>
                    <a:p>
                      <a:pPr algn="l">
                        <a:lnSpc>
                          <a:spcPts val="2200"/>
                        </a:lnSpc>
                        <a:spcAft>
                          <a:spcPts val="0"/>
                        </a:spcAft>
                      </a:pPr>
                      <a:r>
                        <a:rPr lang="ja-JP" altLang="en-US" sz="1800" b="0" kern="100" dirty="0" smtClean="0">
                          <a:solidFill>
                            <a:schemeClr val="tx1"/>
                          </a:solidFill>
                          <a:effectLst/>
                          <a:latin typeface="+mn-ea"/>
                          <a:ea typeface="+mn-ea"/>
                        </a:rPr>
                        <a:t>　　　　～休憩</a:t>
                      </a:r>
                      <a:r>
                        <a:rPr lang="en-US" altLang="ja-JP" sz="1800" b="0" kern="100" dirty="0" smtClean="0">
                          <a:solidFill>
                            <a:schemeClr val="tx1"/>
                          </a:solidFill>
                          <a:effectLst/>
                          <a:latin typeface="+mn-ea"/>
                          <a:ea typeface="+mn-ea"/>
                        </a:rPr>
                        <a:t>10</a:t>
                      </a:r>
                      <a:r>
                        <a:rPr lang="ja-JP" altLang="en-US" sz="1800" b="0" kern="100" dirty="0" smtClean="0">
                          <a:solidFill>
                            <a:schemeClr val="tx1"/>
                          </a:solidFill>
                          <a:effectLst/>
                          <a:latin typeface="+mn-ea"/>
                          <a:ea typeface="+mn-ea"/>
                        </a:rPr>
                        <a:t>分～</a:t>
                      </a:r>
                      <a:endParaRPr lang="en-US" altLang="ja-JP" sz="1800" b="0" kern="100" dirty="0" smtClean="0">
                        <a:solidFill>
                          <a:schemeClr val="tx1"/>
                        </a:solidFill>
                        <a:effectLst/>
                        <a:latin typeface="+mn-ea"/>
                        <a:ea typeface="+mn-ea"/>
                      </a:endParaRPr>
                    </a:p>
                    <a:p>
                      <a:pPr algn="l">
                        <a:lnSpc>
                          <a:spcPts val="800"/>
                        </a:lnSpc>
                        <a:spcAft>
                          <a:spcPts val="0"/>
                        </a:spcAft>
                      </a:pPr>
                      <a:endParaRPr lang="en-US" altLang="ja-JP" sz="1800" b="0" kern="100" dirty="0" smtClean="0">
                        <a:solidFill>
                          <a:schemeClr val="tx1"/>
                        </a:solidFill>
                        <a:effectLst/>
                        <a:latin typeface="+mn-ea"/>
                        <a:ea typeface="+mn-ea"/>
                      </a:endParaRPr>
                    </a:p>
                    <a:p>
                      <a:pPr algn="l">
                        <a:lnSpc>
                          <a:spcPts val="2200"/>
                        </a:lnSpc>
                        <a:spcAft>
                          <a:spcPts val="0"/>
                        </a:spcAft>
                      </a:pPr>
                      <a:r>
                        <a:rPr lang="ja-JP" altLang="en-US" sz="1800" b="0" kern="100" dirty="0" smtClean="0">
                          <a:solidFill>
                            <a:schemeClr val="tx1"/>
                          </a:solidFill>
                          <a:effectLst/>
                          <a:latin typeface="+mn-ea"/>
                          <a:ea typeface="+mn-ea"/>
                        </a:rPr>
                        <a:t>　３．発表／全体共有　</a:t>
                      </a:r>
                      <a:r>
                        <a:rPr lang="ja-JP" altLang="en-US" sz="1800" b="0" kern="100" baseline="0" dirty="0" smtClean="0">
                          <a:solidFill>
                            <a:schemeClr val="tx1"/>
                          </a:solidFill>
                          <a:effectLst/>
                          <a:latin typeface="+mn-ea"/>
                          <a:ea typeface="+mn-ea"/>
                        </a:rPr>
                        <a:t>   </a:t>
                      </a:r>
                      <a:r>
                        <a:rPr lang="en-US" altLang="ja-JP" sz="1800" b="0" kern="100" baseline="0" dirty="0" smtClean="0">
                          <a:solidFill>
                            <a:schemeClr val="tx1"/>
                          </a:solidFill>
                          <a:effectLst/>
                          <a:latin typeface="+mn-ea"/>
                          <a:ea typeface="+mn-ea"/>
                        </a:rPr>
                        <a:t> 30</a:t>
                      </a:r>
                      <a:r>
                        <a:rPr lang="ja-JP" altLang="en-US" sz="1800" b="0" kern="100" dirty="0" smtClean="0">
                          <a:solidFill>
                            <a:schemeClr val="tx1"/>
                          </a:solidFill>
                          <a:effectLst/>
                          <a:latin typeface="+mn-ea"/>
                          <a:ea typeface="+mn-ea"/>
                        </a:rPr>
                        <a:t>分</a:t>
                      </a:r>
                      <a:endParaRPr lang="en-US" altLang="ja-JP" sz="1800" b="0" kern="100" dirty="0" smtClean="0">
                        <a:solidFill>
                          <a:schemeClr val="tx1"/>
                        </a:solidFill>
                        <a:effectLst/>
                        <a:latin typeface="+mn-ea"/>
                        <a:ea typeface="+mn-ea"/>
                      </a:endParaRPr>
                    </a:p>
                    <a:p>
                      <a:pPr algn="l">
                        <a:lnSpc>
                          <a:spcPts val="2200"/>
                        </a:lnSpc>
                        <a:spcAft>
                          <a:spcPts val="0"/>
                        </a:spcAft>
                      </a:pPr>
                      <a:r>
                        <a:rPr lang="ja-JP" altLang="en-US" sz="1800" b="0" kern="100" dirty="0" smtClean="0">
                          <a:solidFill>
                            <a:schemeClr val="tx1"/>
                          </a:solidFill>
                          <a:effectLst/>
                          <a:latin typeface="+mn-ea"/>
                          <a:ea typeface="+mn-ea"/>
                        </a:rPr>
                        <a:t>　４．ディスカッション②　　　</a:t>
                      </a:r>
                      <a:r>
                        <a:rPr lang="ja-JP" altLang="en-US" sz="1800" b="0" kern="100" baseline="0" dirty="0" smtClean="0">
                          <a:solidFill>
                            <a:schemeClr val="tx1"/>
                          </a:solidFill>
                          <a:effectLst/>
                          <a:latin typeface="+mn-ea"/>
                          <a:ea typeface="+mn-ea"/>
                        </a:rPr>
                        <a:t>  </a:t>
                      </a:r>
                      <a:r>
                        <a:rPr lang="en-US" altLang="ja-JP" sz="1800" b="0" kern="100" dirty="0" smtClean="0">
                          <a:solidFill>
                            <a:schemeClr val="tx1"/>
                          </a:solidFill>
                          <a:effectLst/>
                          <a:latin typeface="+mn-ea"/>
                          <a:ea typeface="+mn-ea"/>
                        </a:rPr>
                        <a:t>30</a:t>
                      </a:r>
                      <a:r>
                        <a:rPr lang="ja-JP" altLang="en-US" sz="1800" b="0" kern="100" dirty="0" smtClean="0">
                          <a:solidFill>
                            <a:schemeClr val="tx1"/>
                          </a:solidFill>
                          <a:effectLst/>
                          <a:latin typeface="+mn-ea"/>
                          <a:ea typeface="+mn-ea"/>
                        </a:rPr>
                        <a:t>分</a:t>
                      </a:r>
                      <a:endParaRPr lang="en-US" altLang="ja-JP" sz="1800" b="0" kern="100" dirty="0" smtClean="0">
                        <a:solidFill>
                          <a:schemeClr val="tx1"/>
                        </a:solidFill>
                        <a:effectLst/>
                        <a:latin typeface="+mn-ea"/>
                        <a:ea typeface="+mn-ea"/>
                      </a:endParaRPr>
                    </a:p>
                    <a:p>
                      <a:pPr algn="l">
                        <a:lnSpc>
                          <a:spcPts val="2200"/>
                        </a:lnSpc>
                        <a:spcAft>
                          <a:spcPts val="0"/>
                        </a:spcAft>
                      </a:pPr>
                      <a:r>
                        <a:rPr lang="ja-JP" altLang="en-US" sz="1800" b="0" kern="100" dirty="0" smtClean="0">
                          <a:solidFill>
                            <a:schemeClr val="tx1"/>
                          </a:solidFill>
                          <a:effectLst/>
                          <a:latin typeface="+mn-ea"/>
                          <a:ea typeface="+mn-ea"/>
                        </a:rPr>
                        <a:t>　　　　　</a:t>
                      </a:r>
                      <a:r>
                        <a:rPr lang="ja-JP" altLang="en-US" sz="1800" b="0" u="sng" kern="100" dirty="0" smtClean="0">
                          <a:solidFill>
                            <a:schemeClr val="tx1"/>
                          </a:solidFill>
                          <a:effectLst/>
                          <a:latin typeface="+mn-ea"/>
                          <a:ea typeface="+mn-ea"/>
                        </a:rPr>
                        <a:t>テーマ：「より、そう、ちから。」の自走化定着に向けて</a:t>
                      </a:r>
                      <a:endParaRPr lang="en-US" altLang="ja-JP" sz="1800" u="sng" kern="100" dirty="0" smtClean="0">
                        <a:solidFill>
                          <a:schemeClr val="tx1"/>
                        </a:solidFill>
                        <a:effectLst/>
                      </a:endParaRPr>
                    </a:p>
                  </a:txBody>
                  <a:tcPr marL="68580" marR="68580" marT="0" marB="0" anchor="ctr">
                    <a:solidFill>
                      <a:srgbClr val="FFE5E5"/>
                    </a:solidFill>
                  </a:tcPr>
                </a:tc>
                <a:extLst>
                  <a:ext uri="{0D108BD9-81ED-4DB2-BD59-A6C34878D82A}">
                    <a16:rowId xmlns:a16="http://schemas.microsoft.com/office/drawing/2014/main" val="1861393442"/>
                  </a:ext>
                </a:extLst>
              </a:tr>
              <a:tr h="683439">
                <a:tc>
                  <a:txBody>
                    <a:bodyPr/>
                    <a:lstStyle/>
                    <a:p>
                      <a:pPr marL="0" indent="0" algn="ctr">
                        <a:spcAft>
                          <a:spcPts val="0"/>
                        </a:spcAft>
                      </a:pP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11:50~12:00</a:t>
                      </a:r>
                    </a:p>
                  </a:txBody>
                  <a:tcPr marL="36000" marR="36000" marT="0" marB="0" anchor="ctr"/>
                </a:tc>
                <a:tc>
                  <a:txBody>
                    <a:bodyPr/>
                    <a:lstStyle/>
                    <a:p>
                      <a:pPr marL="0" indent="0" algn="ctr">
                        <a:spcAft>
                          <a:spcPts val="0"/>
                        </a:spcAft>
                      </a:pPr>
                      <a:r>
                        <a:rPr lang="en-US" altLang="ja-JP" sz="1800" b="0" kern="100" dirty="0" smtClean="0">
                          <a:effectLst/>
                          <a:latin typeface="Arial" panose="020B0604020202020204" pitchFamily="34" charset="0"/>
                          <a:cs typeface="Arial" panose="020B0604020202020204" pitchFamily="34" charset="0"/>
                        </a:rPr>
                        <a:t>16:20</a:t>
                      </a:r>
                      <a:r>
                        <a:rPr lang="en-US" altLang="ja-JP" sz="1800" b="0" kern="100" dirty="0" smtClean="0">
                          <a:solidFill>
                            <a:schemeClr val="tx1"/>
                          </a:solidFill>
                          <a:effectLst/>
                          <a:latin typeface="Arial" panose="020B0604020202020204" pitchFamily="34" charset="0"/>
                          <a:ea typeface="+mn-ea"/>
                          <a:cs typeface="Arial" panose="020B0604020202020204" pitchFamily="34" charset="0"/>
                        </a:rPr>
                        <a:t>~</a:t>
                      </a:r>
                      <a:r>
                        <a:rPr lang="en-US" altLang="ja-JP" sz="1800" b="0" kern="100" dirty="0" smtClean="0">
                          <a:effectLst/>
                          <a:latin typeface="Arial" panose="020B0604020202020204" pitchFamily="34" charset="0"/>
                          <a:cs typeface="Arial" panose="020B0604020202020204" pitchFamily="34" charset="0"/>
                        </a:rPr>
                        <a:t>16:30</a:t>
                      </a:r>
                    </a:p>
                  </a:txBody>
                  <a:tcPr marL="36000" marR="36000" marT="0" marB="0" anchor="ctr"/>
                </a:tc>
                <a:tc>
                  <a:txBody>
                    <a:bodyPr/>
                    <a:lstStyle/>
                    <a:p>
                      <a:pPr algn="l">
                        <a:spcAft>
                          <a:spcPts val="0"/>
                        </a:spcAft>
                      </a:pPr>
                      <a:r>
                        <a:rPr lang="ja-JP" altLang="en-US" sz="1800" b="1" u="sng" kern="100" dirty="0" smtClean="0">
                          <a:effectLst/>
                          <a:latin typeface="+mn-ea"/>
                          <a:ea typeface="+mn-ea"/>
                        </a:rPr>
                        <a:t>クロージング・全体を通しての質疑</a:t>
                      </a:r>
                      <a:endParaRPr lang="en-US" altLang="ja-JP" sz="1800" b="1" u="sng" kern="100" dirty="0" smtClean="0">
                        <a:effectLst/>
                        <a:latin typeface="+mn-ea"/>
                        <a:ea typeface="+mn-ea"/>
                      </a:endParaRPr>
                    </a:p>
                  </a:txBody>
                  <a:tcPr marL="68580" marR="68580" marT="0" marB="0" anchor="ctr"/>
                </a:tc>
                <a:extLst>
                  <a:ext uri="{0D108BD9-81ED-4DB2-BD59-A6C34878D82A}">
                    <a16:rowId xmlns:a16="http://schemas.microsoft.com/office/drawing/2014/main" val="1263989037"/>
                  </a:ext>
                </a:extLst>
              </a:tr>
            </a:tbl>
          </a:graphicData>
        </a:graphic>
      </p:graphicFrame>
      <p:cxnSp>
        <p:nvCxnSpPr>
          <p:cNvPr id="7" name="直線コネクタ 6"/>
          <p:cNvCxnSpPr/>
          <p:nvPr/>
        </p:nvCxnSpPr>
        <p:spPr>
          <a:xfrm>
            <a:off x="162690" y="4629150"/>
            <a:ext cx="950995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157922" y="4981575"/>
            <a:ext cx="950995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187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5"/>
          </p:nvPr>
        </p:nvSpPr>
        <p:spPr/>
        <p:txBody>
          <a:bodyPr/>
          <a:lstStyle/>
          <a:p>
            <a:r>
              <a:rPr lang="en-US" altLang="ja-JP" dirty="0" smtClean="0"/>
              <a:t>1.</a:t>
            </a:r>
            <a:r>
              <a:rPr lang="ja-JP" altLang="en-US" dirty="0" smtClean="0"/>
              <a:t>オリエンテーション</a:t>
            </a:r>
            <a:r>
              <a:rPr lang="en-US" altLang="ja-JP" dirty="0" smtClean="0"/>
              <a:t> </a:t>
            </a:r>
            <a:endParaRPr kumimoji="1" lang="ja-JP" altLang="en-US" dirty="0"/>
          </a:p>
        </p:txBody>
      </p:sp>
    </p:spTree>
    <p:extLst>
      <p:ext uri="{BB962C8B-B14F-4D97-AF65-F5344CB8AC3E}">
        <p14:creationId xmlns:p14="http://schemas.microsoft.com/office/powerpoint/2010/main" val="2942791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12BCCD8-AAFC-4BC1-94B0-CE92EC26A717}"/>
              </a:ext>
            </a:extLst>
          </p:cNvPr>
          <p:cNvSpPr txBox="1"/>
          <p:nvPr/>
        </p:nvSpPr>
        <p:spPr>
          <a:xfrm>
            <a:off x="0" y="56381"/>
            <a:ext cx="9144000" cy="461665"/>
          </a:xfrm>
          <a:prstGeom prst="rect">
            <a:avLst/>
          </a:prstGeom>
          <a:noFill/>
        </p:spPr>
        <p:txBody>
          <a:bodyPr wrap="square" rtlCol="0">
            <a:spAutoFit/>
          </a:bodyPr>
          <a:lstStyle/>
          <a:p>
            <a:r>
              <a:rPr lang="ja-JP" altLang="en-US" sz="2400" b="1" dirty="0">
                <a:latin typeface="Meiryo UI" panose="020B0604030504040204" pitchFamily="50" charset="-128"/>
                <a:ea typeface="Meiryo UI" panose="020B0604030504040204" pitchFamily="50" charset="-128"/>
              </a:rPr>
              <a:t>キックオフ</a:t>
            </a:r>
            <a:r>
              <a:rPr lang="ja-JP" altLang="en-US" sz="2400" b="1" dirty="0" smtClean="0">
                <a:latin typeface="Meiryo UI" panose="020B0604030504040204" pitchFamily="50" charset="-128"/>
                <a:ea typeface="Meiryo UI" panose="020B0604030504040204" pitchFamily="50" charset="-128"/>
              </a:rPr>
              <a:t>ミーティング</a:t>
            </a:r>
            <a:r>
              <a:rPr lang="ja-JP" altLang="en-US" sz="2400" b="1" dirty="0">
                <a:latin typeface="Meiryo UI" panose="020B0604030504040204" pitchFamily="50" charset="-128"/>
                <a:ea typeface="Meiryo UI" panose="020B0604030504040204" pitchFamily="50" charset="-128"/>
              </a:rPr>
              <a:t>の</a:t>
            </a:r>
            <a:r>
              <a:rPr lang="ja-JP" altLang="en-US" sz="2400" b="1" dirty="0" smtClean="0">
                <a:latin typeface="Meiryo UI" panose="020B0604030504040204" pitchFamily="50" charset="-128"/>
                <a:ea typeface="Meiryo UI" panose="020B0604030504040204" pitchFamily="50" charset="-128"/>
              </a:rPr>
              <a:t>目的およびゴール</a:t>
            </a:r>
            <a:endParaRPr lang="ja-JP" altLang="en-US" sz="2400" b="1" dirty="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444040" y="1146219"/>
            <a:ext cx="9222113" cy="1550031"/>
          </a:xfrm>
          <a:prstGeom prst="rect">
            <a:avLst/>
          </a:prstGeom>
          <a:solidFill>
            <a:schemeClr val="accent5">
              <a:lumMod val="20000"/>
              <a:lumOff val="80000"/>
            </a:schemeClr>
          </a:solidFill>
          <a:ln w="9525">
            <a:solidFill>
              <a:schemeClr val="tx1">
                <a:lumMod val="75000"/>
                <a:lumOff val="25000"/>
              </a:schemeClr>
            </a:solidFill>
          </a:ln>
          <a:effectLst>
            <a:outerShdw blurRad="50800" dist="38100" dir="2700000" algn="tl" rotWithShape="0">
              <a:prstClr val="black">
                <a:alpha val="40000"/>
              </a:prstClr>
            </a:outerShdw>
          </a:effectLst>
        </p:spPr>
        <p:txBody>
          <a:bodyPr vert="horz" wrap="square" lIns="36000" tIns="36000" rIns="36000" bIns="36000" rtlCol="0" anchor="t">
            <a:spAutoFit/>
          </a:bodyPr>
          <a:lstStyle/>
          <a:p>
            <a:pPr marL="273050" lvl="1" indent="-273050">
              <a:spcBef>
                <a:spcPts val="600"/>
              </a:spcBef>
            </a:pPr>
            <a:r>
              <a:rPr lang="ja-JP" altLang="en-US" sz="2400" dirty="0" smtClean="0">
                <a:latin typeface="Meiryo UI" panose="020B0604030504040204" pitchFamily="50" charset="-128"/>
                <a:ea typeface="Meiryo UI" panose="020B0604030504040204" pitchFamily="50" charset="-128"/>
              </a:rPr>
              <a:t>　推進</a:t>
            </a:r>
            <a:r>
              <a:rPr lang="ja-JP" altLang="en-US" sz="2400" dirty="0">
                <a:latin typeface="Meiryo UI" panose="020B0604030504040204" pitchFamily="50" charset="-128"/>
                <a:ea typeface="Meiryo UI" panose="020B0604030504040204" pitchFamily="50" charset="-128"/>
              </a:rPr>
              <a:t>サポーターの役割，よりそう</a:t>
            </a:r>
            <a:r>
              <a:rPr lang="en-US" altLang="ja-JP" sz="2400" dirty="0">
                <a:latin typeface="Meiryo UI" panose="020B0604030504040204" pitchFamily="50" charset="-128"/>
                <a:ea typeface="Meiryo UI" panose="020B0604030504040204" pitchFamily="50" charset="-128"/>
              </a:rPr>
              <a:t>next</a:t>
            </a:r>
            <a:r>
              <a:rPr lang="ja-JP" altLang="en-US" sz="2400" dirty="0">
                <a:latin typeface="Meiryo UI" panose="020B0604030504040204" pitchFamily="50" charset="-128"/>
                <a:ea typeface="Meiryo UI" panose="020B0604030504040204" pitchFamily="50" charset="-128"/>
              </a:rPr>
              <a:t>実現に向けた「より、そう、ちから。</a:t>
            </a:r>
            <a:r>
              <a:rPr lang="ja-JP" altLang="en-US" sz="2400" dirty="0" smtClean="0">
                <a:latin typeface="Meiryo UI" panose="020B0604030504040204" pitchFamily="50" charset="-128"/>
                <a:ea typeface="Meiryo UI" panose="020B0604030504040204" pitchFamily="50" charset="-128"/>
              </a:rPr>
              <a:t>」の取り組み</a:t>
            </a:r>
            <a:r>
              <a:rPr lang="ja-JP" altLang="en-US" sz="2400" dirty="0">
                <a:latin typeface="Meiryo UI" panose="020B0604030504040204" pitchFamily="50" charset="-128"/>
                <a:ea typeface="Meiryo UI" panose="020B0604030504040204" pitchFamily="50" charset="-128"/>
              </a:rPr>
              <a:t>の位置付け，「より、そう、ちから。プロジェクト」のゴールについて理解を深め，他の推進サポーターとの議論を通じて，</a:t>
            </a:r>
            <a:r>
              <a:rPr lang="ja-JP" altLang="en-US" sz="2400" b="1" u="sng" dirty="0">
                <a:solidFill>
                  <a:srgbClr val="FF0000"/>
                </a:solidFill>
                <a:latin typeface="Meiryo UI" panose="020B0604030504040204" pitchFamily="50" charset="-128"/>
                <a:ea typeface="Meiryo UI" panose="020B0604030504040204" pitchFamily="50" charset="-128"/>
              </a:rPr>
              <a:t>総括期における取り組みのイメージを具体化</a:t>
            </a:r>
            <a:r>
              <a:rPr lang="ja-JP" altLang="en-US" sz="2400" dirty="0">
                <a:latin typeface="Meiryo UI" panose="020B0604030504040204" pitchFamily="50" charset="-128"/>
                <a:ea typeface="Meiryo UI" panose="020B0604030504040204" pitchFamily="50" charset="-128"/>
              </a:rPr>
              <a:t>すること。</a:t>
            </a:r>
          </a:p>
        </p:txBody>
      </p:sp>
      <p:sp>
        <p:nvSpPr>
          <p:cNvPr id="5" name="テキスト ボックス 4">
            <a:extLst>
              <a:ext uri="{FF2B5EF4-FFF2-40B4-BE49-F238E27FC236}">
                <a16:creationId xmlns:a16="http://schemas.microsoft.com/office/drawing/2014/main" id="{712BCCD8-AAFC-4BC1-94B0-CE92EC26A717}"/>
              </a:ext>
            </a:extLst>
          </p:cNvPr>
          <p:cNvSpPr txBox="1"/>
          <p:nvPr/>
        </p:nvSpPr>
        <p:spPr>
          <a:xfrm>
            <a:off x="161012" y="622999"/>
            <a:ext cx="9144000" cy="523220"/>
          </a:xfrm>
          <a:prstGeom prst="rect">
            <a:avLst/>
          </a:prstGeom>
          <a:noFill/>
        </p:spPr>
        <p:txBody>
          <a:bodyPr wrap="square" rtlCol="0">
            <a:spAutoFit/>
          </a:bodyPr>
          <a:lstStyle/>
          <a:p>
            <a:r>
              <a:rPr lang="ja-JP" altLang="en-US" sz="2800" b="1" dirty="0" smtClean="0">
                <a:latin typeface="Meiryo UI" panose="020B0604030504040204" pitchFamily="50" charset="-128"/>
                <a:ea typeface="Meiryo UI" panose="020B0604030504040204" pitchFamily="50" charset="-128"/>
              </a:rPr>
              <a:t>キックオフミーティングの目的</a:t>
            </a:r>
            <a:endParaRPr lang="ja-JP" altLang="en-US" sz="2800" b="1"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444041" y="3330402"/>
            <a:ext cx="9222113" cy="3350524"/>
          </a:xfrm>
          <a:prstGeom prst="rect">
            <a:avLst/>
          </a:prstGeom>
          <a:solidFill>
            <a:schemeClr val="accent5">
              <a:lumMod val="20000"/>
              <a:lumOff val="80000"/>
            </a:schemeClr>
          </a:solidFill>
          <a:ln w="9525">
            <a:solidFill>
              <a:schemeClr val="tx1">
                <a:lumMod val="75000"/>
                <a:lumOff val="25000"/>
              </a:schemeClr>
            </a:solidFill>
          </a:ln>
          <a:effectLst>
            <a:outerShdw blurRad="50800" dist="38100" dir="2700000" algn="tl" rotWithShape="0">
              <a:prstClr val="black">
                <a:alpha val="40000"/>
              </a:prstClr>
            </a:outerShdw>
          </a:effectLst>
        </p:spPr>
        <p:txBody>
          <a:bodyPr vert="horz" wrap="square" lIns="36000" tIns="36000" rIns="36000" bIns="36000" rtlCol="0" anchor="t">
            <a:spAutoFit/>
          </a:bodyPr>
          <a:lstStyle/>
          <a:p>
            <a:pPr marL="895350" indent="-895350" algn="just">
              <a:spcBef>
                <a:spcPts val="600"/>
              </a:spcBef>
              <a:buClr>
                <a:schemeClr val="bg2">
                  <a:lumMod val="50000"/>
                </a:schemeClr>
              </a:buClr>
            </a:pPr>
            <a:r>
              <a:rPr lang="ja-JP" altLang="en-US" sz="2400" dirty="0" smtClean="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１）推進サポーターが，「より、そう、ちから。」に込められた思い，活動の概要や本プロジェクトのゴール（他者の後押しなく個々人の「よりそう」取り組みが自走している状態）を理解し，</a:t>
            </a:r>
            <a:r>
              <a:rPr lang="ja-JP" altLang="en-US" sz="2400" dirty="0">
                <a:solidFill>
                  <a:srgbClr val="FF0000"/>
                </a:solidFill>
                <a:latin typeface="Meiryo UI" panose="020B0604030504040204" pitchFamily="50" charset="-128"/>
                <a:ea typeface="Meiryo UI" panose="020B0604030504040204" pitchFamily="50" charset="-128"/>
              </a:rPr>
              <a:t>自分のことばで職場の社員に</a:t>
            </a:r>
            <a:r>
              <a:rPr lang="ja-JP" altLang="en-US" sz="2400" dirty="0" smtClean="0">
                <a:solidFill>
                  <a:srgbClr val="FF0000"/>
                </a:solidFill>
                <a:latin typeface="Meiryo UI" panose="020B0604030504040204" pitchFamily="50" charset="-128"/>
                <a:ea typeface="Meiryo UI" panose="020B0604030504040204" pitchFamily="50" charset="-128"/>
              </a:rPr>
              <a:t>対して語る</a:t>
            </a:r>
            <a:r>
              <a:rPr lang="ja-JP" altLang="en-US" sz="2400" dirty="0">
                <a:solidFill>
                  <a:srgbClr val="FF0000"/>
                </a:solidFill>
                <a:latin typeface="Meiryo UI" panose="020B0604030504040204" pitchFamily="50" charset="-128"/>
                <a:ea typeface="Meiryo UI" panose="020B0604030504040204" pitchFamily="50" charset="-128"/>
              </a:rPr>
              <a:t>ことができる</a:t>
            </a:r>
            <a:r>
              <a:rPr lang="ja-JP" altLang="en-US" sz="2400" dirty="0" smtClean="0">
                <a:latin typeface="Meiryo UI" panose="020B0604030504040204" pitchFamily="50" charset="-128"/>
                <a:ea typeface="Meiryo UI" panose="020B0604030504040204" pitchFamily="50" charset="-128"/>
              </a:rPr>
              <a:t>。</a:t>
            </a:r>
            <a:endParaRPr lang="en-US" altLang="ja-JP" sz="2400" dirty="0" smtClean="0">
              <a:latin typeface="Meiryo UI" panose="020B0604030504040204" pitchFamily="50" charset="-128"/>
              <a:ea typeface="Meiryo UI" panose="020B0604030504040204" pitchFamily="50" charset="-128"/>
            </a:endParaRPr>
          </a:p>
          <a:p>
            <a:pPr marL="895350" indent="-895350" algn="just">
              <a:spcBef>
                <a:spcPts val="600"/>
              </a:spcBef>
              <a:buClr>
                <a:schemeClr val="bg2">
                  <a:lumMod val="50000"/>
                </a:schemeClr>
              </a:buClr>
            </a:pPr>
            <a:r>
              <a:rPr lang="ja-JP" altLang="en-US" sz="2400" dirty="0" smtClean="0">
                <a:latin typeface="Meiryo UI" panose="020B0604030504040204" pitchFamily="50" charset="-128"/>
                <a:ea typeface="Meiryo UI" panose="020B0604030504040204" pitchFamily="50" charset="-128"/>
              </a:rPr>
              <a:t>（２</a:t>
            </a:r>
            <a:r>
              <a:rPr lang="ja-JP" altLang="en-US" sz="2400" dirty="0">
                <a:latin typeface="Meiryo UI" panose="020B0604030504040204" pitchFamily="50" charset="-128"/>
                <a:ea typeface="Meiryo UI" panose="020B0604030504040204" pitchFamily="50" charset="-128"/>
              </a:rPr>
              <a:t>）日常業務において，社員一人ひとりが取り組むことが</a:t>
            </a:r>
            <a:r>
              <a:rPr lang="ja-JP" altLang="en-US" sz="2400" dirty="0" smtClean="0">
                <a:latin typeface="Meiryo UI" panose="020B0604030504040204" pitchFamily="50" charset="-128"/>
                <a:ea typeface="Meiryo UI" panose="020B0604030504040204" pitchFamily="50" charset="-128"/>
              </a:rPr>
              <a:t>できる</a:t>
            </a:r>
            <a:r>
              <a:rPr lang="ja-JP" altLang="en-US" sz="2400" dirty="0" smtClean="0">
                <a:solidFill>
                  <a:srgbClr val="FF0000"/>
                </a:solidFill>
                <a:latin typeface="Meiryo UI" panose="020B0604030504040204" pitchFamily="50" charset="-128"/>
                <a:ea typeface="Meiryo UI" panose="020B0604030504040204" pitchFamily="50" charset="-128"/>
              </a:rPr>
              <a:t>アクション</a:t>
            </a:r>
            <a:r>
              <a:rPr lang="ja-JP" altLang="en-US" sz="2400" dirty="0">
                <a:solidFill>
                  <a:srgbClr val="FF0000"/>
                </a:solidFill>
                <a:latin typeface="Meiryo UI" panose="020B0604030504040204" pitchFamily="50" charset="-128"/>
                <a:ea typeface="Meiryo UI" panose="020B0604030504040204" pitchFamily="50" charset="-128"/>
              </a:rPr>
              <a:t>のヒントが得られている</a:t>
            </a:r>
            <a:r>
              <a:rPr lang="ja-JP" altLang="en-US" sz="2400" dirty="0" smtClean="0">
                <a:latin typeface="Meiryo UI" panose="020B0604030504040204" pitchFamily="50" charset="-128"/>
                <a:ea typeface="Meiryo UI" panose="020B0604030504040204" pitchFamily="50" charset="-128"/>
              </a:rPr>
              <a:t>。</a:t>
            </a:r>
            <a:endParaRPr lang="en-US" altLang="ja-JP" sz="2400" dirty="0" smtClean="0">
              <a:latin typeface="Meiryo UI" panose="020B0604030504040204" pitchFamily="50" charset="-128"/>
              <a:ea typeface="Meiryo UI" panose="020B0604030504040204" pitchFamily="50" charset="-128"/>
            </a:endParaRPr>
          </a:p>
          <a:p>
            <a:pPr marL="895350" indent="-895350" algn="just">
              <a:spcBef>
                <a:spcPts val="600"/>
              </a:spcBef>
              <a:buClr>
                <a:schemeClr val="bg2">
                  <a:lumMod val="50000"/>
                </a:schemeClr>
              </a:buClr>
            </a:pPr>
            <a:r>
              <a:rPr lang="ja-JP" altLang="en-US" sz="2400" dirty="0" smtClean="0">
                <a:latin typeface="Meiryo UI" panose="020B0604030504040204" pitchFamily="50" charset="-128"/>
                <a:ea typeface="Meiryo UI" panose="020B0604030504040204" pitchFamily="50" charset="-128"/>
              </a:rPr>
              <a:t>（３）各職場において，今後共有して</a:t>
            </a:r>
            <a:r>
              <a:rPr lang="ja-JP" altLang="en-US" sz="2400" dirty="0">
                <a:latin typeface="Meiryo UI" panose="020B0604030504040204" pitchFamily="50" charset="-128"/>
                <a:ea typeface="Meiryo UI" panose="020B0604030504040204" pitchFamily="50" charset="-128"/>
              </a:rPr>
              <a:t>いくべき取り組み事例に</a:t>
            </a:r>
            <a:r>
              <a:rPr lang="ja-JP" altLang="en-US" sz="2400" dirty="0" smtClean="0">
                <a:latin typeface="Meiryo UI" panose="020B0604030504040204" pitchFamily="50" charset="-128"/>
                <a:ea typeface="Meiryo UI" panose="020B0604030504040204" pitchFamily="50" charset="-128"/>
              </a:rPr>
              <a:t>ついて理解</a:t>
            </a:r>
            <a:r>
              <a:rPr lang="ja-JP" altLang="en-US" sz="2400" dirty="0">
                <a:latin typeface="Meiryo UI" panose="020B0604030504040204" pitchFamily="50" charset="-128"/>
                <a:ea typeface="Meiryo UI" panose="020B0604030504040204" pitchFamily="50" charset="-128"/>
              </a:rPr>
              <a:t>できている</a:t>
            </a:r>
            <a:r>
              <a:rPr lang="ja-JP" altLang="en-US" sz="2400" dirty="0" smtClean="0">
                <a:latin typeface="Meiryo UI" panose="020B0604030504040204" pitchFamily="50" charset="-128"/>
                <a:ea typeface="Meiryo UI" panose="020B0604030504040204" pitchFamily="50" charset="-128"/>
              </a:rPr>
              <a:t>。</a:t>
            </a:r>
            <a:endParaRPr lang="ja-JP" altLang="en-US" sz="2400" dirty="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1100" dirty="0">
                <a:latin typeface="Meiryo UI" panose="020B0604030504040204" pitchFamily="50" charset="-128"/>
                <a:ea typeface="Meiryo UI" panose="020B0604030504040204" pitchFamily="50" charset="-128"/>
              </a:rPr>
              <a:t>　</a:t>
            </a:r>
            <a:r>
              <a:rPr lang="ja-JP" altLang="en-US" sz="1100" dirty="0" smtClean="0">
                <a:latin typeface="Meiryo UI" panose="020B0604030504040204" pitchFamily="50" charset="-128"/>
                <a:ea typeface="Meiryo UI" panose="020B0604030504040204" pitchFamily="50" charset="-128"/>
              </a:rPr>
              <a:t>　　</a:t>
            </a:r>
            <a:endParaRPr lang="en-US" altLang="ja-JP" sz="11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712BCCD8-AAFC-4BC1-94B0-CE92EC26A717}"/>
              </a:ext>
            </a:extLst>
          </p:cNvPr>
          <p:cNvSpPr txBox="1"/>
          <p:nvPr/>
        </p:nvSpPr>
        <p:spPr>
          <a:xfrm>
            <a:off x="161012" y="2807182"/>
            <a:ext cx="9144000" cy="523220"/>
          </a:xfrm>
          <a:prstGeom prst="rect">
            <a:avLst/>
          </a:prstGeom>
          <a:noFill/>
        </p:spPr>
        <p:txBody>
          <a:bodyPr wrap="square" rtlCol="0">
            <a:spAutoFit/>
          </a:bodyPr>
          <a:lstStyle/>
          <a:p>
            <a:r>
              <a:rPr lang="ja-JP" altLang="en-US" sz="2800" b="1" dirty="0" smtClean="0">
                <a:latin typeface="Meiryo UI" panose="020B0604030504040204" pitchFamily="50" charset="-128"/>
                <a:ea typeface="Meiryo UI" panose="020B0604030504040204" pitchFamily="50" charset="-128"/>
              </a:rPr>
              <a:t>キックオフミーティングのゴール</a:t>
            </a:r>
            <a:endParaRPr lang="ja-JP" altLang="en-US" sz="28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29410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12BCCD8-AAFC-4BC1-94B0-CE92EC26A717}"/>
              </a:ext>
            </a:extLst>
          </p:cNvPr>
          <p:cNvSpPr txBox="1"/>
          <p:nvPr/>
        </p:nvSpPr>
        <p:spPr>
          <a:xfrm>
            <a:off x="381000" y="1"/>
            <a:ext cx="9144000" cy="461665"/>
          </a:xfrm>
          <a:prstGeom prst="rect">
            <a:avLst/>
          </a:prstGeom>
          <a:noFill/>
        </p:spPr>
        <p:txBody>
          <a:bodyPr wrap="square" rtlCol="0">
            <a:spAutoFit/>
          </a:bodyPr>
          <a:lstStyle/>
          <a:p>
            <a:r>
              <a:rPr lang="ja-JP" altLang="en-US" sz="2400" b="1" dirty="0">
                <a:latin typeface="Meiryo UI" panose="020B0604030504040204" pitchFamily="50" charset="-128"/>
                <a:ea typeface="Meiryo UI" panose="020B0604030504040204" pitchFamily="50" charset="-128"/>
              </a:rPr>
              <a:t>本日の約束事</a:t>
            </a:r>
          </a:p>
        </p:txBody>
      </p:sp>
      <p:sp>
        <p:nvSpPr>
          <p:cNvPr id="13" name="テキスト ボックス 12"/>
          <p:cNvSpPr txBox="1"/>
          <p:nvPr/>
        </p:nvSpPr>
        <p:spPr>
          <a:xfrm>
            <a:off x="520700" y="743671"/>
            <a:ext cx="9004300" cy="5612681"/>
          </a:xfrm>
          <a:prstGeom prst="rect">
            <a:avLst/>
          </a:prstGeom>
          <a:solidFill>
            <a:schemeClr val="accent5">
              <a:lumMod val="20000"/>
              <a:lumOff val="80000"/>
            </a:schemeClr>
          </a:solidFill>
          <a:ln w="9525">
            <a:solidFill>
              <a:schemeClr val="tx1">
                <a:lumMod val="75000"/>
                <a:lumOff val="25000"/>
              </a:schemeClr>
            </a:solidFill>
          </a:ln>
          <a:effectLst>
            <a:outerShdw blurRad="50800" dist="38100" dir="2700000" algn="tl" rotWithShape="0">
              <a:prstClr val="black">
                <a:alpha val="40000"/>
              </a:prstClr>
            </a:outerShdw>
          </a:effectLst>
        </p:spPr>
        <p:txBody>
          <a:bodyPr vert="horz" wrap="square" lIns="36000" tIns="36000" rIns="36000" bIns="36000" rtlCol="0" anchor="t">
            <a:spAutoFit/>
          </a:bodyPr>
          <a:lstStyle/>
          <a:p>
            <a:r>
              <a:rPr lang="ja-JP" altLang="en-US" sz="4000" dirty="0">
                <a:latin typeface="Meiryo UI" panose="020B0604030504040204" pitchFamily="50" charset="-128"/>
                <a:ea typeface="Meiryo UI" panose="020B0604030504040204" pitchFamily="50" charset="-128"/>
              </a:rPr>
              <a:t>　</a:t>
            </a:r>
            <a:endParaRPr lang="en-US" altLang="ja-JP" sz="4000" dirty="0">
              <a:latin typeface="Meiryo UI" panose="020B0604030504040204" pitchFamily="50" charset="-128"/>
              <a:ea typeface="Meiryo UI" panose="020B0604030504040204" pitchFamily="50" charset="-128"/>
            </a:endParaRPr>
          </a:p>
          <a:p>
            <a:r>
              <a:rPr lang="ja-JP" altLang="en-US" sz="3600" b="1" dirty="0" smtClean="0">
                <a:solidFill>
                  <a:srgbClr val="E43D1C"/>
                </a:solidFill>
                <a:latin typeface="メイリオ" pitchFamily="50" charset="-128"/>
                <a:ea typeface="メイリオ" pitchFamily="50" charset="-128"/>
                <a:cs typeface="メイリオ" pitchFamily="50" charset="-128"/>
              </a:rPr>
              <a:t>　「</a:t>
            </a:r>
            <a:r>
              <a:rPr lang="ja-JP" altLang="en-US" sz="3600" b="1" dirty="0">
                <a:solidFill>
                  <a:srgbClr val="E43D1C"/>
                </a:solidFill>
                <a:latin typeface="メイリオ" pitchFamily="50" charset="-128"/>
                <a:ea typeface="メイリオ" pitchFamily="50" charset="-128"/>
                <a:cs typeface="メイリオ" pitchFamily="50" charset="-128"/>
              </a:rPr>
              <a:t>お互いから学び、共に創造</a:t>
            </a:r>
            <a:r>
              <a:rPr lang="ja-JP" altLang="en-US" sz="3600" b="1" dirty="0" smtClean="0">
                <a:solidFill>
                  <a:srgbClr val="E43D1C"/>
                </a:solidFill>
                <a:latin typeface="メイリオ" pitchFamily="50" charset="-128"/>
                <a:ea typeface="メイリオ" pitchFamily="50" charset="-128"/>
                <a:cs typeface="メイリオ" pitchFamily="50" charset="-128"/>
              </a:rPr>
              <a:t>する」</a:t>
            </a:r>
            <a:endParaRPr lang="en-US" altLang="ja-JP" sz="3600" b="1" dirty="0" smtClean="0">
              <a:solidFill>
                <a:srgbClr val="E43D1C"/>
              </a:solidFill>
              <a:latin typeface="メイリオ" pitchFamily="50" charset="-128"/>
              <a:ea typeface="メイリオ" pitchFamily="50" charset="-128"/>
              <a:cs typeface="メイリオ" pitchFamily="50" charset="-128"/>
            </a:endParaRPr>
          </a:p>
          <a:p>
            <a:r>
              <a:rPr lang="ja-JP" altLang="en-US" sz="3200" b="1" dirty="0" smtClean="0">
                <a:solidFill>
                  <a:srgbClr val="E43D1C"/>
                </a:solidFill>
                <a:latin typeface="メイリオ" pitchFamily="50" charset="-128"/>
                <a:ea typeface="メイリオ" pitchFamily="50" charset="-128"/>
                <a:cs typeface="メイリオ" pitchFamily="50" charset="-128"/>
              </a:rPr>
              <a:t>　　</a:t>
            </a:r>
            <a:r>
              <a:rPr lang="ja-JP" altLang="en-US" sz="3600" b="1" dirty="0" smtClean="0">
                <a:solidFill>
                  <a:srgbClr val="E43D1C"/>
                </a:solidFill>
                <a:latin typeface="メイリオ" pitchFamily="50" charset="-128"/>
                <a:ea typeface="メイリオ" pitchFamily="50" charset="-128"/>
                <a:cs typeface="メイリオ" pitchFamily="50" charset="-128"/>
              </a:rPr>
              <a:t>ことをコンセプトに・・・</a:t>
            </a:r>
            <a:endParaRPr lang="ja-JP" altLang="en-US" sz="3600" b="1" dirty="0">
              <a:solidFill>
                <a:srgbClr val="E43D1C"/>
              </a:solidFill>
              <a:latin typeface="メイリオ" pitchFamily="50" charset="-128"/>
              <a:ea typeface="メイリオ" pitchFamily="50" charset="-128"/>
              <a:cs typeface="メイリオ" pitchFamily="50" charset="-128"/>
            </a:endParaRPr>
          </a:p>
          <a:p>
            <a:endParaRPr lang="en-US" altLang="ja-JP" sz="4000" dirty="0">
              <a:latin typeface="Meiryo UI" panose="020B0604030504040204" pitchFamily="50" charset="-128"/>
              <a:ea typeface="Meiryo UI" panose="020B0604030504040204" pitchFamily="50" charset="-128"/>
            </a:endParaRPr>
          </a:p>
          <a:p>
            <a:r>
              <a:rPr lang="ja-JP" altLang="en-US" sz="4000" dirty="0">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　・ とにかくたくさんのアイディアを仲間と</a:t>
            </a:r>
            <a:endParaRPr lang="en-US" altLang="ja-JP" sz="3200" b="1" dirty="0">
              <a:latin typeface="Meiryo UI" panose="020B0604030504040204" pitchFamily="50" charset="-128"/>
              <a:ea typeface="Meiryo UI" panose="020B0604030504040204" pitchFamily="50" charset="-128"/>
            </a:endParaRPr>
          </a:p>
          <a:p>
            <a:r>
              <a:rPr lang="en-US" altLang="ja-JP" sz="3200" b="1" dirty="0">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共有しましょう！</a:t>
            </a:r>
            <a:endParaRPr lang="en-US" altLang="ja-JP" sz="3200" b="1" dirty="0">
              <a:latin typeface="Meiryo UI" panose="020B0604030504040204" pitchFamily="50" charset="-128"/>
              <a:ea typeface="Meiryo UI" panose="020B0604030504040204" pitchFamily="50" charset="-128"/>
            </a:endParaRPr>
          </a:p>
          <a:p>
            <a:endParaRPr lang="en-US" altLang="ja-JP" sz="3200" b="1" dirty="0">
              <a:latin typeface="Meiryo UI" panose="020B0604030504040204" pitchFamily="50" charset="-128"/>
              <a:ea typeface="Meiryo UI" panose="020B0604030504040204" pitchFamily="50" charset="-128"/>
            </a:endParaRPr>
          </a:p>
          <a:p>
            <a:r>
              <a:rPr lang="ja-JP" altLang="en-US" sz="3200" b="1" dirty="0">
                <a:latin typeface="Meiryo UI" panose="020B0604030504040204" pitchFamily="50" charset="-128"/>
                <a:ea typeface="Meiryo UI" panose="020B0604030504040204" pitchFamily="50" charset="-128"/>
              </a:rPr>
              <a:t>　 　・ どんな</a:t>
            </a:r>
            <a:r>
              <a:rPr lang="ja-JP" altLang="en-US" sz="3200" b="1" dirty="0" smtClean="0">
                <a:latin typeface="Meiryo UI" panose="020B0604030504040204" pitchFamily="50" charset="-128"/>
                <a:ea typeface="Meiryo UI" panose="020B0604030504040204" pitchFamily="50" charset="-128"/>
              </a:rPr>
              <a:t>トピックでもざっくばらんに仲間と</a:t>
            </a:r>
            <a:endParaRPr lang="en-US" altLang="ja-JP" sz="3200" b="1" dirty="0" smtClean="0">
              <a:latin typeface="Meiryo UI" panose="020B0604030504040204" pitchFamily="50" charset="-128"/>
              <a:ea typeface="Meiryo UI" panose="020B0604030504040204" pitchFamily="50" charset="-128"/>
            </a:endParaRPr>
          </a:p>
          <a:p>
            <a:r>
              <a:rPr lang="ja-JP" altLang="en-US" sz="3200" b="1" dirty="0">
                <a:latin typeface="Meiryo UI" panose="020B0604030504040204" pitchFamily="50" charset="-128"/>
                <a:ea typeface="Meiryo UI" panose="020B0604030504040204" pitchFamily="50" charset="-128"/>
              </a:rPr>
              <a:t>　</a:t>
            </a:r>
            <a:r>
              <a:rPr lang="ja-JP" altLang="en-US" sz="3200" b="1" dirty="0" smtClean="0">
                <a:latin typeface="Meiryo UI" panose="020B0604030504040204" pitchFamily="50" charset="-128"/>
                <a:ea typeface="Meiryo UI" panose="020B0604030504040204" pitchFamily="50" charset="-128"/>
              </a:rPr>
              <a:t>　　　話し合い，気づきを与えあいましょう！</a:t>
            </a:r>
            <a:endParaRPr lang="en-US" altLang="ja-JP" sz="3200" b="1" dirty="0">
              <a:latin typeface="Meiryo UI" panose="020B0604030504040204" pitchFamily="50" charset="-128"/>
              <a:ea typeface="Meiryo UI" panose="020B0604030504040204" pitchFamily="50" charset="-128"/>
            </a:endParaRPr>
          </a:p>
          <a:p>
            <a:endParaRPr lang="en-US" altLang="ja-JP" sz="4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340246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5"/>
          </p:nvPr>
        </p:nvSpPr>
        <p:spPr/>
        <p:txBody>
          <a:bodyPr>
            <a:normAutofit/>
          </a:bodyPr>
          <a:lstStyle/>
          <a:p>
            <a:r>
              <a:rPr lang="en-US" altLang="ja-JP" dirty="0" smtClean="0"/>
              <a:t>2.</a:t>
            </a:r>
            <a:r>
              <a:rPr lang="ja-JP" altLang="en-US" dirty="0" smtClean="0"/>
              <a:t>　「より、そう、ちから。」の活動概要</a:t>
            </a:r>
            <a:endParaRPr lang="en-US" altLang="ja-JP" dirty="0" smtClean="0"/>
          </a:p>
        </p:txBody>
      </p:sp>
    </p:spTree>
    <p:extLst>
      <p:ext uri="{BB962C8B-B14F-4D97-AF65-F5344CB8AC3E}">
        <p14:creationId xmlns:p14="http://schemas.microsoft.com/office/powerpoint/2010/main" val="42914707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12BCCD8-AAFC-4BC1-94B0-CE92EC26A717}"/>
              </a:ext>
            </a:extLst>
          </p:cNvPr>
          <p:cNvSpPr txBox="1"/>
          <p:nvPr/>
        </p:nvSpPr>
        <p:spPr>
          <a:xfrm>
            <a:off x="4147" y="1"/>
            <a:ext cx="9144000" cy="461665"/>
          </a:xfrm>
          <a:prstGeom prst="rect">
            <a:avLst/>
          </a:prstGeom>
          <a:noFill/>
        </p:spPr>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グループスローガン「</a:t>
            </a:r>
            <a:r>
              <a:rPr lang="ja-JP" altLang="en-US" sz="2400" b="1" dirty="0">
                <a:latin typeface="Meiryo UI" panose="020B0604030504040204" pitchFamily="50" charset="-128"/>
                <a:ea typeface="Meiryo UI" panose="020B0604030504040204" pitchFamily="50" charset="-128"/>
              </a:rPr>
              <a:t>より、そう、ちから。</a:t>
            </a:r>
            <a:r>
              <a:rPr lang="ja-JP" altLang="en-US" sz="2400" b="1" dirty="0" smtClean="0">
                <a:latin typeface="Meiryo UI" panose="020B0604030504040204" pitchFamily="50" charset="-128"/>
                <a:ea typeface="Meiryo UI" panose="020B0604030504040204" pitchFamily="50" charset="-128"/>
              </a:rPr>
              <a:t>」の位置づけ</a:t>
            </a:r>
            <a:endParaRPr lang="ja-JP" altLang="en-US" sz="2400" b="1" dirty="0">
              <a:latin typeface="Meiryo UI" panose="020B0604030504040204" pitchFamily="50" charset="-128"/>
              <a:ea typeface="Meiryo UI" panose="020B0604030504040204" pitchFamily="50" charset="-128"/>
            </a:endParaRPr>
          </a:p>
        </p:txBody>
      </p:sp>
      <p:sp>
        <p:nvSpPr>
          <p:cNvPr id="4" name="正方形/長方形 3"/>
          <p:cNvSpPr/>
          <p:nvPr/>
        </p:nvSpPr>
        <p:spPr>
          <a:xfrm>
            <a:off x="4147" y="707630"/>
            <a:ext cx="9929986" cy="923330"/>
          </a:xfrm>
          <a:prstGeom prst="rect">
            <a:avLst/>
          </a:prstGeom>
        </p:spPr>
        <p:txBody>
          <a:bodyPr wrap="square">
            <a:spAutoFit/>
          </a:bodyPr>
          <a:lstStyle/>
          <a:p>
            <a:pPr marL="342900" indent="-342900">
              <a:buClr>
                <a:schemeClr val="bg1">
                  <a:lumMod val="50000"/>
                </a:schemeClr>
              </a:buClr>
              <a:buFont typeface="Wingdings" panose="05000000000000000000" pitchFamily="2" charset="2"/>
              <a:buChar char="ü"/>
            </a:pPr>
            <a:r>
              <a:rPr lang="ja-JP" altLang="en-US" b="1" u="sng" kern="100" dirty="0" smtClean="0">
                <a:latin typeface="+mn-ea"/>
                <a:cs typeface="Times New Roman" panose="02020603050405020304" pitchFamily="18" charset="0"/>
              </a:rPr>
              <a:t>グループスローガン</a:t>
            </a:r>
            <a:r>
              <a:rPr lang="ja-JP" altLang="en-US" b="1" u="sng" kern="100" dirty="0">
                <a:latin typeface="+mn-ea"/>
                <a:cs typeface="Times New Roman" panose="02020603050405020304" pitchFamily="18" charset="0"/>
              </a:rPr>
              <a:t>「より、そう、ちから。</a:t>
            </a:r>
            <a:r>
              <a:rPr lang="ja-JP" altLang="en-US" b="1" u="sng" kern="100" dirty="0" smtClean="0">
                <a:latin typeface="+mn-ea"/>
                <a:cs typeface="Times New Roman" panose="02020603050405020304" pitchFamily="18" charset="0"/>
              </a:rPr>
              <a:t>」</a:t>
            </a:r>
            <a:r>
              <a:rPr lang="ja-JP" altLang="en-US" kern="100" dirty="0">
                <a:latin typeface="+mn-ea"/>
                <a:cs typeface="Times New Roman" panose="02020603050405020304" pitchFamily="18" charset="0"/>
              </a:rPr>
              <a:t>は，現</a:t>
            </a:r>
            <a:r>
              <a:rPr lang="ja-JP" altLang="en-US" kern="100" dirty="0" smtClean="0">
                <a:latin typeface="+mn-ea"/>
                <a:cs typeface="Times New Roman" panose="02020603050405020304" pitchFamily="18" charset="0"/>
              </a:rPr>
              <a:t>在の東北電力グループの経営計画体系におい</a:t>
            </a:r>
            <a:r>
              <a:rPr lang="ja-JP" altLang="en-US" kern="100" dirty="0">
                <a:latin typeface="+mn-ea"/>
                <a:cs typeface="Times New Roman" panose="02020603050405020304" pitchFamily="18" charset="0"/>
              </a:rPr>
              <a:t>て</a:t>
            </a:r>
            <a:r>
              <a:rPr lang="ja-JP" altLang="en-US" kern="100" dirty="0" smtClean="0">
                <a:latin typeface="+mn-ea"/>
                <a:cs typeface="Times New Roman" panose="02020603050405020304" pitchFamily="18" charset="0"/>
              </a:rPr>
              <a:t>，　　「経営理念（＝地域社会との共栄）を従業員一人ひとりの日々の行動で体現して</a:t>
            </a:r>
            <a:r>
              <a:rPr lang="ja-JP" altLang="en-US" kern="100" dirty="0" smtClean="0">
                <a:solidFill>
                  <a:srgbClr val="333333"/>
                </a:solidFill>
                <a:latin typeface="+mn-ea"/>
                <a:cs typeface="Times New Roman" panose="02020603050405020304" pitchFamily="18" charset="0"/>
              </a:rPr>
              <a:t>いく基本姿勢を端的に表現した</a:t>
            </a:r>
            <a:r>
              <a:rPr lang="ja-JP" altLang="en-US" b="1" u="sng" kern="100" dirty="0" smtClean="0">
                <a:solidFill>
                  <a:srgbClr val="333333"/>
                </a:solidFill>
                <a:latin typeface="+mn-ea"/>
                <a:cs typeface="Times New Roman" panose="02020603050405020304" pitchFamily="18" charset="0"/>
              </a:rPr>
              <a:t>お客さまや地域社会とのお約束</a:t>
            </a:r>
            <a:r>
              <a:rPr lang="ja-JP" altLang="en-US" kern="100" dirty="0" smtClean="0">
                <a:solidFill>
                  <a:srgbClr val="333333"/>
                </a:solidFill>
                <a:latin typeface="+mn-ea"/>
                <a:cs typeface="Times New Roman" panose="02020603050405020304" pitchFamily="18" charset="0"/>
              </a:rPr>
              <a:t>」と位置づけ。</a:t>
            </a:r>
            <a:endParaRPr lang="ja-JP" altLang="en-US" kern="100" dirty="0">
              <a:solidFill>
                <a:srgbClr val="333333"/>
              </a:solidFill>
              <a:latin typeface="+mn-ea"/>
              <a:cs typeface="Times New Roman" panose="02020603050405020304" pitchFamily="18" charset="0"/>
            </a:endParaRPr>
          </a:p>
        </p:txBody>
      </p:sp>
      <p:pic>
        <p:nvPicPr>
          <p:cNvPr id="13" name="図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0839" y="1943100"/>
            <a:ext cx="9056825" cy="4479471"/>
          </a:xfrm>
          <a:prstGeom prst="rect">
            <a:avLst/>
          </a:prstGeom>
        </p:spPr>
      </p:pic>
    </p:spTree>
    <p:extLst>
      <p:ext uri="{BB962C8B-B14F-4D97-AF65-F5344CB8AC3E}">
        <p14:creationId xmlns:p14="http://schemas.microsoft.com/office/powerpoint/2010/main" val="423434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20"/>
          <p:cNvSpPr txBox="1">
            <a:spLocks noChangeArrowheads="1"/>
          </p:cNvSpPr>
          <p:nvPr/>
        </p:nvSpPr>
        <p:spPr bwMode="auto">
          <a:xfrm>
            <a:off x="0" y="14959"/>
            <a:ext cx="9076764" cy="461962"/>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defRPr sz="2400" b="0">
                <a:solidFill>
                  <a:schemeClr val="tx1"/>
                </a:solidFill>
                <a:latin typeface="HGP創英角ｺﾞｼｯｸUB" panose="020B0900000000000000" pitchFamily="50" charset="-128"/>
                <a:ea typeface="HGP創英角ｺﾞｼｯｸUB" panose="020B09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ja-JP" altLang="en-US" sz="2200" b="1" dirty="0" smtClean="0">
                <a:solidFill>
                  <a:srgbClr val="333333"/>
                </a:solidFill>
                <a:latin typeface="Meiryo UI" panose="020B0604030504040204" pitchFamily="50" charset="-128"/>
                <a:ea typeface="Meiryo UI" panose="020B0604030504040204" pitchFamily="50" charset="-128"/>
              </a:rPr>
              <a:t>「</a:t>
            </a:r>
            <a:r>
              <a:rPr lang="ja-JP" altLang="en-US" sz="2200" b="1" dirty="0">
                <a:solidFill>
                  <a:srgbClr val="333333"/>
                </a:solidFill>
                <a:latin typeface="Meiryo UI" panose="020B0604030504040204" pitchFamily="50" charset="-128"/>
                <a:ea typeface="Meiryo UI" panose="020B0604030504040204" pitchFamily="50" charset="-128"/>
              </a:rPr>
              <a:t>より、そう、ちから。</a:t>
            </a:r>
            <a:r>
              <a:rPr lang="ja-JP" altLang="en-US" sz="2200" b="1" dirty="0" smtClean="0">
                <a:solidFill>
                  <a:srgbClr val="333333"/>
                </a:solidFill>
                <a:latin typeface="Meiryo UI" panose="020B0604030504040204" pitchFamily="50" charset="-128"/>
                <a:ea typeface="Meiryo UI" panose="020B0604030504040204" pitchFamily="50" charset="-128"/>
              </a:rPr>
              <a:t>」を通じた中長期ビジョン「よりそう</a:t>
            </a:r>
            <a:r>
              <a:rPr lang="en-US" altLang="ja-JP" sz="2200" b="1" dirty="0" smtClean="0">
                <a:solidFill>
                  <a:srgbClr val="333333"/>
                </a:solidFill>
                <a:latin typeface="Meiryo UI" panose="020B0604030504040204" pitchFamily="50" charset="-128"/>
                <a:ea typeface="Meiryo UI" panose="020B0604030504040204" pitchFamily="50" charset="-128"/>
              </a:rPr>
              <a:t>next</a:t>
            </a:r>
            <a:r>
              <a:rPr lang="ja-JP" altLang="en-US" sz="2200" b="1" dirty="0" smtClean="0">
                <a:solidFill>
                  <a:srgbClr val="333333"/>
                </a:solidFill>
                <a:latin typeface="Meiryo UI" panose="020B0604030504040204" pitchFamily="50" charset="-128"/>
                <a:ea typeface="Meiryo UI" panose="020B0604030504040204" pitchFamily="50" charset="-128"/>
              </a:rPr>
              <a:t>」の実現①</a:t>
            </a:r>
            <a:endParaRPr lang="ja-JP" altLang="en-US" sz="2200" b="1" dirty="0">
              <a:solidFill>
                <a:srgbClr val="333333"/>
              </a:solidFill>
              <a:latin typeface="Meiryo UI" panose="020B0604030504040204" pitchFamily="50" charset="-128"/>
              <a:ea typeface="Meiryo UI" panose="020B0604030504040204" pitchFamily="50" charset="-128"/>
            </a:endParaRPr>
          </a:p>
        </p:txBody>
      </p:sp>
      <p:pic>
        <p:nvPicPr>
          <p:cNvPr id="7" name="図 6" descr="図形 が含まれている画像&#10;&#10;自動的に生成された説明">
            <a:extLst>
              <a:ext uri="{FF2B5EF4-FFF2-40B4-BE49-F238E27FC236}">
                <a16:creationId xmlns:a16="http://schemas.microsoft.com/office/drawing/2014/main" id="{8D07789D-C35D-4F9B-BA4E-53C75B07CF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3977" y="1681026"/>
            <a:ext cx="8711740" cy="5206725"/>
          </a:xfrm>
          <a:prstGeom prst="rect">
            <a:avLst/>
          </a:prstGeom>
        </p:spPr>
      </p:pic>
      <p:pic>
        <p:nvPicPr>
          <p:cNvPr id="8" name="図 7" descr="テキスト が含まれている画像&#10;&#10;自動的に生成された説明">
            <a:extLst>
              <a:ext uri="{FF2B5EF4-FFF2-40B4-BE49-F238E27FC236}">
                <a16:creationId xmlns:a16="http://schemas.microsoft.com/office/drawing/2014/main" id="{864B7434-97AF-42EF-A965-38436B0981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3087" y="2590711"/>
            <a:ext cx="3013625" cy="1840382"/>
          </a:xfrm>
          <a:prstGeom prst="rect">
            <a:avLst/>
          </a:prstGeom>
        </p:spPr>
      </p:pic>
      <p:pic>
        <p:nvPicPr>
          <p:cNvPr id="9" name="図 8" descr="図形&#10;&#10;自動的に生成された説明">
            <a:extLst>
              <a:ext uri="{FF2B5EF4-FFF2-40B4-BE49-F238E27FC236}">
                <a16:creationId xmlns:a16="http://schemas.microsoft.com/office/drawing/2014/main" id="{F829520C-8075-444D-BE18-19C37C3B5CE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2114" y="4267362"/>
            <a:ext cx="8438410" cy="2583705"/>
          </a:xfrm>
          <a:prstGeom prst="rect">
            <a:avLst/>
          </a:prstGeom>
        </p:spPr>
      </p:pic>
      <p:pic>
        <p:nvPicPr>
          <p:cNvPr id="10" name="図 9" descr="背景パターン&#10;&#10;自動的に生成された説明">
            <a:extLst>
              <a:ext uri="{FF2B5EF4-FFF2-40B4-BE49-F238E27FC236}">
                <a16:creationId xmlns:a16="http://schemas.microsoft.com/office/drawing/2014/main" id="{CEAFB760-42F3-41BE-8A52-3F39DBCA32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54080" y="2880960"/>
            <a:ext cx="5419367" cy="2843573"/>
          </a:xfrm>
          <a:prstGeom prst="rect">
            <a:avLst/>
          </a:prstGeom>
        </p:spPr>
      </p:pic>
      <p:grpSp>
        <p:nvGrpSpPr>
          <p:cNvPr id="11" name="グループ化 10">
            <a:extLst>
              <a:ext uri="{FF2B5EF4-FFF2-40B4-BE49-F238E27FC236}">
                <a16:creationId xmlns:a16="http://schemas.microsoft.com/office/drawing/2014/main" id="{D8DFFEAE-67DB-4FD8-B2C5-B6FFA79F059D}"/>
              </a:ext>
            </a:extLst>
          </p:cNvPr>
          <p:cNvGrpSpPr/>
          <p:nvPr/>
        </p:nvGrpSpPr>
        <p:grpSpPr>
          <a:xfrm>
            <a:off x="3552919" y="5090539"/>
            <a:ext cx="2829982" cy="743205"/>
            <a:chOff x="3678105" y="5267793"/>
            <a:chExt cx="2745612" cy="721048"/>
          </a:xfrm>
        </p:grpSpPr>
        <p:pic>
          <p:nvPicPr>
            <p:cNvPr id="12" name="図 11" descr="ロゴ&#10;&#10;自動的に生成された説明">
              <a:extLst>
                <a:ext uri="{FF2B5EF4-FFF2-40B4-BE49-F238E27FC236}">
                  <a16:creationId xmlns:a16="http://schemas.microsoft.com/office/drawing/2014/main" id="{98B42EF7-C586-46E3-A44B-88666A99E49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78105" y="5267794"/>
              <a:ext cx="1055819" cy="721047"/>
            </a:xfrm>
            <a:prstGeom prst="rect">
              <a:avLst/>
            </a:prstGeom>
          </p:spPr>
        </p:pic>
        <p:pic>
          <p:nvPicPr>
            <p:cNvPr id="14" name="図 13" descr="ロゴ&#10;&#10;自動的に生成された説明">
              <a:extLst>
                <a:ext uri="{FF2B5EF4-FFF2-40B4-BE49-F238E27FC236}">
                  <a16:creationId xmlns:a16="http://schemas.microsoft.com/office/drawing/2014/main" id="{DDF12455-B0DE-40E5-91BF-6B75F04BFA2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67898" y="5267793"/>
              <a:ext cx="1055819" cy="721047"/>
            </a:xfrm>
            <a:prstGeom prst="rect">
              <a:avLst/>
            </a:prstGeom>
          </p:spPr>
        </p:pic>
      </p:grpSp>
      <p:pic>
        <p:nvPicPr>
          <p:cNvPr id="15" name="図 14" descr="グラフィカル ユーザー インターフェイス, テキスト, Web サイト&#10;&#10;自動的に生成された説明">
            <a:extLst>
              <a:ext uri="{FF2B5EF4-FFF2-40B4-BE49-F238E27FC236}">
                <a16:creationId xmlns:a16="http://schemas.microsoft.com/office/drawing/2014/main" id="{00742F44-6BD5-4432-BAA8-7300C4403F7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96754" y="5499882"/>
            <a:ext cx="7539988" cy="1413748"/>
          </a:xfrm>
          <a:prstGeom prst="rect">
            <a:avLst/>
          </a:prstGeom>
        </p:spPr>
      </p:pic>
      <p:pic>
        <p:nvPicPr>
          <p:cNvPr id="16" name="図 15" descr="アイコン が含まれている画像&#10;&#10;自動的に生成された説明">
            <a:extLst>
              <a:ext uri="{FF2B5EF4-FFF2-40B4-BE49-F238E27FC236}">
                <a16:creationId xmlns:a16="http://schemas.microsoft.com/office/drawing/2014/main" id="{9CC6A251-A9DE-439F-B5B5-96FEEBE7DB9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54324" y="3247201"/>
            <a:ext cx="2992760" cy="608696"/>
          </a:xfrm>
          <a:prstGeom prst="rect">
            <a:avLst/>
          </a:prstGeom>
        </p:spPr>
      </p:pic>
      <p:pic>
        <p:nvPicPr>
          <p:cNvPr id="17" name="図 16">
            <a:extLst>
              <a:ext uri="{FF2B5EF4-FFF2-40B4-BE49-F238E27FC236}">
                <a16:creationId xmlns:a16="http://schemas.microsoft.com/office/drawing/2014/main" id="{9B9E2A3C-DFBA-40C5-BE9D-6FBF06C856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43529" y="3679677"/>
            <a:ext cx="2825162" cy="785471"/>
          </a:xfrm>
          <a:prstGeom prst="rect">
            <a:avLst/>
          </a:prstGeom>
        </p:spPr>
      </p:pic>
      <p:pic>
        <p:nvPicPr>
          <p:cNvPr id="18" name="図 17">
            <a:extLst>
              <a:ext uri="{FF2B5EF4-FFF2-40B4-BE49-F238E27FC236}">
                <a16:creationId xmlns:a16="http://schemas.microsoft.com/office/drawing/2014/main" id="{1F344F0A-E4A4-4E6B-84AB-49013F44CBA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76568" y="4520226"/>
            <a:ext cx="2785927" cy="513535"/>
          </a:xfrm>
          <a:prstGeom prst="rect">
            <a:avLst/>
          </a:prstGeom>
        </p:spPr>
      </p:pic>
      <p:pic>
        <p:nvPicPr>
          <p:cNvPr id="19" name="図 18" descr="コンピューターのスクリーンショット&#10;&#10;自動的に生成された説明">
            <a:extLst>
              <a:ext uri="{FF2B5EF4-FFF2-40B4-BE49-F238E27FC236}">
                <a16:creationId xmlns:a16="http://schemas.microsoft.com/office/drawing/2014/main" id="{6D80D2E6-D843-4265-8DC4-FA0ECA49460E}"/>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468556" y="4211470"/>
            <a:ext cx="2921750" cy="463395"/>
          </a:xfrm>
          <a:prstGeom prst="rect">
            <a:avLst/>
          </a:prstGeom>
        </p:spPr>
      </p:pic>
      <p:pic>
        <p:nvPicPr>
          <p:cNvPr id="20" name="図 19" descr="グラフィカル ユーザー インターフェイス が含まれている画像&#10;&#10;自動的に生成された説明">
            <a:extLst>
              <a:ext uri="{FF2B5EF4-FFF2-40B4-BE49-F238E27FC236}">
                <a16:creationId xmlns:a16="http://schemas.microsoft.com/office/drawing/2014/main" id="{0ADF75AF-7A30-4A5A-8A0D-C9906C8BF59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442123" y="4850509"/>
            <a:ext cx="3047100" cy="458978"/>
          </a:xfrm>
          <a:prstGeom prst="rect">
            <a:avLst/>
          </a:prstGeom>
        </p:spPr>
      </p:pic>
      <p:pic>
        <p:nvPicPr>
          <p:cNvPr id="21" name="図 20" descr="テキスト&#10;&#10;自動的に生成された説明">
            <a:extLst>
              <a:ext uri="{FF2B5EF4-FFF2-40B4-BE49-F238E27FC236}">
                <a16:creationId xmlns:a16="http://schemas.microsoft.com/office/drawing/2014/main" id="{767F70BE-3ED4-4BA0-809D-2AF4D5619A5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02405" y="2592194"/>
            <a:ext cx="3003165" cy="1833993"/>
          </a:xfrm>
          <a:prstGeom prst="rect">
            <a:avLst/>
          </a:prstGeom>
        </p:spPr>
      </p:pic>
      <p:grpSp>
        <p:nvGrpSpPr>
          <p:cNvPr id="22" name="グループ化 21">
            <a:extLst>
              <a:ext uri="{FF2B5EF4-FFF2-40B4-BE49-F238E27FC236}">
                <a16:creationId xmlns:a16="http://schemas.microsoft.com/office/drawing/2014/main" id="{2BFC790E-7004-48D9-AAEB-3F75F34DAD17}"/>
              </a:ext>
            </a:extLst>
          </p:cNvPr>
          <p:cNvGrpSpPr/>
          <p:nvPr/>
        </p:nvGrpSpPr>
        <p:grpSpPr>
          <a:xfrm>
            <a:off x="791520" y="3265011"/>
            <a:ext cx="8305515" cy="977610"/>
            <a:chOff x="452258" y="3018707"/>
            <a:chExt cx="9155292" cy="1077634"/>
          </a:xfrm>
        </p:grpSpPr>
        <p:pic>
          <p:nvPicPr>
            <p:cNvPr id="23" name="図 22">
              <a:extLst>
                <a:ext uri="{FF2B5EF4-FFF2-40B4-BE49-F238E27FC236}">
                  <a16:creationId xmlns:a16="http://schemas.microsoft.com/office/drawing/2014/main" id="{E157D756-D8EF-48EB-A700-D923B1F278D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881771" y="3018707"/>
              <a:ext cx="2725779" cy="1077634"/>
            </a:xfrm>
            <a:prstGeom prst="rect">
              <a:avLst/>
            </a:prstGeom>
          </p:spPr>
        </p:pic>
        <p:pic>
          <p:nvPicPr>
            <p:cNvPr id="24" name="図 23" descr="人, 男, 探す, 窓 が含まれている画像&#10;&#10;自動的に生成された説明">
              <a:extLst>
                <a:ext uri="{FF2B5EF4-FFF2-40B4-BE49-F238E27FC236}">
                  <a16:creationId xmlns:a16="http://schemas.microsoft.com/office/drawing/2014/main" id="{803EE1CB-B600-46FE-8277-C3ACD561A484}"/>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52258" y="3018707"/>
              <a:ext cx="2725779" cy="1077634"/>
            </a:xfrm>
            <a:prstGeom prst="rect">
              <a:avLst/>
            </a:prstGeom>
          </p:spPr>
        </p:pic>
      </p:grpSp>
      <p:sp>
        <p:nvSpPr>
          <p:cNvPr id="25" name="正方形/長方形 24"/>
          <p:cNvSpPr/>
          <p:nvPr/>
        </p:nvSpPr>
        <p:spPr>
          <a:xfrm>
            <a:off x="1" y="548716"/>
            <a:ext cx="9784079" cy="1477328"/>
          </a:xfrm>
          <a:prstGeom prst="rect">
            <a:avLst/>
          </a:prstGeom>
        </p:spPr>
        <p:txBody>
          <a:bodyPr wrap="square">
            <a:spAutoFit/>
          </a:bodyPr>
          <a:lstStyle/>
          <a:p>
            <a:pPr marL="342900" indent="-342900">
              <a:buClr>
                <a:schemeClr val="bg1">
                  <a:lumMod val="50000"/>
                </a:schemeClr>
              </a:buClr>
              <a:buFont typeface="Wingdings" panose="05000000000000000000" pitchFamily="2" charset="2"/>
              <a:buChar char="ü"/>
            </a:pPr>
            <a:r>
              <a:rPr lang="ja-JP" altLang="en-US" kern="100" dirty="0" smtClean="0">
                <a:solidFill>
                  <a:srgbClr val="333333"/>
                </a:solidFill>
                <a:latin typeface="+mn-ea"/>
                <a:cs typeface="Times New Roman" panose="02020603050405020304" pitchFamily="18" charset="0"/>
              </a:rPr>
              <a:t>「より、そう、ちから。」を実践することは，中長期ビジョン「よりそう</a:t>
            </a:r>
            <a:r>
              <a:rPr lang="en-US" altLang="ja-JP" kern="100" dirty="0" smtClean="0">
                <a:solidFill>
                  <a:srgbClr val="333333"/>
                </a:solidFill>
                <a:latin typeface="+mn-ea"/>
                <a:cs typeface="Times New Roman" panose="02020603050405020304" pitchFamily="18" charset="0"/>
              </a:rPr>
              <a:t>next</a:t>
            </a:r>
            <a:r>
              <a:rPr lang="ja-JP" altLang="en-US" kern="100" dirty="0" smtClean="0">
                <a:solidFill>
                  <a:srgbClr val="333333"/>
                </a:solidFill>
                <a:latin typeface="+mn-ea"/>
                <a:cs typeface="Times New Roman" panose="02020603050405020304" pitchFamily="18" charset="0"/>
              </a:rPr>
              <a:t>」の実現に繋がる。</a:t>
            </a:r>
            <a:endParaRPr lang="en-US" altLang="ja-JP" kern="100" dirty="0" smtClean="0">
              <a:solidFill>
                <a:srgbClr val="333333"/>
              </a:solidFill>
              <a:latin typeface="+mn-ea"/>
              <a:cs typeface="Times New Roman" panose="02020603050405020304" pitchFamily="18" charset="0"/>
            </a:endParaRPr>
          </a:p>
          <a:p>
            <a:pPr marL="342900" indent="-342900">
              <a:buClr>
                <a:schemeClr val="bg1">
                  <a:lumMod val="50000"/>
                </a:schemeClr>
              </a:buClr>
              <a:buFont typeface="Wingdings" panose="05000000000000000000" pitchFamily="2" charset="2"/>
              <a:buChar char="ü"/>
            </a:pPr>
            <a:r>
              <a:rPr lang="ja-JP" altLang="en-US" kern="100" dirty="0" smtClean="0">
                <a:solidFill>
                  <a:srgbClr val="333333"/>
                </a:solidFill>
                <a:latin typeface="+mn-ea"/>
                <a:cs typeface="Times New Roman" panose="02020603050405020304" pitchFamily="18" charset="0"/>
              </a:rPr>
              <a:t>これまで培ってきたお客さまや地域との信頼関係を</a:t>
            </a:r>
            <a:r>
              <a:rPr lang="ja-JP" altLang="en-US" kern="100" dirty="0">
                <a:solidFill>
                  <a:srgbClr val="333333"/>
                </a:solidFill>
                <a:latin typeface="+mn-ea"/>
                <a:cs typeface="Times New Roman" panose="02020603050405020304" pitchFamily="18" charset="0"/>
              </a:rPr>
              <a:t>土台</a:t>
            </a:r>
            <a:r>
              <a:rPr lang="ja-JP" altLang="en-US" kern="100" dirty="0" smtClean="0">
                <a:solidFill>
                  <a:srgbClr val="333333"/>
                </a:solidFill>
                <a:latin typeface="+mn-ea"/>
                <a:cs typeface="Times New Roman" panose="02020603050405020304" pitchFamily="18" charset="0"/>
              </a:rPr>
              <a:t>に</a:t>
            </a:r>
            <a:r>
              <a:rPr lang="ja-JP" altLang="en-US" kern="100" dirty="0">
                <a:solidFill>
                  <a:srgbClr val="333333"/>
                </a:solidFill>
                <a:latin typeface="+mn-ea"/>
                <a:cs typeface="Times New Roman" panose="02020603050405020304" pitchFamily="18" charset="0"/>
              </a:rPr>
              <a:t>，</a:t>
            </a:r>
            <a:r>
              <a:rPr lang="ja-JP" altLang="en-US" kern="100" dirty="0" smtClean="0">
                <a:solidFill>
                  <a:srgbClr val="333333"/>
                </a:solidFill>
                <a:latin typeface="+mn-ea"/>
                <a:cs typeface="Times New Roman" panose="02020603050405020304" pitchFamily="18" charset="0"/>
              </a:rPr>
              <a:t>お客さまに</a:t>
            </a:r>
            <a:r>
              <a:rPr lang="ja-JP" altLang="en-US" kern="100" dirty="0">
                <a:solidFill>
                  <a:srgbClr val="333333"/>
                </a:solidFill>
                <a:latin typeface="+mn-ea"/>
                <a:cs typeface="Times New Roman" panose="02020603050405020304" pitchFamily="18" charset="0"/>
              </a:rPr>
              <a:t>「</a:t>
            </a:r>
            <a:r>
              <a:rPr lang="ja-JP" altLang="en-US" kern="100" dirty="0" smtClean="0">
                <a:solidFill>
                  <a:srgbClr val="333333"/>
                </a:solidFill>
                <a:latin typeface="+mn-ea"/>
                <a:cs typeface="Times New Roman" panose="02020603050405020304" pitchFamily="18" charset="0"/>
              </a:rPr>
              <a:t>より沿う」，地域に</a:t>
            </a:r>
            <a:r>
              <a:rPr lang="ja-JP" altLang="en-US" kern="100" dirty="0">
                <a:solidFill>
                  <a:srgbClr val="333333"/>
                </a:solidFill>
                <a:latin typeface="+mn-ea"/>
                <a:cs typeface="Times New Roman" panose="02020603050405020304" pitchFamily="18" charset="0"/>
              </a:rPr>
              <a:t>「</a:t>
            </a:r>
            <a:r>
              <a:rPr lang="ja-JP" altLang="en-US" kern="100" dirty="0" smtClean="0">
                <a:solidFill>
                  <a:srgbClr val="333333"/>
                </a:solidFill>
                <a:latin typeface="+mn-ea"/>
                <a:cs typeface="Times New Roman" panose="02020603050405020304" pitchFamily="18" charset="0"/>
              </a:rPr>
              <a:t>寄り添う」を一層深化させ，高い感度でお客さまや地域のニーズ・課題を発掘し，解決に向けて行動すること，東北電力グループだからこその価値を生み出していくことが，中長期ビジョン「よりそう</a:t>
            </a:r>
            <a:r>
              <a:rPr lang="en-US" altLang="ja-JP" kern="100" dirty="0" smtClean="0">
                <a:solidFill>
                  <a:srgbClr val="333333"/>
                </a:solidFill>
                <a:latin typeface="+mn-ea"/>
                <a:cs typeface="Times New Roman" panose="02020603050405020304" pitchFamily="18" charset="0"/>
              </a:rPr>
              <a:t>next</a:t>
            </a:r>
            <a:r>
              <a:rPr lang="ja-JP" altLang="en-US" kern="100" dirty="0" smtClean="0">
                <a:solidFill>
                  <a:srgbClr val="333333"/>
                </a:solidFill>
                <a:latin typeface="+mn-ea"/>
                <a:cs typeface="Times New Roman" panose="02020603050405020304" pitchFamily="18" charset="0"/>
              </a:rPr>
              <a:t>」の実現に繋がっていく。</a:t>
            </a:r>
            <a:endParaRPr lang="en-US" altLang="ja-JP" kern="100" dirty="0" smtClean="0">
              <a:solidFill>
                <a:srgbClr val="333333"/>
              </a:solidFill>
              <a:latin typeface="+mn-ea"/>
              <a:cs typeface="Times New Roman" panose="02020603050405020304" pitchFamily="18" charset="0"/>
            </a:endParaRPr>
          </a:p>
        </p:txBody>
      </p:sp>
    </p:spTree>
    <p:extLst>
      <p:ext uri="{BB962C8B-B14F-4D97-AF65-F5344CB8AC3E}">
        <p14:creationId xmlns:p14="http://schemas.microsoft.com/office/powerpoint/2010/main" val="38004879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タイトル 1"/>
          <p:cNvSpPr txBox="1">
            <a:spLocks/>
          </p:cNvSpPr>
          <p:nvPr/>
        </p:nvSpPr>
        <p:spPr bwMode="gray">
          <a:xfrm>
            <a:off x="0" y="-19620"/>
            <a:ext cx="8568952" cy="452824"/>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086" tIns="44245" rIns="85086" bIns="44245" numCol="1" anchor="b" anchorCtr="0" compatLnSpc="1">
            <a:prstTxWarp prst="textNoShape">
              <a:avLst/>
            </a:prstTxWarp>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2000" b="1">
                <a:solidFill>
                  <a:schemeClr val="tx1"/>
                </a:solidFill>
                <a:latin typeface="Arial" charset="0"/>
                <a:ea typeface="ＭＳ Ｐゴシック" pitchFamily="50" charset="-128"/>
              </a:defRPr>
            </a:lvl2pPr>
            <a:lvl3pPr algn="l" rtl="0" eaLnBrk="0" fontAlgn="base" hangingPunct="0">
              <a:spcBef>
                <a:spcPct val="0"/>
              </a:spcBef>
              <a:spcAft>
                <a:spcPct val="0"/>
              </a:spcAft>
              <a:defRPr sz="2000" b="1">
                <a:solidFill>
                  <a:schemeClr val="tx1"/>
                </a:solidFill>
                <a:latin typeface="Arial" charset="0"/>
                <a:ea typeface="ＭＳ Ｐゴシック" pitchFamily="50" charset="-128"/>
              </a:defRPr>
            </a:lvl3pPr>
            <a:lvl4pPr algn="l" rtl="0" eaLnBrk="0" fontAlgn="base" hangingPunct="0">
              <a:spcBef>
                <a:spcPct val="0"/>
              </a:spcBef>
              <a:spcAft>
                <a:spcPct val="0"/>
              </a:spcAft>
              <a:defRPr sz="2000" b="1">
                <a:solidFill>
                  <a:schemeClr val="tx1"/>
                </a:solidFill>
                <a:latin typeface="Arial" charset="0"/>
                <a:ea typeface="ＭＳ Ｐゴシック" pitchFamily="50" charset="-128"/>
              </a:defRPr>
            </a:lvl4pPr>
            <a:lvl5pPr algn="l" rtl="0" eaLnBrk="0" fontAlgn="base" hangingPunct="0">
              <a:spcBef>
                <a:spcPct val="0"/>
              </a:spcBef>
              <a:spcAft>
                <a:spcPct val="0"/>
              </a:spcAft>
              <a:defRPr sz="2000" b="1">
                <a:solidFill>
                  <a:schemeClr val="tx1"/>
                </a:solidFill>
                <a:latin typeface="Arial" charset="0"/>
                <a:ea typeface="ＭＳ Ｐゴシック" pitchFamily="50" charset="-128"/>
              </a:defRPr>
            </a:lvl5pPr>
            <a:lvl6pPr marL="457200" algn="l" rtl="0" fontAlgn="base">
              <a:spcBef>
                <a:spcPct val="0"/>
              </a:spcBef>
              <a:spcAft>
                <a:spcPct val="0"/>
              </a:spcAft>
              <a:defRPr sz="2200" b="1">
                <a:solidFill>
                  <a:schemeClr val="tx1"/>
                </a:solidFill>
                <a:latin typeface="Arial" charset="0"/>
                <a:ea typeface="ＭＳ Ｐゴシック" pitchFamily="50" charset="-128"/>
              </a:defRPr>
            </a:lvl6pPr>
            <a:lvl7pPr marL="914400" algn="l" rtl="0" fontAlgn="base">
              <a:spcBef>
                <a:spcPct val="0"/>
              </a:spcBef>
              <a:spcAft>
                <a:spcPct val="0"/>
              </a:spcAft>
              <a:defRPr sz="2200" b="1">
                <a:solidFill>
                  <a:schemeClr val="tx1"/>
                </a:solidFill>
                <a:latin typeface="Arial" charset="0"/>
                <a:ea typeface="ＭＳ Ｐゴシック" pitchFamily="50" charset="-128"/>
              </a:defRPr>
            </a:lvl7pPr>
            <a:lvl8pPr marL="1371600" algn="l" rtl="0" fontAlgn="base">
              <a:spcBef>
                <a:spcPct val="0"/>
              </a:spcBef>
              <a:spcAft>
                <a:spcPct val="0"/>
              </a:spcAft>
              <a:defRPr sz="2200" b="1">
                <a:solidFill>
                  <a:schemeClr val="tx1"/>
                </a:solidFill>
                <a:latin typeface="Arial" charset="0"/>
                <a:ea typeface="ＭＳ Ｐゴシック" pitchFamily="50" charset="-128"/>
              </a:defRPr>
            </a:lvl8pPr>
            <a:lvl9pPr marL="1828800" algn="l" rtl="0" fontAlgn="base">
              <a:spcBef>
                <a:spcPct val="0"/>
              </a:spcBef>
              <a:spcAft>
                <a:spcPct val="0"/>
              </a:spcAft>
              <a:defRPr sz="2200" b="1">
                <a:solidFill>
                  <a:schemeClr val="tx1"/>
                </a:solidFill>
                <a:latin typeface="Arial" charset="0"/>
                <a:ea typeface="ＭＳ Ｐゴシック" pitchFamily="50" charset="-128"/>
              </a:defRPr>
            </a:lvl9pPr>
          </a:lstStyle>
          <a:p>
            <a:pPr>
              <a:defRPr/>
            </a:pPr>
            <a:r>
              <a:rPr lang="ja-JP" altLang="en-US" sz="2200" dirty="0">
                <a:solidFill>
                  <a:srgbClr val="333333"/>
                </a:solidFill>
                <a:latin typeface="Meiryo UI" panose="020B0604030504040204" pitchFamily="50" charset="-128"/>
                <a:ea typeface="Meiryo UI" panose="020B0604030504040204" pitchFamily="50" charset="-128"/>
              </a:rPr>
              <a:t>「より、そう、ちから。」を通じた中長期ビジョン「よりそう</a:t>
            </a:r>
            <a:r>
              <a:rPr lang="en-US" altLang="ja-JP" sz="2200" dirty="0">
                <a:solidFill>
                  <a:srgbClr val="333333"/>
                </a:solidFill>
                <a:latin typeface="Meiryo UI" panose="020B0604030504040204" pitchFamily="50" charset="-128"/>
                <a:ea typeface="Meiryo UI" panose="020B0604030504040204" pitchFamily="50" charset="-128"/>
              </a:rPr>
              <a:t>next</a:t>
            </a:r>
            <a:r>
              <a:rPr lang="ja-JP" altLang="en-US" sz="2200" dirty="0">
                <a:solidFill>
                  <a:srgbClr val="333333"/>
                </a:solidFill>
                <a:latin typeface="Meiryo UI" panose="020B0604030504040204" pitchFamily="50" charset="-128"/>
                <a:ea typeface="Meiryo UI" panose="020B0604030504040204" pitchFamily="50" charset="-128"/>
              </a:rPr>
              <a:t>」の</a:t>
            </a:r>
            <a:r>
              <a:rPr lang="ja-JP" altLang="en-US" sz="2200" dirty="0" smtClean="0">
                <a:solidFill>
                  <a:srgbClr val="333333"/>
                </a:solidFill>
                <a:latin typeface="Meiryo UI" panose="020B0604030504040204" pitchFamily="50" charset="-128"/>
                <a:ea typeface="Meiryo UI" panose="020B0604030504040204" pitchFamily="50" charset="-128"/>
              </a:rPr>
              <a:t>実現②</a:t>
            </a:r>
            <a:endParaRPr lang="ja-JP" altLang="en-US" sz="2200" dirty="0">
              <a:solidFill>
                <a:srgbClr val="333333"/>
              </a:solidFill>
              <a:latin typeface="Meiryo UI" panose="020B0604030504040204" pitchFamily="50" charset="-128"/>
              <a:ea typeface="Meiryo UI" panose="020B0604030504040204" pitchFamily="50" charset="-128"/>
            </a:endParaRPr>
          </a:p>
        </p:txBody>
      </p:sp>
      <p:sp>
        <p:nvSpPr>
          <p:cNvPr id="27" name="テキスト プレースホルダー 2"/>
          <p:cNvSpPr txBox="1">
            <a:spLocks/>
          </p:cNvSpPr>
          <p:nvPr/>
        </p:nvSpPr>
        <p:spPr>
          <a:xfrm>
            <a:off x="88090" y="789092"/>
            <a:ext cx="9726386" cy="811367"/>
          </a:xfrm>
          <a:prstGeom prst="rect">
            <a:avLst/>
          </a:prstGeom>
          <a:ln>
            <a:noFill/>
          </a:ln>
        </p:spPr>
        <p:txBody>
          <a:bodyPr vert="horz" wrap="square" lIns="36000" tIns="36000" rIns="36000" bIns="36000" rtlCol="0">
            <a:spAutoFit/>
          </a:bodyPr>
          <a:lstStyle>
            <a:lvl1pPr marL="285750" indent="-285750" algn="l" defTabSz="914400" rtl="0" eaLnBrk="1" latinLnBrk="0" hangingPunct="1">
              <a:spcBef>
                <a:spcPct val="20000"/>
              </a:spcBef>
              <a:buFont typeface="Wingdings" panose="05000000000000000000" pitchFamily="2" charset="2"/>
              <a:buChar char="ü"/>
              <a:defRPr kumimoji="1" sz="1800" kern="1200">
                <a:solidFill>
                  <a:schemeClr val="tx1"/>
                </a:solidFill>
                <a:latin typeface="Meiryo UI" panose="020B0604030504040204" pitchFamily="50" charset="-128"/>
                <a:ea typeface="Meiryo UI" panose="020B0604030504040204"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defRPr/>
            </a:pPr>
            <a:r>
              <a:rPr lang="ja-JP" altLang="en-US" sz="1600" dirty="0">
                <a:solidFill>
                  <a:srgbClr val="000000"/>
                </a:solidFill>
              </a:rPr>
              <a:t>地域社会との信頼関係をより強固にしていくという「地域協調」の基本精神は「より、そう、ちから。」に受け継がれており，引き続き，地域との信頼関係構築が重要。加えて，</a:t>
            </a:r>
            <a:r>
              <a:rPr lang="ja-JP" altLang="en-US" sz="1600" b="1" dirty="0">
                <a:solidFill>
                  <a:srgbClr val="FF0000"/>
                </a:solidFill>
              </a:rPr>
              <a:t>中長期ビジョン「よりそう</a:t>
            </a:r>
            <a:r>
              <a:rPr lang="en-US" altLang="ja-JP" sz="1600" b="1" dirty="0">
                <a:solidFill>
                  <a:srgbClr val="FF0000"/>
                </a:solidFill>
              </a:rPr>
              <a:t>next</a:t>
            </a:r>
            <a:r>
              <a:rPr lang="ja-JP" altLang="en-US" sz="1600" b="1" dirty="0">
                <a:solidFill>
                  <a:srgbClr val="FF0000"/>
                </a:solidFill>
              </a:rPr>
              <a:t>」の実現に向け</a:t>
            </a:r>
            <a:r>
              <a:rPr lang="ja-JP" altLang="en-US" sz="1600" b="1" dirty="0" smtClean="0">
                <a:solidFill>
                  <a:srgbClr val="FF0000"/>
                </a:solidFill>
              </a:rPr>
              <a:t>，お</a:t>
            </a:r>
            <a:r>
              <a:rPr lang="ja-JP" altLang="en-US" sz="1600" b="1" dirty="0">
                <a:solidFill>
                  <a:srgbClr val="FF0000"/>
                </a:solidFill>
              </a:rPr>
              <a:t>客</a:t>
            </a:r>
            <a:r>
              <a:rPr lang="ja-JP" altLang="en-US" sz="1600" b="1" dirty="0" smtClean="0">
                <a:solidFill>
                  <a:srgbClr val="FF0000"/>
                </a:solidFill>
              </a:rPr>
              <a:t>さまのニーズや地域の課題を発掘する視点も</a:t>
            </a:r>
            <a:r>
              <a:rPr lang="ja-JP" altLang="en-US" sz="1600" b="1" dirty="0">
                <a:solidFill>
                  <a:srgbClr val="FF0000"/>
                </a:solidFill>
              </a:rPr>
              <a:t>取り入れていただくようお願いしたい</a:t>
            </a:r>
            <a:r>
              <a:rPr lang="ja-JP" altLang="en-US" sz="1600" dirty="0">
                <a:solidFill>
                  <a:srgbClr val="000000"/>
                </a:solidFill>
              </a:rPr>
              <a:t>。</a:t>
            </a:r>
          </a:p>
        </p:txBody>
      </p:sp>
      <p:grpSp>
        <p:nvGrpSpPr>
          <p:cNvPr id="28" name="グループ化 27">
            <a:extLst>
              <a:ext uri="{FF2B5EF4-FFF2-40B4-BE49-F238E27FC236}">
                <a16:creationId xmlns:a16="http://schemas.microsoft.com/office/drawing/2014/main" id="{4D4B255B-DF0C-45B4-A7CB-BC62B651CBF2}"/>
              </a:ext>
            </a:extLst>
          </p:cNvPr>
          <p:cNvGrpSpPr/>
          <p:nvPr/>
        </p:nvGrpSpPr>
        <p:grpSpPr>
          <a:xfrm>
            <a:off x="618360" y="1848705"/>
            <a:ext cx="2805832" cy="4488205"/>
            <a:chOff x="365177" y="1433839"/>
            <a:chExt cx="3094064" cy="4530928"/>
          </a:xfrm>
        </p:grpSpPr>
        <p:sp>
          <p:nvSpPr>
            <p:cNvPr id="29" name="テキスト ボックス 28">
              <a:extLst>
                <a:ext uri="{FF2B5EF4-FFF2-40B4-BE49-F238E27FC236}">
                  <a16:creationId xmlns:a16="http://schemas.microsoft.com/office/drawing/2014/main" id="{2C8AC787-232D-4B79-8E3F-46AA6889D472}"/>
                </a:ext>
              </a:extLst>
            </p:cNvPr>
            <p:cNvSpPr txBox="1"/>
            <p:nvPr/>
          </p:nvSpPr>
          <p:spPr>
            <a:xfrm>
              <a:off x="573693" y="1703176"/>
              <a:ext cx="2554600" cy="444481"/>
            </a:xfrm>
            <a:prstGeom prst="rect">
              <a:avLst/>
            </a:prstGeom>
            <a:solidFill>
              <a:srgbClr val="FFE699"/>
            </a:solidFill>
          </p:spPr>
          <p:txBody>
            <a:bodyPr wrap="square" lIns="180000" tIns="108000" rIns="180000" bIns="72000">
              <a:spAutoFit/>
            </a:bodyPr>
            <a:lstStyle/>
            <a:p>
              <a:pPr algn="ctr">
                <a:lnSpc>
                  <a:spcPct val="120000"/>
                </a:lnSpc>
                <a:spcAft>
                  <a:spcPts val="600"/>
                </a:spcAft>
                <a:defRPr/>
              </a:pPr>
              <a:r>
                <a:rPr lang="ja-JP" altLang="en-US" sz="1400" kern="0" dirty="0">
                  <a:ln w="3175">
                    <a:noFill/>
                    <a:prstDash val="solid"/>
                  </a:ln>
                  <a:solidFill>
                    <a:prstClr val="white"/>
                  </a:solidFill>
                  <a:effectLst>
                    <a:glow rad="165100">
                      <a:srgbClr val="FF9900"/>
                    </a:glow>
                  </a:effectLst>
                  <a:latin typeface="Meiryo UI" panose="020B0604030504040204" pitchFamily="50" charset="-128"/>
                  <a:ea typeface="Meiryo UI" panose="020B0604030504040204" pitchFamily="50" charset="-128"/>
                </a:rPr>
                <a:t>電気事業を円滑に進める</a:t>
              </a:r>
              <a:endParaRPr lang="en-US" altLang="ja-JP" sz="1400" kern="0" dirty="0">
                <a:ln w="3175">
                  <a:noFill/>
                  <a:prstDash val="solid"/>
                </a:ln>
                <a:solidFill>
                  <a:prstClr val="white"/>
                </a:solidFill>
                <a:effectLst>
                  <a:glow rad="165100">
                    <a:srgbClr val="FF9900"/>
                  </a:glow>
                </a:effectLst>
                <a:latin typeface="Meiryo UI" panose="020B0604030504040204" pitchFamily="50" charset="-128"/>
                <a:ea typeface="Meiryo UI" panose="020B0604030504040204" pitchFamily="50" charset="-128"/>
              </a:endParaRPr>
            </a:p>
          </p:txBody>
        </p:sp>
        <p:grpSp>
          <p:nvGrpSpPr>
            <p:cNvPr id="30" name="グループ化 29">
              <a:extLst>
                <a:ext uri="{FF2B5EF4-FFF2-40B4-BE49-F238E27FC236}">
                  <a16:creationId xmlns:a16="http://schemas.microsoft.com/office/drawing/2014/main" id="{AE484A15-3604-4FD7-BA75-3A6B14574E8C}"/>
                </a:ext>
              </a:extLst>
            </p:cNvPr>
            <p:cNvGrpSpPr/>
            <p:nvPr/>
          </p:nvGrpSpPr>
          <p:grpSpPr>
            <a:xfrm>
              <a:off x="951517" y="2529449"/>
              <a:ext cx="2021708" cy="2370698"/>
              <a:chOff x="511782" y="2417487"/>
              <a:chExt cx="2977509" cy="3491493"/>
            </a:xfrm>
          </p:grpSpPr>
          <p:grpSp>
            <p:nvGrpSpPr>
              <p:cNvPr id="36" name="グループ化 35">
                <a:extLst>
                  <a:ext uri="{FF2B5EF4-FFF2-40B4-BE49-F238E27FC236}">
                    <a16:creationId xmlns:a16="http://schemas.microsoft.com/office/drawing/2014/main" id="{BB3CFBAC-3491-4B22-8B00-629EB528D5ED}"/>
                  </a:ext>
                </a:extLst>
              </p:cNvPr>
              <p:cNvGrpSpPr/>
              <p:nvPr/>
            </p:nvGrpSpPr>
            <p:grpSpPr>
              <a:xfrm>
                <a:off x="558964" y="2417487"/>
                <a:ext cx="2930327" cy="1793880"/>
                <a:chOff x="575624" y="2417487"/>
                <a:chExt cx="1941290" cy="1188413"/>
              </a:xfrm>
            </p:grpSpPr>
            <p:pic>
              <p:nvPicPr>
                <p:cNvPr id="40" name="Picture 8">
                  <a:extLst>
                    <a:ext uri="{FF2B5EF4-FFF2-40B4-BE49-F238E27FC236}">
                      <a16:creationId xmlns:a16="http://schemas.microsoft.com/office/drawing/2014/main" id="{F87B84A9-CA8F-4ADA-9F43-1FAFD11FB1C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206"/>
                <a:stretch/>
              </p:blipFill>
              <p:spPr bwMode="auto">
                <a:xfrm>
                  <a:off x="575624" y="2533909"/>
                  <a:ext cx="1754259" cy="1071991"/>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C3EEA04D-0EF8-47D7-BC52-5E3FE39D9719}"/>
                    </a:ext>
                  </a:extLst>
                </p:cNvPr>
                <p:cNvSpPr txBox="1"/>
                <p:nvPr/>
              </p:nvSpPr>
              <p:spPr>
                <a:xfrm>
                  <a:off x="1794663" y="2417487"/>
                  <a:ext cx="722251" cy="467187"/>
                </a:xfrm>
                <a:prstGeom prst="rect">
                  <a:avLst/>
                </a:prstGeom>
                <a:noFill/>
              </p:spPr>
              <p:txBody>
                <a:bodyPr wrap="none" lIns="180000" tIns="180000" rIns="180000" bIns="180000" rtlCol="0">
                  <a:spAutoFit/>
                </a:bodyPr>
                <a:lstStyle/>
                <a:p>
                  <a:pPr>
                    <a:lnSpc>
                      <a:spcPct val="120000"/>
                    </a:lnSpc>
                    <a:spcAft>
                      <a:spcPts val="600"/>
                    </a:spcAft>
                    <a:defRPr/>
                  </a:pPr>
                  <a:r>
                    <a:rPr lang="ja-JP" altLang="en-US" sz="600" kern="0" dirty="0">
                      <a:solidFill>
                        <a:srgbClr val="000000"/>
                      </a:solidFill>
                      <a:effectLst>
                        <a:glow rad="431800">
                          <a:srgbClr val="92D050">
                            <a:satMod val="175000"/>
                          </a:srgbClr>
                        </a:glow>
                      </a:effectLst>
                      <a:latin typeface="游ゴシック" panose="020B0400000000000000" pitchFamily="50" charset="-128"/>
                      <a:ea typeface="游ゴシック" panose="020B0400000000000000" pitchFamily="50" charset="-128"/>
                    </a:rPr>
                    <a:t>祭り参加</a:t>
                  </a:r>
                </a:p>
              </p:txBody>
            </p:sp>
          </p:grpSp>
          <p:grpSp>
            <p:nvGrpSpPr>
              <p:cNvPr id="37" name="グループ化 36">
                <a:extLst>
                  <a:ext uri="{FF2B5EF4-FFF2-40B4-BE49-F238E27FC236}">
                    <a16:creationId xmlns:a16="http://schemas.microsoft.com/office/drawing/2014/main" id="{87730B04-A81C-41E0-B247-D8F4000116E4}"/>
                  </a:ext>
                </a:extLst>
              </p:cNvPr>
              <p:cNvGrpSpPr/>
              <p:nvPr/>
            </p:nvGrpSpPr>
            <p:grpSpPr>
              <a:xfrm>
                <a:off x="511782" y="4186848"/>
                <a:ext cx="2969266" cy="1722132"/>
                <a:chOff x="542835" y="3563995"/>
                <a:chExt cx="1998303" cy="1158987"/>
              </a:xfrm>
            </p:grpSpPr>
            <p:pic>
              <p:nvPicPr>
                <p:cNvPr id="38" name="Picture 6">
                  <a:extLst>
                    <a:ext uri="{FF2B5EF4-FFF2-40B4-BE49-F238E27FC236}">
                      <a16:creationId xmlns:a16="http://schemas.microsoft.com/office/drawing/2014/main" id="{7D1200D5-BCC7-4172-9210-3E9B56AA914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42835" y="3635894"/>
                  <a:ext cx="1783058" cy="1087088"/>
                </a:xfrm>
                <a:prstGeom prst="rect">
                  <a:avLst/>
                </a:prstGeom>
                <a:noFill/>
                <a:extLst>
                  <a:ext uri="{909E8E84-426E-40DD-AFC4-6F175D3DCCD1}">
                    <a14:hiddenFill xmlns:a14="http://schemas.microsoft.com/office/drawing/2010/main">
                      <a:solidFill>
                        <a:srgbClr val="FFFFFF"/>
                      </a:solidFill>
                    </a14:hiddenFill>
                  </a:ext>
                </a:extLst>
              </p:spPr>
            </p:pic>
            <p:sp>
              <p:nvSpPr>
                <p:cNvPr id="39" name="テキスト ボックス 38">
                  <a:extLst>
                    <a:ext uri="{FF2B5EF4-FFF2-40B4-BE49-F238E27FC236}">
                      <a16:creationId xmlns:a16="http://schemas.microsoft.com/office/drawing/2014/main" id="{5AC40359-77CF-4C4F-B730-5E68264CB43C}"/>
                    </a:ext>
                  </a:extLst>
                </p:cNvPr>
                <p:cNvSpPr txBox="1"/>
                <p:nvPr/>
              </p:nvSpPr>
              <p:spPr>
                <a:xfrm>
                  <a:off x="1807425" y="3563995"/>
                  <a:ext cx="733713" cy="474601"/>
                </a:xfrm>
                <a:prstGeom prst="rect">
                  <a:avLst/>
                </a:prstGeom>
                <a:noFill/>
              </p:spPr>
              <p:txBody>
                <a:bodyPr wrap="none" lIns="180000" tIns="180000" rIns="180000" bIns="180000" rtlCol="0">
                  <a:spAutoFit/>
                </a:bodyPr>
                <a:lstStyle/>
                <a:p>
                  <a:pPr>
                    <a:lnSpc>
                      <a:spcPct val="120000"/>
                    </a:lnSpc>
                    <a:spcAft>
                      <a:spcPts val="600"/>
                    </a:spcAft>
                    <a:defRPr/>
                  </a:pPr>
                  <a:r>
                    <a:rPr lang="ja-JP" altLang="en-US" sz="600" kern="0" dirty="0">
                      <a:solidFill>
                        <a:srgbClr val="000000"/>
                      </a:solidFill>
                      <a:effectLst>
                        <a:glow rad="431800">
                          <a:srgbClr val="92D050">
                            <a:satMod val="175000"/>
                          </a:srgbClr>
                        </a:glow>
                      </a:effectLst>
                      <a:latin typeface="游ゴシック" panose="020B0400000000000000" pitchFamily="50" charset="-128"/>
                      <a:ea typeface="游ゴシック" panose="020B0400000000000000" pitchFamily="50" charset="-128"/>
                    </a:rPr>
                    <a:t>体験農園</a:t>
                  </a:r>
                </a:p>
              </p:txBody>
            </p:sp>
          </p:grpSp>
        </p:grpSp>
        <p:sp>
          <p:nvSpPr>
            <p:cNvPr id="31" name="四角形: 角を丸くする 64">
              <a:extLst>
                <a:ext uri="{FF2B5EF4-FFF2-40B4-BE49-F238E27FC236}">
                  <a16:creationId xmlns:a16="http://schemas.microsoft.com/office/drawing/2014/main" id="{E6D5C5ED-91D9-4EDD-9B30-C83E40EB3E27}"/>
                </a:ext>
              </a:extLst>
            </p:cNvPr>
            <p:cNvSpPr/>
            <p:nvPr/>
          </p:nvSpPr>
          <p:spPr>
            <a:xfrm>
              <a:off x="633876" y="5004791"/>
              <a:ext cx="1046163" cy="193962"/>
            </a:xfrm>
            <a:prstGeom prst="roundRect">
              <a:avLst>
                <a:gd name="adj" fmla="val 0"/>
              </a:avLst>
            </a:prstGeom>
            <a:solidFill>
              <a:srgbClr val="FF9900"/>
            </a:solidFill>
            <a:ln w="9525" cap="flat" cmpd="sng" algn="ctr">
              <a:noFill/>
              <a:prstDash val="solid"/>
            </a:ln>
            <a:effectLst>
              <a:outerShdw blurRad="40000" dist="20000" dir="5400000" rotWithShape="0">
                <a:srgbClr val="000000">
                  <a:alpha val="38000"/>
                </a:srgbClr>
              </a:outerShdw>
            </a:effectLst>
          </p:spPr>
          <p:txBody>
            <a:bodyPr wrap="square" lIns="0" rIns="0" rtlCol="0" anchor="ctr">
              <a:noAutofit/>
            </a:bodyPr>
            <a:lstStyle/>
            <a:p>
              <a:pPr algn="ctr">
                <a:defRPr/>
              </a:pPr>
              <a:r>
                <a:rPr lang="ja-JP" altLang="en-US" sz="1000" kern="0" dirty="0">
                  <a:solidFill>
                    <a:prstClr val="white"/>
                  </a:solidFill>
                  <a:latin typeface="Meiryo UI" panose="020B0604030504040204" pitchFamily="50" charset="-128"/>
                  <a:ea typeface="Meiryo UI" panose="020B0604030504040204" pitchFamily="50" charset="-128"/>
                </a:rPr>
                <a:t>地域 </a:t>
              </a:r>
              <a:r>
                <a:rPr lang="ja-JP" altLang="en-US" sz="700" kern="0" dirty="0">
                  <a:solidFill>
                    <a:prstClr val="white"/>
                  </a:solidFill>
                  <a:latin typeface="Meiryo UI" panose="020B0604030504040204" pitchFamily="50" charset="-128"/>
                  <a:ea typeface="Meiryo UI" panose="020B0604030504040204" pitchFamily="50" charset="-128"/>
                </a:rPr>
                <a:t>から</a:t>
              </a:r>
              <a:endParaRPr lang="ja-JP" altLang="en-US" sz="1000" kern="0" dirty="0">
                <a:solidFill>
                  <a:prstClr val="white"/>
                </a:solidFill>
                <a:latin typeface="Meiryo UI" panose="020B0604030504040204" pitchFamily="50" charset="-128"/>
                <a:ea typeface="Meiryo UI" panose="020B0604030504040204" pitchFamily="50" charset="-128"/>
              </a:endParaRPr>
            </a:p>
          </p:txBody>
        </p:sp>
        <p:sp>
          <p:nvSpPr>
            <p:cNvPr id="32" name="正方形/長方形 31">
              <a:extLst>
                <a:ext uri="{FF2B5EF4-FFF2-40B4-BE49-F238E27FC236}">
                  <a16:creationId xmlns:a16="http://schemas.microsoft.com/office/drawing/2014/main" id="{1C5D6A55-3FD0-4D17-8DE4-93636E196862}"/>
                </a:ext>
              </a:extLst>
            </p:cNvPr>
            <p:cNvSpPr/>
            <p:nvPr/>
          </p:nvSpPr>
          <p:spPr>
            <a:xfrm>
              <a:off x="365177" y="1557610"/>
              <a:ext cx="3094064" cy="4407157"/>
            </a:xfrm>
            <a:prstGeom prst="rect">
              <a:avLst/>
            </a:prstGeom>
            <a:noFill/>
            <a:ln w="12700" cap="flat" cmpd="sng" algn="ctr">
              <a:solidFill>
                <a:srgbClr val="000000">
                  <a:lumMod val="50000"/>
                  <a:lumOff val="50000"/>
                </a:srgbClr>
              </a:solid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sp>
          <p:nvSpPr>
            <p:cNvPr id="33" name="テキスト ボックス 32">
              <a:extLst>
                <a:ext uri="{FF2B5EF4-FFF2-40B4-BE49-F238E27FC236}">
                  <a16:creationId xmlns:a16="http://schemas.microsoft.com/office/drawing/2014/main" id="{66AB3CE1-D86A-469C-A4BE-1F2FDDA3CC16}"/>
                </a:ext>
              </a:extLst>
            </p:cNvPr>
            <p:cNvSpPr txBox="1"/>
            <p:nvPr/>
          </p:nvSpPr>
          <p:spPr>
            <a:xfrm>
              <a:off x="644316" y="5198753"/>
              <a:ext cx="2386273" cy="377774"/>
            </a:xfrm>
            <a:prstGeom prst="rect">
              <a:avLst/>
            </a:prstGeom>
            <a:solidFill>
              <a:srgbClr val="FFE699"/>
            </a:solidFill>
            <a:ln>
              <a:noFill/>
            </a:ln>
          </p:spPr>
          <p:txBody>
            <a:bodyPr wrap="square" lIns="180000" tIns="108000" rIns="180000" bIns="72000">
              <a:spAutoFit/>
            </a:bodyPr>
            <a:lstStyle/>
            <a:p>
              <a:pPr algn="ctr">
                <a:lnSpc>
                  <a:spcPct val="90000"/>
                </a:lnSpc>
                <a:spcAft>
                  <a:spcPts val="600"/>
                </a:spcAft>
                <a:defRPr/>
              </a:pPr>
              <a:r>
                <a:rPr lang="ja-JP" altLang="en-US" sz="1400" kern="0" dirty="0">
                  <a:ln w="3175">
                    <a:noFill/>
                    <a:prstDash val="solid"/>
                  </a:ln>
                  <a:solidFill>
                    <a:srgbClr val="000000"/>
                  </a:solidFill>
                  <a:effectLst>
                    <a:glow rad="165100">
                      <a:prstClr val="white"/>
                    </a:glow>
                  </a:effectLst>
                  <a:latin typeface="Meiryo UI" panose="020B0604030504040204" pitchFamily="50" charset="-128"/>
                  <a:ea typeface="Meiryo UI" panose="020B0604030504040204" pitchFamily="50" charset="-128"/>
                </a:rPr>
                <a:t>信頼されることが必須</a:t>
              </a:r>
            </a:p>
          </p:txBody>
        </p:sp>
        <p:sp>
          <p:nvSpPr>
            <p:cNvPr id="34" name="正方形/長方形 33">
              <a:extLst>
                <a:ext uri="{FF2B5EF4-FFF2-40B4-BE49-F238E27FC236}">
                  <a16:creationId xmlns:a16="http://schemas.microsoft.com/office/drawing/2014/main" id="{74908AFE-FEAC-4FE7-96BF-E57AAFEE1C8D}"/>
                </a:ext>
              </a:extLst>
            </p:cNvPr>
            <p:cNvSpPr/>
            <p:nvPr/>
          </p:nvSpPr>
          <p:spPr>
            <a:xfrm>
              <a:off x="1481966" y="1433839"/>
              <a:ext cx="917636" cy="238739"/>
            </a:xfrm>
            <a:prstGeom prst="rect">
              <a:avLst/>
            </a:prstGeom>
            <a:solidFill>
              <a:sysClr val="window" lastClr="FFFFFF"/>
            </a:solidFill>
            <a:ln w="9525" cap="flat" cmpd="sng" algn="ctr">
              <a:noFill/>
              <a:prstDash val="solid"/>
            </a:ln>
            <a:effectLst/>
          </p:spPr>
          <p:txBody>
            <a:bodyPr wrap="square" lIns="0" rIns="72000" rtlCol="0" anchor="ctr">
              <a:noAutofit/>
            </a:bodyPr>
            <a:lstStyle/>
            <a:p>
              <a:pPr algn="ctr">
                <a:defRPr/>
              </a:pPr>
              <a:r>
                <a:rPr lang="ja-JP" altLang="en-US" sz="1100" kern="0" dirty="0">
                  <a:solidFill>
                    <a:srgbClr val="000000"/>
                  </a:solidFill>
                  <a:latin typeface="Meiryo UI" panose="020B0604030504040204" pitchFamily="50" charset="-128"/>
                  <a:ea typeface="Meiryo UI" panose="020B0604030504040204" pitchFamily="50" charset="-128"/>
                </a:rPr>
                <a:t>これまで</a:t>
              </a:r>
            </a:p>
          </p:txBody>
        </p:sp>
        <p:sp>
          <p:nvSpPr>
            <p:cNvPr id="35" name="テキスト ボックス 34">
              <a:extLst>
                <a:ext uri="{FF2B5EF4-FFF2-40B4-BE49-F238E27FC236}">
                  <a16:creationId xmlns:a16="http://schemas.microsoft.com/office/drawing/2014/main" id="{33025491-682F-4037-949D-B6B67EE8EC41}"/>
                </a:ext>
              </a:extLst>
            </p:cNvPr>
            <p:cNvSpPr txBox="1"/>
            <p:nvPr/>
          </p:nvSpPr>
          <p:spPr>
            <a:xfrm>
              <a:off x="646656" y="2266971"/>
              <a:ext cx="2274340" cy="369912"/>
            </a:xfrm>
            <a:prstGeom prst="rect">
              <a:avLst/>
            </a:prstGeom>
            <a:noFill/>
            <a:effectLst>
              <a:glow rad="101600">
                <a:srgbClr val="4F81BD">
                  <a:satMod val="175000"/>
                  <a:alpha val="40000"/>
                </a:srgbClr>
              </a:glow>
            </a:effectLst>
          </p:spPr>
          <p:txBody>
            <a:bodyPr wrap="square" lIns="180000" tIns="108000" rIns="180000" bIns="72000">
              <a:spAutoFit/>
            </a:bodyPr>
            <a:lstStyle/>
            <a:p>
              <a:pPr algn="ctr">
                <a:lnSpc>
                  <a:spcPct val="120000"/>
                </a:lnSpc>
                <a:spcAft>
                  <a:spcPts val="600"/>
                </a:spcAft>
                <a:defRPr/>
              </a:pPr>
              <a:r>
                <a:rPr lang="ja-JP" altLang="en-US" sz="1000" kern="0" dirty="0">
                  <a:ln w="3175">
                    <a:noFill/>
                    <a:prstDash val="solid"/>
                  </a:ln>
                  <a:solidFill>
                    <a:srgbClr val="000000"/>
                  </a:solidFill>
                  <a:latin typeface="游ゴシック" panose="020B0400000000000000" pitchFamily="50" charset="-128"/>
                  <a:ea typeface="游ゴシック" panose="020B0400000000000000" pitchFamily="50" charset="-128"/>
                </a:rPr>
                <a:t>　</a:t>
              </a:r>
              <a:r>
                <a:rPr lang="ja-JP" altLang="en-US" sz="1000" kern="0" dirty="0">
                  <a:ln w="3175">
                    <a:noFill/>
                    <a:prstDash val="solid"/>
                  </a:ln>
                  <a:solidFill>
                    <a:srgbClr val="000000"/>
                  </a:solidFill>
                  <a:latin typeface="Meiryo UI" panose="020B0604030504040204" pitchFamily="50" charset="-128"/>
                  <a:ea typeface="Meiryo UI" panose="020B0604030504040204" pitchFamily="50" charset="-128"/>
                </a:rPr>
                <a:t>地域とのコミュニケション</a:t>
              </a:r>
              <a:endParaRPr lang="en-US" altLang="ja-JP" sz="1000" kern="0" dirty="0">
                <a:ln w="3175">
                  <a:noFill/>
                  <a:prstDash val="solid"/>
                </a:ln>
                <a:solidFill>
                  <a:srgbClr val="000000"/>
                </a:solidFill>
                <a:latin typeface="Meiryo UI" panose="020B0604030504040204" pitchFamily="50" charset="-128"/>
                <a:ea typeface="Meiryo UI" panose="020B0604030504040204" pitchFamily="50" charset="-128"/>
              </a:endParaRPr>
            </a:p>
          </p:txBody>
        </p:sp>
      </p:grpSp>
      <p:grpSp>
        <p:nvGrpSpPr>
          <p:cNvPr id="42" name="グループ化 41">
            <a:extLst>
              <a:ext uri="{FF2B5EF4-FFF2-40B4-BE49-F238E27FC236}">
                <a16:creationId xmlns:a16="http://schemas.microsoft.com/office/drawing/2014/main" id="{B7AC54E6-26EB-419F-9054-C683596D99A3}"/>
              </a:ext>
            </a:extLst>
          </p:cNvPr>
          <p:cNvGrpSpPr/>
          <p:nvPr/>
        </p:nvGrpSpPr>
        <p:grpSpPr>
          <a:xfrm>
            <a:off x="504560" y="1552753"/>
            <a:ext cx="8929152" cy="5202711"/>
            <a:chOff x="173256" y="1321138"/>
            <a:chExt cx="9731140" cy="5765463"/>
          </a:xfrm>
        </p:grpSpPr>
        <p:sp>
          <p:nvSpPr>
            <p:cNvPr id="43" name="正方形/長方形 42">
              <a:extLst>
                <a:ext uri="{FF2B5EF4-FFF2-40B4-BE49-F238E27FC236}">
                  <a16:creationId xmlns:a16="http://schemas.microsoft.com/office/drawing/2014/main" id="{62986E77-D2C1-4184-BB60-AED20364A784}"/>
                </a:ext>
              </a:extLst>
            </p:cNvPr>
            <p:cNvSpPr/>
            <p:nvPr/>
          </p:nvSpPr>
          <p:spPr>
            <a:xfrm>
              <a:off x="173256" y="1479577"/>
              <a:ext cx="9731140" cy="5607024"/>
            </a:xfrm>
            <a:prstGeom prst="rect">
              <a:avLst/>
            </a:prstGeom>
            <a:noFill/>
            <a:ln w="12700" cap="flat" cmpd="sng" algn="ctr">
              <a:solidFill>
                <a:srgbClr val="000000">
                  <a:lumMod val="50000"/>
                  <a:lumOff val="50000"/>
                </a:srgbClr>
              </a:solid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sp>
          <p:nvSpPr>
            <p:cNvPr id="44" name="正方形/長方形 43">
              <a:extLst>
                <a:ext uri="{FF2B5EF4-FFF2-40B4-BE49-F238E27FC236}">
                  <a16:creationId xmlns:a16="http://schemas.microsoft.com/office/drawing/2014/main" id="{0A3FC93A-230D-428C-B3E7-91300A1B9A65}"/>
                </a:ext>
              </a:extLst>
            </p:cNvPr>
            <p:cNvSpPr/>
            <p:nvPr/>
          </p:nvSpPr>
          <p:spPr>
            <a:xfrm>
              <a:off x="7283637" y="1321138"/>
              <a:ext cx="1045115" cy="320970"/>
            </a:xfrm>
            <a:prstGeom prst="rect">
              <a:avLst/>
            </a:prstGeom>
            <a:solidFill>
              <a:sysClr val="window" lastClr="FFFFFF"/>
            </a:solidFill>
            <a:ln w="9525" cap="flat" cmpd="sng" algn="ctr">
              <a:noFill/>
              <a:prstDash val="solid"/>
            </a:ln>
            <a:effectLst/>
          </p:spPr>
          <p:txBody>
            <a:bodyPr wrap="square" lIns="0" rIns="72000" rtlCol="0" anchor="ctr">
              <a:noAutofit/>
            </a:bodyPr>
            <a:lstStyle/>
            <a:p>
              <a:pPr algn="ctr">
                <a:defRPr/>
              </a:pPr>
              <a:r>
                <a:rPr lang="ja-JP" altLang="en-US" sz="1100" kern="0" dirty="0">
                  <a:solidFill>
                    <a:srgbClr val="000000"/>
                  </a:solidFill>
                  <a:latin typeface="Meiryo UI" panose="020B0604030504040204" pitchFamily="50" charset="-128"/>
                  <a:ea typeface="Meiryo UI" panose="020B0604030504040204" pitchFamily="50" charset="-128"/>
                </a:rPr>
                <a:t>これから</a:t>
              </a:r>
            </a:p>
          </p:txBody>
        </p:sp>
      </p:grpSp>
      <p:cxnSp>
        <p:nvCxnSpPr>
          <p:cNvPr id="45" name="直線矢印コネクタ 44">
            <a:extLst>
              <a:ext uri="{FF2B5EF4-FFF2-40B4-BE49-F238E27FC236}">
                <a16:creationId xmlns:a16="http://schemas.microsoft.com/office/drawing/2014/main" id="{9C2EE2B0-7ADB-49C9-93F9-CEC6D8B982CE}"/>
              </a:ext>
            </a:extLst>
          </p:cNvPr>
          <p:cNvCxnSpPr>
            <a:cxnSpLocks/>
          </p:cNvCxnSpPr>
          <p:nvPr/>
        </p:nvCxnSpPr>
        <p:spPr>
          <a:xfrm flipH="1">
            <a:off x="6579433" y="5775180"/>
            <a:ext cx="1" cy="293338"/>
          </a:xfrm>
          <a:prstGeom prst="straightConnector1">
            <a:avLst/>
          </a:prstGeom>
          <a:noFill/>
          <a:ln w="57150" cap="flat" cmpd="sng" algn="ctr">
            <a:solidFill>
              <a:srgbClr val="D079F7"/>
            </a:solidFill>
            <a:prstDash val="solid"/>
            <a:tailEnd type="arrow" w="sm" len="sm"/>
          </a:ln>
          <a:effectLst/>
        </p:spPr>
      </p:cxnSp>
      <p:grpSp>
        <p:nvGrpSpPr>
          <p:cNvPr id="46" name="グループ化 45">
            <a:extLst>
              <a:ext uri="{FF2B5EF4-FFF2-40B4-BE49-F238E27FC236}">
                <a16:creationId xmlns:a16="http://schemas.microsoft.com/office/drawing/2014/main" id="{CF3563D7-A2B9-4E56-B3F0-027D687D124B}"/>
              </a:ext>
            </a:extLst>
          </p:cNvPr>
          <p:cNvGrpSpPr/>
          <p:nvPr/>
        </p:nvGrpSpPr>
        <p:grpSpPr>
          <a:xfrm>
            <a:off x="3597503" y="2774648"/>
            <a:ext cx="560392" cy="2636318"/>
            <a:chOff x="3017522" y="2352115"/>
            <a:chExt cx="1058045" cy="2635303"/>
          </a:xfrm>
        </p:grpSpPr>
        <p:sp>
          <p:nvSpPr>
            <p:cNvPr id="47" name="右大かっこ 46">
              <a:extLst>
                <a:ext uri="{FF2B5EF4-FFF2-40B4-BE49-F238E27FC236}">
                  <a16:creationId xmlns:a16="http://schemas.microsoft.com/office/drawing/2014/main" id="{817B4C4E-EEE4-4139-9EFA-390343A2B8B9}"/>
                </a:ext>
              </a:extLst>
            </p:cNvPr>
            <p:cNvSpPr/>
            <p:nvPr/>
          </p:nvSpPr>
          <p:spPr>
            <a:xfrm>
              <a:off x="3017522" y="2352115"/>
              <a:ext cx="162115" cy="2635303"/>
            </a:xfrm>
            <a:prstGeom prst="rightBracket">
              <a:avLst/>
            </a:prstGeom>
            <a:noFill/>
            <a:ln w="22225" cap="rnd" cmpd="sng" algn="ctr">
              <a:solidFill>
                <a:srgbClr val="B742F8"/>
              </a:solidFill>
              <a:prstDash val="solid"/>
              <a:round/>
              <a:tailEnd type="none"/>
            </a:ln>
            <a:effectLst/>
          </p:spPr>
          <p:txBody>
            <a:bodyPr rtlCol="0" anchor="ctr"/>
            <a:lstStyle/>
            <a:p>
              <a:pPr algn="ctr">
                <a:defRPr/>
              </a:pPr>
              <a:endParaRPr lang="ja-JP" altLang="en-US" kern="0">
                <a:solidFill>
                  <a:srgbClr val="000000"/>
                </a:solidFill>
                <a:latin typeface="游ゴシック" panose="020B0400000000000000" pitchFamily="50" charset="-128"/>
                <a:ea typeface="游ゴシック" panose="020B0400000000000000" pitchFamily="50" charset="-128"/>
              </a:endParaRPr>
            </a:p>
          </p:txBody>
        </p:sp>
        <p:cxnSp>
          <p:nvCxnSpPr>
            <p:cNvPr id="48" name="コネクタ: カギ線 28">
              <a:extLst>
                <a:ext uri="{FF2B5EF4-FFF2-40B4-BE49-F238E27FC236}">
                  <a16:creationId xmlns:a16="http://schemas.microsoft.com/office/drawing/2014/main" id="{933AF211-83D8-40B4-8FA0-FCF890C9F9E2}"/>
                </a:ext>
              </a:extLst>
            </p:cNvPr>
            <p:cNvCxnSpPr>
              <a:cxnSpLocks/>
            </p:cNvCxnSpPr>
            <p:nvPr/>
          </p:nvCxnSpPr>
          <p:spPr>
            <a:xfrm flipV="1">
              <a:off x="3193215" y="3708507"/>
              <a:ext cx="882352" cy="478275"/>
            </a:xfrm>
            <a:prstGeom prst="bentConnector3">
              <a:avLst>
                <a:gd name="adj1" fmla="val 50000"/>
              </a:avLst>
            </a:prstGeom>
            <a:noFill/>
            <a:ln w="22225" cap="rnd" cmpd="sng" algn="ctr">
              <a:solidFill>
                <a:srgbClr val="B742F8"/>
              </a:solidFill>
              <a:prstDash val="solid"/>
              <a:tailEnd type="arrow"/>
            </a:ln>
            <a:effectLst/>
          </p:spPr>
        </p:cxnSp>
      </p:grpSp>
      <p:cxnSp>
        <p:nvCxnSpPr>
          <p:cNvPr id="49" name="直線矢印コネクタ 48">
            <a:extLst>
              <a:ext uri="{FF2B5EF4-FFF2-40B4-BE49-F238E27FC236}">
                <a16:creationId xmlns:a16="http://schemas.microsoft.com/office/drawing/2014/main" id="{C1044121-CC83-491D-B547-A365D4899432}"/>
              </a:ext>
            </a:extLst>
          </p:cNvPr>
          <p:cNvCxnSpPr>
            <a:cxnSpLocks/>
          </p:cNvCxnSpPr>
          <p:nvPr/>
        </p:nvCxnSpPr>
        <p:spPr>
          <a:xfrm>
            <a:off x="6020276" y="4005064"/>
            <a:ext cx="1741036" cy="0"/>
          </a:xfrm>
          <a:prstGeom prst="straightConnector1">
            <a:avLst/>
          </a:prstGeom>
          <a:noFill/>
          <a:ln w="22225" cap="rnd" cmpd="sng" algn="ctr">
            <a:solidFill>
              <a:srgbClr val="B742F8"/>
            </a:solidFill>
            <a:prstDash val="solid"/>
            <a:round/>
            <a:tailEnd type="arrow"/>
          </a:ln>
          <a:effectLst/>
        </p:spPr>
      </p:cxnSp>
      <p:grpSp>
        <p:nvGrpSpPr>
          <p:cNvPr id="50" name="グループ化 49">
            <a:extLst>
              <a:ext uri="{FF2B5EF4-FFF2-40B4-BE49-F238E27FC236}">
                <a16:creationId xmlns:a16="http://schemas.microsoft.com/office/drawing/2014/main" id="{91849640-54A3-4E20-82FF-EBBBE7AED247}"/>
              </a:ext>
            </a:extLst>
          </p:cNvPr>
          <p:cNvGrpSpPr/>
          <p:nvPr/>
        </p:nvGrpSpPr>
        <p:grpSpPr>
          <a:xfrm>
            <a:off x="4142012" y="2666680"/>
            <a:ext cx="1654248" cy="2332074"/>
            <a:chOff x="3977905" y="2444307"/>
            <a:chExt cx="1654248" cy="2332074"/>
          </a:xfrm>
        </p:grpSpPr>
        <p:grpSp>
          <p:nvGrpSpPr>
            <p:cNvPr id="51" name="グループ化 50">
              <a:extLst>
                <a:ext uri="{FF2B5EF4-FFF2-40B4-BE49-F238E27FC236}">
                  <a16:creationId xmlns:a16="http://schemas.microsoft.com/office/drawing/2014/main" id="{87CF51FE-4A01-4C13-B838-0ED8139BF4CB}"/>
                </a:ext>
              </a:extLst>
            </p:cNvPr>
            <p:cNvGrpSpPr/>
            <p:nvPr/>
          </p:nvGrpSpPr>
          <p:grpSpPr>
            <a:xfrm>
              <a:off x="3977905" y="2444307"/>
              <a:ext cx="1654248" cy="2332074"/>
              <a:chOff x="3977905" y="2444307"/>
              <a:chExt cx="1654248" cy="2332074"/>
            </a:xfrm>
          </p:grpSpPr>
          <p:pic>
            <p:nvPicPr>
              <p:cNvPr id="53" name="図 52" descr="挿絵 が含まれている画像&#10;&#10;自動的に生成された説明">
                <a:extLst>
                  <a:ext uri="{FF2B5EF4-FFF2-40B4-BE49-F238E27FC236}">
                    <a16:creationId xmlns:a16="http://schemas.microsoft.com/office/drawing/2014/main" id="{FE460565-DBE9-492B-80FA-6DAAB0ECD1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95590" y="3462248"/>
                <a:ext cx="1602162" cy="1314133"/>
              </a:xfrm>
              <a:prstGeom prst="rect">
                <a:avLst/>
              </a:prstGeom>
            </p:spPr>
          </p:pic>
          <p:sp>
            <p:nvSpPr>
              <p:cNvPr id="54" name="四角形: 角を丸くする 36">
                <a:extLst>
                  <a:ext uri="{FF2B5EF4-FFF2-40B4-BE49-F238E27FC236}">
                    <a16:creationId xmlns:a16="http://schemas.microsoft.com/office/drawing/2014/main" id="{E5D1879E-BF8B-4AE2-A98A-76423A330D52}"/>
                  </a:ext>
                </a:extLst>
              </p:cNvPr>
              <p:cNvSpPr/>
              <p:nvPr/>
            </p:nvSpPr>
            <p:spPr>
              <a:xfrm>
                <a:off x="3991248" y="2444307"/>
                <a:ext cx="1564113" cy="809679"/>
              </a:xfrm>
              <a:prstGeom prst="roundRect">
                <a:avLst>
                  <a:gd name="adj" fmla="val 8786"/>
                </a:avLst>
              </a:prstGeom>
              <a:solidFill>
                <a:srgbClr val="F2F2F2"/>
              </a:solidFill>
              <a:ln w="9525" cap="flat" cmpd="sng" algn="ctr">
                <a:no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sp>
            <p:nvSpPr>
              <p:cNvPr id="55" name="テキスト ボックス 54">
                <a:extLst>
                  <a:ext uri="{FF2B5EF4-FFF2-40B4-BE49-F238E27FC236}">
                    <a16:creationId xmlns:a16="http://schemas.microsoft.com/office/drawing/2014/main" id="{33025491-682F-4037-949D-B6B67EE8EC41}"/>
                  </a:ext>
                </a:extLst>
              </p:cNvPr>
              <p:cNvSpPr txBox="1"/>
              <p:nvPr/>
            </p:nvSpPr>
            <p:spPr>
              <a:xfrm>
                <a:off x="3977905" y="2493985"/>
                <a:ext cx="1654248" cy="624956"/>
              </a:xfrm>
              <a:prstGeom prst="rect">
                <a:avLst/>
              </a:prstGeom>
              <a:noFill/>
              <a:effectLst>
                <a:glow rad="101600">
                  <a:srgbClr val="4F81BD">
                    <a:satMod val="175000"/>
                    <a:alpha val="40000"/>
                  </a:srgbClr>
                </a:glow>
              </a:effectLst>
            </p:spPr>
            <p:txBody>
              <a:bodyPr wrap="square" lIns="180000" tIns="108000" rIns="180000" bIns="72000">
                <a:spAutoFit/>
              </a:bodyPr>
              <a:lstStyle/>
              <a:p>
                <a:pPr algn="ctr">
                  <a:lnSpc>
                    <a:spcPct val="120000"/>
                  </a:lnSpc>
                  <a:defRPr/>
                </a:pPr>
                <a:r>
                  <a:rPr lang="ja-JP" altLang="en-US"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お客さまニーズや</a:t>
                </a:r>
                <a:endParaRPr lang="en-US" altLang="ja-JP"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endParaRPr>
              </a:p>
              <a:p>
                <a:pPr algn="ctr">
                  <a:lnSpc>
                    <a:spcPct val="120000"/>
                  </a:lnSpc>
                  <a:defRPr/>
                </a:pPr>
                <a:r>
                  <a:rPr lang="ja-JP" altLang="en-US"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地域課題を発掘</a:t>
                </a:r>
                <a:endParaRPr lang="en-US" altLang="ja-JP"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endParaRPr>
              </a:p>
            </p:txBody>
          </p:sp>
        </p:grpSp>
        <p:sp>
          <p:nvSpPr>
            <p:cNvPr id="52" name="二等辺三角形 51">
              <a:extLst>
                <a:ext uri="{FF2B5EF4-FFF2-40B4-BE49-F238E27FC236}">
                  <a16:creationId xmlns:a16="http://schemas.microsoft.com/office/drawing/2014/main" id="{953D229A-EEF5-4A71-9B6E-41EA71274F7B}"/>
                </a:ext>
              </a:extLst>
            </p:cNvPr>
            <p:cNvSpPr/>
            <p:nvPr/>
          </p:nvSpPr>
          <p:spPr>
            <a:xfrm rot="10800000">
              <a:off x="4147630" y="3237247"/>
              <a:ext cx="153797" cy="183141"/>
            </a:xfrm>
            <a:prstGeom prst="triangle">
              <a:avLst/>
            </a:prstGeom>
            <a:solidFill>
              <a:srgbClr val="F2F2F2"/>
            </a:solidFill>
            <a:ln w="9525" cap="flat" cmpd="sng" algn="ctr">
              <a:no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grpSp>
      <p:grpSp>
        <p:nvGrpSpPr>
          <p:cNvPr id="56" name="グループ化 55">
            <a:extLst>
              <a:ext uri="{FF2B5EF4-FFF2-40B4-BE49-F238E27FC236}">
                <a16:creationId xmlns:a16="http://schemas.microsoft.com/office/drawing/2014/main" id="{0F2AA502-7CAD-4724-924C-AEB08E15AD71}"/>
              </a:ext>
            </a:extLst>
          </p:cNvPr>
          <p:cNvGrpSpPr/>
          <p:nvPr/>
        </p:nvGrpSpPr>
        <p:grpSpPr>
          <a:xfrm>
            <a:off x="7761312" y="2629698"/>
            <a:ext cx="1605586" cy="2439419"/>
            <a:chOff x="7616633" y="2369958"/>
            <a:chExt cx="1605586" cy="2439419"/>
          </a:xfrm>
        </p:grpSpPr>
        <p:pic>
          <p:nvPicPr>
            <p:cNvPr id="57" name="図 56" descr="挿絵 が含まれている画像&#10;&#10;自動的に生成された説明">
              <a:extLst>
                <a:ext uri="{FF2B5EF4-FFF2-40B4-BE49-F238E27FC236}">
                  <a16:creationId xmlns:a16="http://schemas.microsoft.com/office/drawing/2014/main" id="{8A9A22AC-E53A-4522-A91F-BD643CB9BF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16633" y="3511395"/>
              <a:ext cx="1605586" cy="1297982"/>
            </a:xfrm>
            <a:prstGeom prst="rect">
              <a:avLst/>
            </a:prstGeom>
          </p:spPr>
        </p:pic>
        <p:grpSp>
          <p:nvGrpSpPr>
            <p:cNvPr id="58" name="グループ化 57">
              <a:extLst>
                <a:ext uri="{FF2B5EF4-FFF2-40B4-BE49-F238E27FC236}">
                  <a16:creationId xmlns:a16="http://schemas.microsoft.com/office/drawing/2014/main" id="{6958B8C4-5A44-4398-8D62-890BFE39785C}"/>
                </a:ext>
              </a:extLst>
            </p:cNvPr>
            <p:cNvGrpSpPr/>
            <p:nvPr/>
          </p:nvGrpSpPr>
          <p:grpSpPr>
            <a:xfrm>
              <a:off x="7746858" y="2369958"/>
              <a:ext cx="1449415" cy="1135164"/>
              <a:chOff x="7746858" y="2294802"/>
              <a:chExt cx="1449415" cy="1135164"/>
            </a:xfrm>
          </p:grpSpPr>
          <p:sp>
            <p:nvSpPr>
              <p:cNvPr id="59" name="四角形: 角を丸くする 73">
                <a:extLst>
                  <a:ext uri="{FF2B5EF4-FFF2-40B4-BE49-F238E27FC236}">
                    <a16:creationId xmlns:a16="http://schemas.microsoft.com/office/drawing/2014/main" id="{2A879EA8-34A7-45CC-ADD4-86BF28B5772A}"/>
                  </a:ext>
                </a:extLst>
              </p:cNvPr>
              <p:cNvSpPr/>
              <p:nvPr/>
            </p:nvSpPr>
            <p:spPr>
              <a:xfrm>
                <a:off x="7843245" y="2294802"/>
                <a:ext cx="1353028" cy="815203"/>
              </a:xfrm>
              <a:prstGeom prst="roundRect">
                <a:avLst>
                  <a:gd name="adj" fmla="val 8786"/>
                </a:avLst>
              </a:prstGeom>
              <a:solidFill>
                <a:srgbClr val="F2F2F2"/>
              </a:solidFill>
              <a:ln w="9525" cap="flat" cmpd="sng" algn="ctr">
                <a:no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sp>
            <p:nvSpPr>
              <p:cNvPr id="60" name="テキスト ボックス 59">
                <a:extLst>
                  <a:ext uri="{FF2B5EF4-FFF2-40B4-BE49-F238E27FC236}">
                    <a16:creationId xmlns:a16="http://schemas.microsoft.com/office/drawing/2014/main" id="{3F5FC3EE-0727-40CA-8E01-847B9CEED112}"/>
                  </a:ext>
                </a:extLst>
              </p:cNvPr>
              <p:cNvSpPr txBox="1"/>
              <p:nvPr/>
            </p:nvSpPr>
            <p:spPr>
              <a:xfrm>
                <a:off x="7746858" y="2364208"/>
                <a:ext cx="1395648" cy="624956"/>
              </a:xfrm>
              <a:prstGeom prst="rect">
                <a:avLst/>
              </a:prstGeom>
              <a:noFill/>
              <a:effectLst>
                <a:glow rad="101600">
                  <a:srgbClr val="4F81BD">
                    <a:satMod val="175000"/>
                    <a:alpha val="40000"/>
                  </a:srgbClr>
                </a:glow>
              </a:effectLst>
            </p:spPr>
            <p:txBody>
              <a:bodyPr wrap="square" lIns="180000" tIns="108000" rIns="180000" bIns="72000">
                <a:spAutoFit/>
              </a:bodyPr>
              <a:lstStyle/>
              <a:p>
                <a:pPr algn="ctr">
                  <a:lnSpc>
                    <a:spcPct val="120000"/>
                  </a:lnSpc>
                  <a:defRPr/>
                </a:pPr>
                <a:r>
                  <a:rPr lang="ja-JP" altLang="en-US"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事業</a:t>
                </a:r>
                <a:r>
                  <a:rPr lang="en-US" altLang="ja-JP"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a:t>
                </a:r>
                <a:r>
                  <a:rPr lang="ja-JP" altLang="en-US"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ビジネス</a:t>
                </a:r>
                <a:r>
                  <a:rPr lang="en-US" altLang="ja-JP"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a:t>
                </a:r>
                <a:r>
                  <a:rPr lang="ja-JP" altLang="en-US" sz="12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を通じて解決</a:t>
                </a:r>
              </a:p>
            </p:txBody>
          </p:sp>
          <p:sp>
            <p:nvSpPr>
              <p:cNvPr id="61" name="二等辺三角形 60">
                <a:extLst>
                  <a:ext uri="{FF2B5EF4-FFF2-40B4-BE49-F238E27FC236}">
                    <a16:creationId xmlns:a16="http://schemas.microsoft.com/office/drawing/2014/main" id="{6EF5EC25-09EB-4562-9B18-8A27861965FF}"/>
                  </a:ext>
                </a:extLst>
              </p:cNvPr>
              <p:cNvSpPr/>
              <p:nvPr/>
            </p:nvSpPr>
            <p:spPr>
              <a:xfrm rot="13456494">
                <a:off x="8096802" y="3039135"/>
                <a:ext cx="203586" cy="390831"/>
              </a:xfrm>
              <a:prstGeom prst="triangle">
                <a:avLst/>
              </a:prstGeom>
              <a:solidFill>
                <a:srgbClr val="F2F2F2"/>
              </a:solidFill>
              <a:ln w="9525" cap="flat" cmpd="sng" algn="ctr">
                <a:no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grpSp>
      </p:grpSp>
      <p:grpSp>
        <p:nvGrpSpPr>
          <p:cNvPr id="62" name="グループ化 61">
            <a:extLst>
              <a:ext uri="{FF2B5EF4-FFF2-40B4-BE49-F238E27FC236}">
                <a16:creationId xmlns:a16="http://schemas.microsoft.com/office/drawing/2014/main" id="{8E49106F-A62F-4E14-85FB-5C54AF0D4A4D}"/>
              </a:ext>
            </a:extLst>
          </p:cNvPr>
          <p:cNvGrpSpPr/>
          <p:nvPr/>
        </p:nvGrpSpPr>
        <p:grpSpPr>
          <a:xfrm>
            <a:off x="3799996" y="1888210"/>
            <a:ext cx="5113445" cy="516368"/>
            <a:chOff x="3587664" y="1767509"/>
            <a:chExt cx="6132598" cy="516368"/>
          </a:xfrm>
        </p:grpSpPr>
        <p:sp>
          <p:nvSpPr>
            <p:cNvPr id="63" name="正方形/長方形 62">
              <a:extLst>
                <a:ext uri="{FF2B5EF4-FFF2-40B4-BE49-F238E27FC236}">
                  <a16:creationId xmlns:a16="http://schemas.microsoft.com/office/drawing/2014/main" id="{FBED3C29-9CD2-4D74-8846-A9B3CC266C4B}"/>
                </a:ext>
              </a:extLst>
            </p:cNvPr>
            <p:cNvSpPr/>
            <p:nvPr/>
          </p:nvSpPr>
          <p:spPr>
            <a:xfrm>
              <a:off x="4048943" y="1773746"/>
              <a:ext cx="5671319" cy="510131"/>
            </a:xfrm>
            <a:prstGeom prst="rect">
              <a:avLst/>
            </a:prstGeom>
            <a:solidFill>
              <a:srgbClr val="CC99FF"/>
            </a:solidFill>
            <a:ln w="9525" cap="flat" cmpd="sng" algn="ctr">
              <a:noFill/>
              <a:prstDash val="solid"/>
            </a:ln>
            <a:effectLst>
              <a:outerShdw blurRad="40000" dist="20000" dir="5400000" rotWithShape="0">
                <a:srgbClr val="000000">
                  <a:alpha val="38000"/>
                </a:srgbClr>
              </a:outerShdw>
            </a:effectLst>
          </p:spPr>
          <p:txBody>
            <a:bodyPr wrap="square" lIns="0" rIns="72000" rtlCol="0" anchor="ctr">
              <a:noAutofit/>
            </a:bodyPr>
            <a:lstStyle/>
            <a:p>
              <a:pPr algn="ctr">
                <a:defRPr/>
              </a:pPr>
              <a:endParaRPr lang="ja-JP" altLang="en-US" sz="1400" kern="0" dirty="0">
                <a:solidFill>
                  <a:srgbClr val="000000"/>
                </a:solidFill>
                <a:latin typeface="游ゴシック" panose="020B0400000000000000" pitchFamily="50" charset="-128"/>
                <a:ea typeface="游ゴシック" panose="020B0400000000000000" pitchFamily="50" charset="-128"/>
              </a:endParaRPr>
            </a:p>
          </p:txBody>
        </p:sp>
        <p:sp>
          <p:nvSpPr>
            <p:cNvPr id="64" name="テキスト ボックス 63">
              <a:extLst>
                <a:ext uri="{FF2B5EF4-FFF2-40B4-BE49-F238E27FC236}">
                  <a16:creationId xmlns:a16="http://schemas.microsoft.com/office/drawing/2014/main" id="{ADF51880-4ED9-4A94-96DC-1ECBC06F5EAA}"/>
                </a:ext>
              </a:extLst>
            </p:cNvPr>
            <p:cNvSpPr txBox="1"/>
            <p:nvPr/>
          </p:nvSpPr>
          <p:spPr>
            <a:xfrm>
              <a:off x="4039673" y="1767509"/>
              <a:ext cx="5680589" cy="440290"/>
            </a:xfrm>
            <a:prstGeom prst="rect">
              <a:avLst/>
            </a:prstGeom>
            <a:noFill/>
            <a:effectLst>
              <a:glow rad="101600">
                <a:srgbClr val="4F81BD">
                  <a:satMod val="175000"/>
                  <a:alpha val="40000"/>
                </a:srgbClr>
              </a:glow>
            </a:effectLst>
          </p:spPr>
          <p:txBody>
            <a:bodyPr wrap="square" lIns="180000" tIns="108000" rIns="180000" bIns="72000">
              <a:spAutoFit/>
            </a:bodyPr>
            <a:lstStyle/>
            <a:p>
              <a:pPr algn="ctr">
                <a:lnSpc>
                  <a:spcPct val="120000"/>
                </a:lnSpc>
                <a:spcAft>
                  <a:spcPts val="600"/>
                </a:spcAft>
                <a:defRPr/>
              </a:pPr>
              <a:r>
                <a:rPr lang="ja-JP" altLang="en-US" sz="1400" kern="0" dirty="0">
                  <a:ln w="3175">
                    <a:noFill/>
                    <a:prstDash val="solid"/>
                  </a:ln>
                  <a:solidFill>
                    <a:prstClr val="white"/>
                  </a:solidFill>
                  <a:effectLst>
                    <a:glow rad="165100">
                      <a:srgbClr val="B742F8"/>
                    </a:glow>
                  </a:effectLst>
                  <a:latin typeface="Meiryo UI" panose="020B0604030504040204" pitchFamily="50" charset="-128"/>
                  <a:ea typeface="Meiryo UI" panose="020B0604030504040204" pitchFamily="50" charset="-128"/>
                </a:rPr>
                <a:t>お客さまニーズや地域課題を発掘・解決する</a:t>
              </a:r>
            </a:p>
          </p:txBody>
        </p:sp>
        <p:sp>
          <p:nvSpPr>
            <p:cNvPr id="65" name="楕円 64">
              <a:extLst>
                <a:ext uri="{FF2B5EF4-FFF2-40B4-BE49-F238E27FC236}">
                  <a16:creationId xmlns:a16="http://schemas.microsoft.com/office/drawing/2014/main" id="{525BFFF1-B8BB-4098-9807-1A12A049F91A}"/>
                </a:ext>
              </a:extLst>
            </p:cNvPr>
            <p:cNvSpPr/>
            <p:nvPr/>
          </p:nvSpPr>
          <p:spPr>
            <a:xfrm>
              <a:off x="3587664" y="1906554"/>
              <a:ext cx="310024" cy="283950"/>
            </a:xfrm>
            <a:prstGeom prst="ellipse">
              <a:avLst/>
            </a:prstGeom>
            <a:solidFill>
              <a:srgbClr val="F2F2F2">
                <a:lumMod val="25000"/>
              </a:srgbClr>
            </a:solidFill>
            <a:ln w="9525" cap="flat" cmpd="sng" algn="ctr">
              <a:noFill/>
              <a:prstDash val="solid"/>
            </a:ln>
            <a:effectLst>
              <a:outerShdw blurRad="40000" dist="20000" dir="5400000" rotWithShape="0">
                <a:srgbClr val="000000">
                  <a:alpha val="38000"/>
                </a:srgbClr>
              </a:outerShdw>
            </a:effectLst>
          </p:spPr>
          <p:txBody>
            <a:bodyPr wrap="square" lIns="0" tIns="54000" rIns="0" rtlCol="0" anchor="ctr">
              <a:noAutofit/>
            </a:bodyPr>
            <a:lstStyle/>
            <a:p>
              <a:pPr algn="ctr">
                <a:defRPr/>
              </a:pPr>
              <a:r>
                <a:rPr lang="ja-JP" altLang="en-US" sz="2000" kern="0" dirty="0">
                  <a:solidFill>
                    <a:prstClr val="white"/>
                  </a:solidFill>
                  <a:latin typeface="游ゴシック" panose="020B0400000000000000" pitchFamily="50" charset="-128"/>
                  <a:ea typeface="游ゴシック" panose="020B0400000000000000" pitchFamily="50" charset="-128"/>
                </a:rPr>
                <a:t>＋</a:t>
              </a:r>
            </a:p>
          </p:txBody>
        </p:sp>
      </p:grpSp>
      <p:grpSp>
        <p:nvGrpSpPr>
          <p:cNvPr id="66" name="グループ化 65">
            <a:extLst>
              <a:ext uri="{FF2B5EF4-FFF2-40B4-BE49-F238E27FC236}">
                <a16:creationId xmlns:a16="http://schemas.microsoft.com/office/drawing/2014/main" id="{3DCDD7AC-2F40-4A15-9CA5-163B7F7CBD0F}"/>
              </a:ext>
            </a:extLst>
          </p:cNvPr>
          <p:cNvGrpSpPr/>
          <p:nvPr/>
        </p:nvGrpSpPr>
        <p:grpSpPr>
          <a:xfrm>
            <a:off x="5875031" y="2688218"/>
            <a:ext cx="1901804" cy="2288806"/>
            <a:chOff x="5872461" y="2653514"/>
            <a:chExt cx="2031576" cy="2293143"/>
          </a:xfrm>
        </p:grpSpPr>
        <p:pic>
          <p:nvPicPr>
            <p:cNvPr id="67" name="図 66" descr="屋外, トラック, 輸送, 道路 が含まれている画像&#10;&#10;自動的に生成された説明">
              <a:extLst>
                <a:ext uri="{FF2B5EF4-FFF2-40B4-BE49-F238E27FC236}">
                  <a16:creationId xmlns:a16="http://schemas.microsoft.com/office/drawing/2014/main" id="{50B484E3-8B5D-4F1D-8FD2-74F7585701A9}"/>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114000"/>
                      </a14:imgEffect>
                      <a14:imgEffect>
                        <a14:brightnessContrast bright="10000"/>
                      </a14:imgEffect>
                    </a14:imgLayer>
                  </a14:imgProps>
                </a:ext>
                <a:ext uri="{28A0092B-C50C-407E-A947-70E740481C1C}">
                  <a14:useLocalDpi xmlns:a14="http://schemas.microsoft.com/office/drawing/2010/main"/>
                </a:ext>
              </a:extLst>
            </a:blip>
            <a:srcRect/>
            <a:stretch/>
          </p:blipFill>
          <p:spPr>
            <a:xfrm>
              <a:off x="5873068" y="2653514"/>
              <a:ext cx="1117126" cy="691886"/>
            </a:xfrm>
            <a:prstGeom prst="rect">
              <a:avLst/>
            </a:prstGeom>
            <a:ln>
              <a:noFill/>
            </a:ln>
            <a:effectLst>
              <a:softEdge rad="63500"/>
            </a:effectLst>
          </p:spPr>
        </p:pic>
        <p:pic>
          <p:nvPicPr>
            <p:cNvPr id="68" name="図 67" descr="会議室でパソコンを使っている男性&#10;&#10;自動的に生成された説明">
              <a:extLst>
                <a:ext uri="{FF2B5EF4-FFF2-40B4-BE49-F238E27FC236}">
                  <a16:creationId xmlns:a16="http://schemas.microsoft.com/office/drawing/2014/main" id="{5BE79F52-8475-4BE6-B5D2-FF6A45D49C1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786911" y="3026055"/>
              <a:ext cx="1117126" cy="691886"/>
            </a:xfrm>
            <a:prstGeom prst="rect">
              <a:avLst/>
            </a:prstGeom>
            <a:ln>
              <a:noFill/>
            </a:ln>
            <a:effectLst>
              <a:softEdge rad="63500"/>
            </a:effectLst>
          </p:spPr>
        </p:pic>
        <p:pic>
          <p:nvPicPr>
            <p:cNvPr id="69" name="Picture 2" descr="「東北電力　見守り　カメラ」の画像検索結果">
              <a:extLst>
                <a:ext uri="{FF2B5EF4-FFF2-40B4-BE49-F238E27FC236}">
                  <a16:creationId xmlns:a16="http://schemas.microsoft.com/office/drawing/2014/main" id="{400435BA-029C-46C5-861D-22E1284AD70B}"/>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872461" y="3983882"/>
              <a:ext cx="1117126" cy="691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70" name="図 69">
              <a:extLst>
                <a:ext uri="{FF2B5EF4-FFF2-40B4-BE49-F238E27FC236}">
                  <a16:creationId xmlns:a16="http://schemas.microsoft.com/office/drawing/2014/main" id="{9C6798B4-42DF-41FD-871F-57DA92CE554F}"/>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774775" y="4254771"/>
              <a:ext cx="1129262" cy="691886"/>
            </a:xfrm>
            <a:prstGeom prst="rect">
              <a:avLst/>
            </a:prstGeom>
            <a:effectLst>
              <a:softEdge rad="63500"/>
            </a:effectLst>
          </p:spPr>
        </p:pic>
      </p:grpSp>
      <p:grpSp>
        <p:nvGrpSpPr>
          <p:cNvPr id="71" name="グループ化 70">
            <a:extLst>
              <a:ext uri="{FF2B5EF4-FFF2-40B4-BE49-F238E27FC236}">
                <a16:creationId xmlns:a16="http://schemas.microsoft.com/office/drawing/2014/main" id="{573ADA6F-1C8E-4ACB-853F-A21D318019DF}"/>
              </a:ext>
            </a:extLst>
          </p:cNvPr>
          <p:cNvGrpSpPr/>
          <p:nvPr/>
        </p:nvGrpSpPr>
        <p:grpSpPr>
          <a:xfrm>
            <a:off x="3876838" y="4871410"/>
            <a:ext cx="5029883" cy="918600"/>
            <a:chOff x="3587663" y="4765654"/>
            <a:chExt cx="6151902" cy="918600"/>
          </a:xfrm>
        </p:grpSpPr>
        <p:sp>
          <p:nvSpPr>
            <p:cNvPr id="72" name="楕円 71">
              <a:extLst>
                <a:ext uri="{FF2B5EF4-FFF2-40B4-BE49-F238E27FC236}">
                  <a16:creationId xmlns:a16="http://schemas.microsoft.com/office/drawing/2014/main" id="{953373B1-7B85-4C43-9A68-3A232879B66B}"/>
                </a:ext>
              </a:extLst>
            </p:cNvPr>
            <p:cNvSpPr/>
            <p:nvPr/>
          </p:nvSpPr>
          <p:spPr>
            <a:xfrm>
              <a:off x="3587663" y="5377566"/>
              <a:ext cx="345289" cy="306688"/>
            </a:xfrm>
            <a:prstGeom prst="ellipse">
              <a:avLst/>
            </a:prstGeom>
            <a:solidFill>
              <a:srgbClr val="F2F2F2">
                <a:lumMod val="25000"/>
              </a:srgbClr>
            </a:solidFill>
            <a:ln w="9525" cap="flat" cmpd="sng" algn="ctr">
              <a:noFill/>
              <a:prstDash val="solid"/>
            </a:ln>
            <a:effectLst>
              <a:outerShdw blurRad="40000" dist="20000" dir="5400000" rotWithShape="0">
                <a:srgbClr val="000000">
                  <a:alpha val="38000"/>
                </a:srgbClr>
              </a:outerShdw>
            </a:effectLst>
          </p:spPr>
          <p:txBody>
            <a:bodyPr wrap="square" lIns="0" tIns="54000" rIns="0" rtlCol="0" anchor="ctr">
              <a:noAutofit/>
            </a:bodyPr>
            <a:lstStyle/>
            <a:p>
              <a:pPr algn="ctr">
                <a:defRPr/>
              </a:pPr>
              <a:r>
                <a:rPr lang="ja-JP" altLang="en-US" sz="2000" kern="0" dirty="0">
                  <a:solidFill>
                    <a:prstClr val="white"/>
                  </a:solidFill>
                  <a:latin typeface="游ゴシック" panose="020B0400000000000000" pitchFamily="50" charset="-128"/>
                  <a:ea typeface="游ゴシック" panose="020B0400000000000000" pitchFamily="50" charset="-128"/>
                </a:rPr>
                <a:t>＋</a:t>
              </a:r>
            </a:p>
          </p:txBody>
        </p:sp>
        <p:grpSp>
          <p:nvGrpSpPr>
            <p:cNvPr id="73" name="グループ化 72">
              <a:extLst>
                <a:ext uri="{FF2B5EF4-FFF2-40B4-BE49-F238E27FC236}">
                  <a16:creationId xmlns:a16="http://schemas.microsoft.com/office/drawing/2014/main" id="{A765EF62-EB95-44A3-887C-EC9512DBDE96}"/>
                </a:ext>
              </a:extLst>
            </p:cNvPr>
            <p:cNvGrpSpPr/>
            <p:nvPr/>
          </p:nvGrpSpPr>
          <p:grpSpPr>
            <a:xfrm>
              <a:off x="4135000" y="4765654"/>
              <a:ext cx="5604565" cy="907859"/>
              <a:chOff x="4135000" y="4822434"/>
              <a:chExt cx="5604565" cy="907859"/>
            </a:xfrm>
          </p:grpSpPr>
          <p:sp>
            <p:nvSpPr>
              <p:cNvPr id="74" name="四角形: 角を丸くする 69">
                <a:extLst>
                  <a:ext uri="{FF2B5EF4-FFF2-40B4-BE49-F238E27FC236}">
                    <a16:creationId xmlns:a16="http://schemas.microsoft.com/office/drawing/2014/main" id="{FB5BBCD1-EDEC-4A9B-9E9B-2E8B7F9011DF}"/>
                  </a:ext>
                </a:extLst>
              </p:cNvPr>
              <p:cNvSpPr/>
              <p:nvPr/>
            </p:nvSpPr>
            <p:spPr>
              <a:xfrm>
                <a:off x="4135000" y="4822434"/>
                <a:ext cx="1046164" cy="191327"/>
              </a:xfrm>
              <a:prstGeom prst="roundRect">
                <a:avLst>
                  <a:gd name="adj" fmla="val 0"/>
                </a:avLst>
              </a:prstGeom>
              <a:solidFill>
                <a:srgbClr val="B742F8"/>
              </a:solidFill>
              <a:ln w="9525" cap="flat" cmpd="sng" algn="ctr">
                <a:noFill/>
                <a:prstDash val="solid"/>
              </a:ln>
              <a:effectLst>
                <a:outerShdw blurRad="40000" dist="20000" dir="5400000" rotWithShape="0">
                  <a:srgbClr val="000000">
                    <a:alpha val="38000"/>
                  </a:srgbClr>
                </a:outerShdw>
              </a:effectLst>
            </p:spPr>
            <p:txBody>
              <a:bodyPr wrap="square" lIns="0" tIns="72000" rIns="0" rtlCol="0" anchor="ctr">
                <a:noAutofit/>
              </a:bodyPr>
              <a:lstStyle/>
              <a:p>
                <a:pPr algn="ctr">
                  <a:defRPr/>
                </a:pPr>
                <a:r>
                  <a:rPr lang="ja-JP" altLang="en-US" sz="1000" kern="0" dirty="0">
                    <a:solidFill>
                      <a:prstClr val="white"/>
                    </a:solidFill>
                    <a:latin typeface="Meiryo UI" panose="020B0604030504040204" pitchFamily="50" charset="-128"/>
                    <a:ea typeface="Meiryo UI" panose="020B0604030504040204" pitchFamily="50" charset="-128"/>
                  </a:rPr>
                  <a:t>地域 </a:t>
                </a:r>
                <a:r>
                  <a:rPr lang="ja-JP" altLang="en-US" sz="700" kern="0" dirty="0">
                    <a:solidFill>
                      <a:prstClr val="white"/>
                    </a:solidFill>
                    <a:latin typeface="Meiryo UI" panose="020B0604030504040204" pitchFamily="50" charset="-128"/>
                    <a:ea typeface="Meiryo UI" panose="020B0604030504040204" pitchFamily="50" charset="-128"/>
                  </a:rPr>
                  <a:t>から</a:t>
                </a:r>
              </a:p>
            </p:txBody>
          </p:sp>
          <p:sp>
            <p:nvSpPr>
              <p:cNvPr id="75" name="テキスト ボックス 74">
                <a:extLst>
                  <a:ext uri="{FF2B5EF4-FFF2-40B4-BE49-F238E27FC236}">
                    <a16:creationId xmlns:a16="http://schemas.microsoft.com/office/drawing/2014/main" id="{74F1A001-FE36-41F4-8DAE-AB14704A00E5}"/>
                  </a:ext>
                </a:extLst>
              </p:cNvPr>
              <p:cNvSpPr txBox="1"/>
              <p:nvPr/>
            </p:nvSpPr>
            <p:spPr>
              <a:xfrm>
                <a:off x="4154303" y="5045325"/>
                <a:ext cx="5585262" cy="684968"/>
              </a:xfrm>
              <a:prstGeom prst="rect">
                <a:avLst/>
              </a:prstGeom>
              <a:solidFill>
                <a:srgbClr val="E9C1FB"/>
              </a:solidFill>
              <a:ln>
                <a:noFill/>
              </a:ln>
            </p:spPr>
            <p:txBody>
              <a:bodyPr wrap="square" lIns="0" tIns="144000" rIns="0" bIns="72000">
                <a:spAutoFit/>
              </a:bodyPr>
              <a:lstStyle/>
              <a:p>
                <a:pPr algn="ctr">
                  <a:lnSpc>
                    <a:spcPct val="90000"/>
                  </a:lnSpc>
                  <a:spcAft>
                    <a:spcPts val="600"/>
                  </a:spcAft>
                  <a:defRPr/>
                </a:pPr>
                <a:r>
                  <a:rPr lang="ja-JP" altLang="en-US" sz="1400" kern="0" dirty="0">
                    <a:ln w="3175">
                      <a:noFill/>
                      <a:prstDash val="solid"/>
                    </a:ln>
                    <a:solidFill>
                      <a:srgbClr val="000000"/>
                    </a:solidFill>
                    <a:effectLst>
                      <a:glow rad="165100">
                        <a:prstClr val="white"/>
                      </a:glow>
                    </a:effectLst>
                    <a:latin typeface="Meiryo UI" panose="020B0604030504040204" pitchFamily="50" charset="-128"/>
                    <a:ea typeface="Meiryo UI" panose="020B0604030504040204" pitchFamily="50" charset="-128"/>
                  </a:rPr>
                  <a:t>課題解決に東北電力グループとして取り組み、</a:t>
                </a:r>
                <a:endParaRPr lang="en-US" altLang="ja-JP" sz="1400" kern="0" dirty="0">
                  <a:ln w="3175">
                    <a:noFill/>
                    <a:prstDash val="solid"/>
                  </a:ln>
                  <a:solidFill>
                    <a:srgbClr val="000000"/>
                  </a:solidFill>
                  <a:effectLst>
                    <a:glow rad="165100">
                      <a:prstClr val="white"/>
                    </a:glow>
                  </a:effectLst>
                  <a:latin typeface="Meiryo UI" panose="020B0604030504040204" pitchFamily="50" charset="-128"/>
                  <a:ea typeface="Meiryo UI" panose="020B0604030504040204" pitchFamily="50" charset="-128"/>
                </a:endParaRPr>
              </a:p>
              <a:p>
                <a:pPr algn="ctr">
                  <a:lnSpc>
                    <a:spcPct val="90000"/>
                  </a:lnSpc>
                  <a:spcAft>
                    <a:spcPts val="600"/>
                  </a:spcAft>
                  <a:defRPr/>
                </a:pPr>
                <a:r>
                  <a:rPr lang="ja-JP" altLang="en-US" sz="1400" kern="0" dirty="0">
                    <a:ln w="3175">
                      <a:noFill/>
                      <a:prstDash val="solid"/>
                    </a:ln>
                    <a:solidFill>
                      <a:srgbClr val="000000"/>
                    </a:solidFill>
                    <a:effectLst>
                      <a:glow rad="165100">
                        <a:prstClr val="white"/>
                      </a:glow>
                    </a:effectLst>
                    <a:latin typeface="Meiryo UI" panose="020B0604030504040204" pitchFamily="50" charset="-128"/>
                    <a:ea typeface="Meiryo UI" panose="020B0604030504040204" pitchFamily="50" charset="-128"/>
                  </a:rPr>
                  <a:t>必要とされる存在に</a:t>
                </a:r>
                <a:endParaRPr lang="en-US" altLang="ja-JP" sz="1400" kern="0" dirty="0">
                  <a:ln w="3175">
                    <a:noFill/>
                    <a:prstDash val="solid"/>
                  </a:ln>
                  <a:solidFill>
                    <a:srgbClr val="000000"/>
                  </a:solidFill>
                  <a:effectLst>
                    <a:glow rad="165100">
                      <a:prstClr val="white"/>
                    </a:glow>
                  </a:effectLst>
                  <a:latin typeface="Meiryo UI" panose="020B0604030504040204" pitchFamily="50" charset="-128"/>
                  <a:ea typeface="Meiryo UI" panose="020B0604030504040204" pitchFamily="50" charset="-128"/>
                </a:endParaRPr>
              </a:p>
            </p:txBody>
          </p:sp>
        </p:grpSp>
      </p:grpSp>
      <p:sp>
        <p:nvSpPr>
          <p:cNvPr id="76" name="テキスト ボックス 75">
            <a:extLst>
              <a:ext uri="{FF2B5EF4-FFF2-40B4-BE49-F238E27FC236}">
                <a16:creationId xmlns:a16="http://schemas.microsoft.com/office/drawing/2014/main" id="{030F1C43-8B9F-4F54-8993-8BF199F06582}"/>
              </a:ext>
            </a:extLst>
          </p:cNvPr>
          <p:cNvSpPr txBox="1"/>
          <p:nvPr/>
        </p:nvSpPr>
        <p:spPr>
          <a:xfrm>
            <a:off x="4305823" y="6092909"/>
            <a:ext cx="4575793" cy="589768"/>
          </a:xfrm>
          <a:prstGeom prst="rect">
            <a:avLst/>
          </a:prstGeom>
          <a:noFill/>
        </p:spPr>
        <p:txBody>
          <a:bodyPr wrap="square" lIns="180000" tIns="0" rIns="180000" bIns="72000">
            <a:spAutoFit/>
          </a:bodyPr>
          <a:lstStyle/>
          <a:p>
            <a:pPr algn="ctr">
              <a:lnSpc>
                <a:spcPct val="120000"/>
              </a:lnSpc>
            </a:pPr>
            <a:r>
              <a:rPr lang="ja-JP" altLang="en-US" sz="1400" dirty="0">
                <a:ln w="3175">
                  <a:noFill/>
                  <a:prstDash val="solid"/>
                </a:ln>
                <a:solidFill>
                  <a:srgbClr val="C00000"/>
                </a:solidFill>
                <a:latin typeface="Meiryo UI" panose="020B0604030504040204" pitchFamily="50" charset="-128"/>
                <a:ea typeface="Meiryo UI" panose="020B0604030504040204" pitchFamily="50" charset="-128"/>
              </a:rPr>
              <a:t>地域と東北電力グループが</a:t>
            </a:r>
            <a:r>
              <a:rPr lang="en-US" altLang="ja-JP" sz="1400" dirty="0">
                <a:ln w="3175">
                  <a:noFill/>
                  <a:prstDash val="solid"/>
                </a:ln>
                <a:solidFill>
                  <a:srgbClr val="C00000"/>
                </a:solidFill>
                <a:latin typeface="Meiryo UI" panose="020B0604030504040204" pitchFamily="50" charset="-128"/>
                <a:ea typeface="Meiryo UI" panose="020B0604030504040204" pitchFamily="50" charset="-128"/>
              </a:rPr>
              <a:t>WIN</a:t>
            </a:r>
            <a:r>
              <a:rPr lang="ja-JP" altLang="en-US" sz="1400" dirty="0">
                <a:ln w="3175">
                  <a:noFill/>
                  <a:prstDash val="solid"/>
                </a:ln>
                <a:solidFill>
                  <a:srgbClr val="C00000"/>
                </a:solidFill>
                <a:latin typeface="Meiryo UI" panose="020B0604030504040204" pitchFamily="50" charset="-128"/>
                <a:ea typeface="Meiryo UI" panose="020B0604030504040204" pitchFamily="50" charset="-128"/>
              </a:rPr>
              <a:t>－</a:t>
            </a:r>
            <a:r>
              <a:rPr lang="en-US" altLang="ja-JP" sz="1400" dirty="0">
                <a:ln w="3175">
                  <a:noFill/>
                  <a:prstDash val="solid"/>
                </a:ln>
                <a:solidFill>
                  <a:srgbClr val="C00000"/>
                </a:solidFill>
                <a:latin typeface="Meiryo UI" panose="020B0604030504040204" pitchFamily="50" charset="-128"/>
                <a:ea typeface="Meiryo UI" panose="020B0604030504040204" pitchFamily="50" charset="-128"/>
              </a:rPr>
              <a:t>WIN</a:t>
            </a:r>
            <a:r>
              <a:rPr lang="ja-JP" altLang="en-US" sz="1400" dirty="0">
                <a:ln w="3175">
                  <a:noFill/>
                  <a:prstDash val="solid"/>
                </a:ln>
                <a:solidFill>
                  <a:srgbClr val="C00000"/>
                </a:solidFill>
                <a:latin typeface="Meiryo UI" panose="020B0604030504040204" pitchFamily="50" charset="-128"/>
                <a:ea typeface="Meiryo UI" panose="020B0604030504040204" pitchFamily="50" charset="-128"/>
              </a:rPr>
              <a:t>の関係を築き、</a:t>
            </a:r>
            <a:endParaRPr lang="en-US" altLang="ja-JP" sz="1400" dirty="0">
              <a:ln w="3175">
                <a:noFill/>
                <a:prstDash val="solid"/>
              </a:ln>
              <a:solidFill>
                <a:srgbClr val="C00000"/>
              </a:solidFill>
              <a:latin typeface="Meiryo UI" panose="020B0604030504040204" pitchFamily="50" charset="-128"/>
              <a:ea typeface="Meiryo UI" panose="020B0604030504040204" pitchFamily="50" charset="-128"/>
            </a:endParaRPr>
          </a:p>
          <a:p>
            <a:pPr algn="ctr">
              <a:lnSpc>
                <a:spcPct val="120000"/>
              </a:lnSpc>
            </a:pPr>
            <a:r>
              <a:rPr lang="ja-JP" altLang="en-US" sz="1400" dirty="0">
                <a:ln w="3175">
                  <a:noFill/>
                  <a:prstDash val="solid"/>
                </a:ln>
                <a:solidFill>
                  <a:srgbClr val="C00000"/>
                </a:solidFill>
                <a:latin typeface="Meiryo UI" panose="020B0604030504040204" pitchFamily="50" charset="-128"/>
                <a:ea typeface="Meiryo UI" panose="020B0604030504040204" pitchFamily="50" charset="-128"/>
              </a:rPr>
              <a:t>ともに持続的に発展</a:t>
            </a:r>
          </a:p>
        </p:txBody>
      </p:sp>
    </p:spTree>
    <p:extLst>
      <p:ext uri="{BB962C8B-B14F-4D97-AF65-F5344CB8AC3E}">
        <p14:creationId xmlns:p14="http://schemas.microsoft.com/office/powerpoint/2010/main" val="12026415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正方形/長方形 77">
            <a:extLst>
              <a:ext uri="{FF2B5EF4-FFF2-40B4-BE49-F238E27FC236}">
                <a16:creationId xmlns:a16="http://schemas.microsoft.com/office/drawing/2014/main" id="{D0B9E20A-4E33-4FBA-AEC0-E704D73480EC}"/>
              </a:ext>
            </a:extLst>
          </p:cNvPr>
          <p:cNvSpPr/>
          <p:nvPr/>
        </p:nvSpPr>
        <p:spPr>
          <a:xfrm>
            <a:off x="706714" y="593448"/>
            <a:ext cx="8492572" cy="1012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3293" tIns="163293" rIns="163293" bIns="163293" rtlCol="0" anchor="ctr"/>
          <a:lstStyle/>
          <a:p>
            <a:pPr algn="ctr">
              <a:lnSpc>
                <a:spcPct val="120000"/>
              </a:lnSpc>
              <a:spcAft>
                <a:spcPts val="544"/>
              </a:spcAft>
            </a:pPr>
            <a:r>
              <a:rPr lang="ja-JP" altLang="en-US" sz="2177" b="1" dirty="0">
                <a:solidFill>
                  <a:schemeClr val="tx1">
                    <a:lumMod val="75000"/>
                    <a:lumOff val="25000"/>
                  </a:schemeClr>
                </a:solidFill>
                <a:latin typeface="游ゴシック" panose="020B0400000000000000" pitchFamily="50" charset="-128"/>
                <a:ea typeface="游ゴシック" panose="020B0400000000000000" pitchFamily="50" charset="-128"/>
              </a:rPr>
              <a:t>一人ひとりの日々の業務で「より</a:t>
            </a:r>
            <a:r>
              <a:rPr lang="ja-JP" altLang="en-US" sz="2177" b="1" spc="-136" dirty="0">
                <a:solidFill>
                  <a:schemeClr val="tx1">
                    <a:lumMod val="75000"/>
                    <a:lumOff val="25000"/>
                  </a:schemeClr>
                </a:solidFill>
                <a:latin typeface="游ゴシック" panose="020B0400000000000000" pitchFamily="50" charset="-128"/>
                <a:ea typeface="游ゴシック" panose="020B0400000000000000" pitchFamily="50" charset="-128"/>
              </a:rPr>
              <a:t>、</a:t>
            </a:r>
            <a:r>
              <a:rPr lang="ja-JP" altLang="en-US" sz="2177" b="1" dirty="0">
                <a:solidFill>
                  <a:schemeClr val="tx1">
                    <a:lumMod val="75000"/>
                    <a:lumOff val="25000"/>
                  </a:schemeClr>
                </a:solidFill>
                <a:latin typeface="游ゴシック" panose="020B0400000000000000" pitchFamily="50" charset="-128"/>
                <a:ea typeface="游ゴシック" panose="020B0400000000000000" pitchFamily="50" charset="-128"/>
              </a:rPr>
              <a:t>そう</a:t>
            </a:r>
            <a:r>
              <a:rPr lang="ja-JP" altLang="en-US" sz="2177" b="1" spc="-136" dirty="0">
                <a:solidFill>
                  <a:schemeClr val="tx1">
                    <a:lumMod val="75000"/>
                    <a:lumOff val="25000"/>
                  </a:schemeClr>
                </a:solidFill>
                <a:latin typeface="游ゴシック" panose="020B0400000000000000" pitchFamily="50" charset="-128"/>
                <a:ea typeface="游ゴシック" panose="020B0400000000000000" pitchFamily="50" charset="-128"/>
              </a:rPr>
              <a:t>、</a:t>
            </a:r>
            <a:r>
              <a:rPr lang="ja-JP" altLang="en-US" sz="2177" b="1" dirty="0">
                <a:solidFill>
                  <a:schemeClr val="tx1">
                    <a:lumMod val="75000"/>
                    <a:lumOff val="25000"/>
                  </a:schemeClr>
                </a:solidFill>
                <a:latin typeface="游ゴシック" panose="020B0400000000000000" pitchFamily="50" charset="-128"/>
                <a:ea typeface="游ゴシック" panose="020B0400000000000000" pitchFamily="50" charset="-128"/>
              </a:rPr>
              <a:t>ちから</a:t>
            </a:r>
            <a:r>
              <a:rPr lang="ja-JP" altLang="en-US" sz="2177" b="1" spc="-136" dirty="0">
                <a:solidFill>
                  <a:schemeClr val="tx1">
                    <a:lumMod val="75000"/>
                    <a:lumOff val="25000"/>
                  </a:schemeClr>
                </a:solidFill>
                <a:latin typeface="游ゴシック" panose="020B0400000000000000" pitchFamily="50" charset="-128"/>
                <a:ea typeface="游ゴシック" panose="020B0400000000000000" pitchFamily="50" charset="-128"/>
              </a:rPr>
              <a:t>。</a:t>
            </a:r>
            <a:r>
              <a:rPr lang="ja-JP" altLang="en-US" sz="2177" b="1" dirty="0">
                <a:solidFill>
                  <a:schemeClr val="tx1">
                    <a:lumMod val="75000"/>
                    <a:lumOff val="25000"/>
                  </a:schemeClr>
                </a:solidFill>
                <a:latin typeface="游ゴシック" panose="020B0400000000000000" pitchFamily="50" charset="-128"/>
                <a:ea typeface="游ゴシック" panose="020B0400000000000000" pitchFamily="50" charset="-128"/>
              </a:rPr>
              <a:t>」を実践</a:t>
            </a:r>
            <a:endParaRPr lang="en-US" altLang="ja-JP" sz="2177"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spcAft>
                <a:spcPts val="544"/>
              </a:spcAft>
            </a:pPr>
            <a:r>
              <a:rPr lang="ja-JP" altLang="en-US" sz="1452" dirty="0">
                <a:solidFill>
                  <a:schemeClr val="tx1">
                    <a:lumMod val="75000"/>
                    <a:lumOff val="25000"/>
                  </a:schemeClr>
                </a:solidFill>
                <a:latin typeface="游ゴシック" panose="020B0400000000000000" pitchFamily="50" charset="-128"/>
                <a:ea typeface="游ゴシック" panose="020B0400000000000000" pitchFamily="50" charset="-128"/>
              </a:rPr>
              <a:t>お客さまや地域の目線に立ち、お客さまのニーズや地域の課題に向き合い、</a:t>
            </a:r>
            <a:endParaRPr lang="en-US" altLang="ja-JP" sz="1452"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spcAft>
                <a:spcPts val="544"/>
              </a:spcAft>
            </a:pPr>
            <a:r>
              <a:rPr lang="ja-JP" altLang="en-US" sz="1452" dirty="0">
                <a:solidFill>
                  <a:schemeClr val="tx1">
                    <a:lumMod val="75000"/>
                    <a:lumOff val="25000"/>
                  </a:schemeClr>
                </a:solidFill>
                <a:latin typeface="游ゴシック" panose="020B0400000000000000" pitchFamily="50" charset="-128"/>
                <a:ea typeface="游ゴシック" panose="020B0400000000000000" pitchFamily="50" charset="-128"/>
              </a:rPr>
              <a:t>「東北電力グループだからできること」でお応えしていく。</a:t>
            </a:r>
          </a:p>
        </p:txBody>
      </p:sp>
      <p:sp>
        <p:nvSpPr>
          <p:cNvPr id="79" name="テキスト ボックス 78">
            <a:extLst>
              <a:ext uri="{FF2B5EF4-FFF2-40B4-BE49-F238E27FC236}">
                <a16:creationId xmlns:a16="http://schemas.microsoft.com/office/drawing/2014/main" id="{3AD70762-5180-4595-8261-89412626724B}"/>
              </a:ext>
            </a:extLst>
          </p:cNvPr>
          <p:cNvSpPr txBox="1"/>
          <p:nvPr/>
        </p:nvSpPr>
        <p:spPr>
          <a:xfrm>
            <a:off x="1122770" y="2930481"/>
            <a:ext cx="7660461" cy="499916"/>
          </a:xfrm>
          <a:prstGeom prst="rect">
            <a:avLst/>
          </a:prstGeom>
          <a:noFill/>
        </p:spPr>
        <p:txBody>
          <a:bodyPr wrap="square" lIns="163293" tIns="97976" rIns="163293" bIns="65317">
            <a:spAutoFit/>
          </a:bodyPr>
          <a:lstStyle/>
          <a:p>
            <a:pPr algn="ctr">
              <a:lnSpc>
                <a:spcPct val="120000"/>
              </a:lnSpc>
              <a:spcAft>
                <a:spcPts val="544"/>
              </a:spcAft>
            </a:pPr>
            <a:r>
              <a:rPr lang="ja-JP" altLang="en-US" sz="1814"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東北電力グループだからこその価値を磨き上げていく</a:t>
            </a:r>
            <a:endParaRPr lang="en-US" altLang="ja-JP" sz="1814"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endParaRPr>
          </a:p>
        </p:txBody>
      </p:sp>
      <p:grpSp>
        <p:nvGrpSpPr>
          <p:cNvPr id="80" name="グループ化 79">
            <a:extLst>
              <a:ext uri="{FF2B5EF4-FFF2-40B4-BE49-F238E27FC236}">
                <a16:creationId xmlns:a16="http://schemas.microsoft.com/office/drawing/2014/main" id="{FAB12C2E-3579-431E-9CE9-9C4B9FBA7976}"/>
              </a:ext>
            </a:extLst>
          </p:cNvPr>
          <p:cNvGrpSpPr/>
          <p:nvPr/>
        </p:nvGrpSpPr>
        <p:grpSpPr>
          <a:xfrm>
            <a:off x="4851356" y="2726013"/>
            <a:ext cx="203289" cy="206973"/>
            <a:chOff x="4842619" y="2684115"/>
            <a:chExt cx="386405" cy="393408"/>
          </a:xfrm>
          <a:solidFill>
            <a:srgbClr val="0097E2"/>
          </a:solidFill>
        </p:grpSpPr>
        <p:sp>
          <p:nvSpPr>
            <p:cNvPr id="81" name="二等辺三角形 80">
              <a:extLst>
                <a:ext uri="{FF2B5EF4-FFF2-40B4-BE49-F238E27FC236}">
                  <a16:creationId xmlns:a16="http://schemas.microsoft.com/office/drawing/2014/main" id="{C022E7AC-0B10-4E08-B79B-0CE531E7CFFD}"/>
                </a:ext>
              </a:extLst>
            </p:cNvPr>
            <p:cNvSpPr/>
            <p:nvPr/>
          </p:nvSpPr>
          <p:spPr>
            <a:xfrm>
              <a:off x="4844548" y="2905995"/>
              <a:ext cx="384476" cy="171528"/>
            </a:xfrm>
            <a:prstGeom prst="triangle">
              <a:avLst/>
            </a:prstGeom>
            <a:grpFill/>
            <a:ln>
              <a:noFill/>
            </a:ln>
          </p:spPr>
          <p:style>
            <a:lnRef idx="1">
              <a:schemeClr val="accent3"/>
            </a:lnRef>
            <a:fillRef idx="2">
              <a:schemeClr val="accent3"/>
            </a:fillRef>
            <a:effectRef idx="1">
              <a:schemeClr val="accent3"/>
            </a:effectRef>
            <a:fontRef idx="minor">
              <a:schemeClr val="dk1"/>
            </a:fontRef>
          </p:style>
          <p:txBody>
            <a:bodyPr wrap="square" lIns="0" rIns="65317" rtlCol="0" anchor="ctr">
              <a:noAutofit/>
            </a:bodyPr>
            <a:lstStyle/>
            <a:p>
              <a:pPr algn="ctr"/>
              <a:endParaRPr lang="ja-JP" altLang="en-US" sz="1270" b="1" dirty="0">
                <a:latin typeface="游ゴシック" panose="020B0400000000000000" pitchFamily="50" charset="-128"/>
                <a:ea typeface="游ゴシック" panose="020B0400000000000000" pitchFamily="50" charset="-128"/>
              </a:endParaRPr>
            </a:p>
          </p:txBody>
        </p:sp>
        <p:sp>
          <p:nvSpPr>
            <p:cNvPr id="82" name="二等辺三角形 81">
              <a:extLst>
                <a:ext uri="{FF2B5EF4-FFF2-40B4-BE49-F238E27FC236}">
                  <a16:creationId xmlns:a16="http://schemas.microsoft.com/office/drawing/2014/main" id="{EAEA2BAF-A17C-49BC-BC8B-E683E0F36424}"/>
                </a:ext>
              </a:extLst>
            </p:cNvPr>
            <p:cNvSpPr/>
            <p:nvPr/>
          </p:nvSpPr>
          <p:spPr>
            <a:xfrm>
              <a:off x="4842619" y="2684115"/>
              <a:ext cx="384476" cy="171528"/>
            </a:xfrm>
            <a:prstGeom prst="triangle">
              <a:avLst/>
            </a:prstGeom>
            <a:grpFill/>
            <a:ln>
              <a:noFill/>
            </a:ln>
          </p:spPr>
          <p:style>
            <a:lnRef idx="1">
              <a:schemeClr val="accent3"/>
            </a:lnRef>
            <a:fillRef idx="2">
              <a:schemeClr val="accent3"/>
            </a:fillRef>
            <a:effectRef idx="1">
              <a:schemeClr val="accent3"/>
            </a:effectRef>
            <a:fontRef idx="minor">
              <a:schemeClr val="dk1"/>
            </a:fontRef>
          </p:style>
          <p:txBody>
            <a:bodyPr wrap="square" lIns="0" rIns="65317" rtlCol="0" anchor="ctr">
              <a:noAutofit/>
            </a:bodyPr>
            <a:lstStyle/>
            <a:p>
              <a:pPr algn="ctr"/>
              <a:endParaRPr lang="ja-JP" altLang="en-US" sz="1270" b="1" dirty="0">
                <a:latin typeface="游ゴシック" panose="020B0400000000000000" pitchFamily="50" charset="-128"/>
                <a:ea typeface="游ゴシック" panose="020B0400000000000000" pitchFamily="50" charset="-128"/>
              </a:endParaRPr>
            </a:p>
          </p:txBody>
        </p:sp>
      </p:grpSp>
      <p:grpSp>
        <p:nvGrpSpPr>
          <p:cNvPr id="83" name="グループ化 82">
            <a:extLst>
              <a:ext uri="{FF2B5EF4-FFF2-40B4-BE49-F238E27FC236}">
                <a16:creationId xmlns:a16="http://schemas.microsoft.com/office/drawing/2014/main" id="{115F8C49-5FC3-4490-9430-856A184A95FA}"/>
              </a:ext>
            </a:extLst>
          </p:cNvPr>
          <p:cNvGrpSpPr/>
          <p:nvPr/>
        </p:nvGrpSpPr>
        <p:grpSpPr>
          <a:xfrm>
            <a:off x="1531927" y="3452457"/>
            <a:ext cx="6842146" cy="1727104"/>
            <a:chOff x="1358907" y="4166935"/>
            <a:chExt cx="7542199" cy="1903812"/>
          </a:xfrm>
        </p:grpSpPr>
        <p:grpSp>
          <p:nvGrpSpPr>
            <p:cNvPr id="84" name="グループ化 83">
              <a:extLst>
                <a:ext uri="{FF2B5EF4-FFF2-40B4-BE49-F238E27FC236}">
                  <a16:creationId xmlns:a16="http://schemas.microsoft.com/office/drawing/2014/main" id="{4232F66D-9E37-4266-90A0-913AD99968DF}"/>
                </a:ext>
              </a:extLst>
            </p:cNvPr>
            <p:cNvGrpSpPr/>
            <p:nvPr/>
          </p:nvGrpSpPr>
          <p:grpSpPr>
            <a:xfrm>
              <a:off x="1358907" y="4166935"/>
              <a:ext cx="1589431" cy="1903810"/>
              <a:chOff x="863607" y="4166937"/>
              <a:chExt cx="1589431" cy="1903810"/>
            </a:xfrm>
          </p:grpSpPr>
          <p:sp>
            <p:nvSpPr>
              <p:cNvPr id="103" name="矢印: 右 42">
                <a:extLst>
                  <a:ext uri="{FF2B5EF4-FFF2-40B4-BE49-F238E27FC236}">
                    <a16:creationId xmlns:a16="http://schemas.microsoft.com/office/drawing/2014/main" id="{5BA09C50-079E-2C40-AFFF-555ED220C05E}"/>
                  </a:ext>
                </a:extLst>
              </p:cNvPr>
              <p:cNvSpPr/>
              <p:nvPr/>
            </p:nvSpPr>
            <p:spPr>
              <a:xfrm rot="5400000" flipH="1">
                <a:off x="706417" y="4588081"/>
                <a:ext cx="1903810"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dirty="0">
                  <a:latin typeface="游ゴシック" panose="020B0400000000000000" pitchFamily="50" charset="-128"/>
                  <a:ea typeface="游ゴシック" panose="020B0400000000000000" pitchFamily="50" charset="-128"/>
                </a:endParaRPr>
              </a:p>
            </p:txBody>
          </p:sp>
          <p:grpSp>
            <p:nvGrpSpPr>
              <p:cNvPr id="104" name="グループ化 103">
                <a:extLst>
                  <a:ext uri="{FF2B5EF4-FFF2-40B4-BE49-F238E27FC236}">
                    <a16:creationId xmlns:a16="http://schemas.microsoft.com/office/drawing/2014/main" id="{ACE266AE-1939-46FE-A33B-29F8852C1548}"/>
                  </a:ext>
                </a:extLst>
              </p:cNvPr>
              <p:cNvGrpSpPr/>
              <p:nvPr/>
            </p:nvGrpSpPr>
            <p:grpSpPr>
              <a:xfrm>
                <a:off x="863607" y="4542269"/>
                <a:ext cx="1589431" cy="880615"/>
                <a:chOff x="1869936" y="4347190"/>
                <a:chExt cx="1227973" cy="680351"/>
              </a:xfrm>
            </p:grpSpPr>
            <p:sp>
              <p:nvSpPr>
                <p:cNvPr id="105" name="楕円 104">
                  <a:extLst>
                    <a:ext uri="{FF2B5EF4-FFF2-40B4-BE49-F238E27FC236}">
                      <a16:creationId xmlns:a16="http://schemas.microsoft.com/office/drawing/2014/main" id="{36536CF4-3484-460F-B548-2935B992B55B}"/>
                    </a:ext>
                  </a:extLst>
                </p:cNvPr>
                <p:cNvSpPr/>
                <p:nvPr/>
              </p:nvSpPr>
              <p:spPr>
                <a:xfrm>
                  <a:off x="1897147" y="436625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106" name="楕円 105">
                  <a:extLst>
                    <a:ext uri="{FF2B5EF4-FFF2-40B4-BE49-F238E27FC236}">
                      <a16:creationId xmlns:a16="http://schemas.microsoft.com/office/drawing/2014/main" id="{645A9C1A-82F6-481D-85B7-F2D50AF6C1D6}"/>
                    </a:ext>
                  </a:extLst>
                </p:cNvPr>
                <p:cNvSpPr/>
                <p:nvPr/>
              </p:nvSpPr>
              <p:spPr>
                <a:xfrm>
                  <a:off x="1869936" y="435133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107" name="テキスト ボックス 106">
                  <a:extLst>
                    <a:ext uri="{FF2B5EF4-FFF2-40B4-BE49-F238E27FC236}">
                      <a16:creationId xmlns:a16="http://schemas.microsoft.com/office/drawing/2014/main" id="{8B422248-3057-4EE3-B30D-752AEA5022B1}"/>
                    </a:ext>
                  </a:extLst>
                </p:cNvPr>
                <p:cNvSpPr txBox="1"/>
                <p:nvPr/>
              </p:nvSpPr>
              <p:spPr>
                <a:xfrm>
                  <a:off x="1927381" y="4347190"/>
                  <a:ext cx="1116333" cy="680351"/>
                </a:xfrm>
                <a:prstGeom prst="rect">
                  <a:avLst/>
                </a:prstGeom>
                <a:noFill/>
              </p:spPr>
              <p:txBody>
                <a:bodyPr wrap="none" lIns="163293" tIns="163293" rIns="163293" bIns="163293" rtlCol="0">
                  <a:spAutoFit/>
                </a:bodyPr>
                <a:lstStyle/>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地域が抱える</a:t>
                  </a:r>
                  <a:endParaRPr lang="en-US" altLang="ja-JP" sz="127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課題を解決</a:t>
                  </a:r>
                </a:p>
              </p:txBody>
            </p:sp>
          </p:grpSp>
        </p:grpSp>
        <p:grpSp>
          <p:nvGrpSpPr>
            <p:cNvPr id="85" name="グループ化 84">
              <a:extLst>
                <a:ext uri="{FF2B5EF4-FFF2-40B4-BE49-F238E27FC236}">
                  <a16:creationId xmlns:a16="http://schemas.microsoft.com/office/drawing/2014/main" id="{5569528E-7A2F-408D-ACCA-26E70044C845}"/>
                </a:ext>
              </a:extLst>
            </p:cNvPr>
            <p:cNvGrpSpPr/>
            <p:nvPr/>
          </p:nvGrpSpPr>
          <p:grpSpPr>
            <a:xfrm>
              <a:off x="3268800" y="4166935"/>
              <a:ext cx="1812520" cy="1903812"/>
              <a:chOff x="3039425" y="4166935"/>
              <a:chExt cx="1812520" cy="1903812"/>
            </a:xfrm>
          </p:grpSpPr>
          <p:sp>
            <p:nvSpPr>
              <p:cNvPr id="98" name="矢印: 右 42">
                <a:extLst>
                  <a:ext uri="{FF2B5EF4-FFF2-40B4-BE49-F238E27FC236}">
                    <a16:creationId xmlns:a16="http://schemas.microsoft.com/office/drawing/2014/main" id="{829BAB29-A308-4446-AABD-EBF9215BAEB4}"/>
                  </a:ext>
                </a:extLst>
              </p:cNvPr>
              <p:cNvSpPr/>
              <p:nvPr/>
            </p:nvSpPr>
            <p:spPr>
              <a:xfrm rot="5400000" flipH="1">
                <a:off x="2993778" y="4588080"/>
                <a:ext cx="1903812"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dirty="0">
                  <a:latin typeface="游ゴシック" panose="020B0400000000000000" pitchFamily="50" charset="-128"/>
                  <a:ea typeface="游ゴシック" panose="020B0400000000000000" pitchFamily="50" charset="-128"/>
                </a:endParaRPr>
              </a:p>
            </p:txBody>
          </p:sp>
          <p:grpSp>
            <p:nvGrpSpPr>
              <p:cNvPr id="99" name="グループ化 98">
                <a:extLst>
                  <a:ext uri="{FF2B5EF4-FFF2-40B4-BE49-F238E27FC236}">
                    <a16:creationId xmlns:a16="http://schemas.microsoft.com/office/drawing/2014/main" id="{B2620393-3F82-4079-8A45-8DC79232BD9E}"/>
                  </a:ext>
                </a:extLst>
              </p:cNvPr>
              <p:cNvGrpSpPr/>
              <p:nvPr/>
            </p:nvGrpSpPr>
            <p:grpSpPr>
              <a:xfrm>
                <a:off x="3039425" y="4562170"/>
                <a:ext cx="1812520" cy="899562"/>
                <a:chOff x="3550944" y="4361993"/>
                <a:chExt cx="1400329" cy="694993"/>
              </a:xfrm>
            </p:grpSpPr>
            <p:sp>
              <p:nvSpPr>
                <p:cNvPr id="100" name="楕円 99">
                  <a:extLst>
                    <a:ext uri="{FF2B5EF4-FFF2-40B4-BE49-F238E27FC236}">
                      <a16:creationId xmlns:a16="http://schemas.microsoft.com/office/drawing/2014/main" id="{30B99B0A-43B3-4F6D-8C85-5B0DB5248FF8}"/>
                    </a:ext>
                  </a:extLst>
                </p:cNvPr>
                <p:cNvSpPr/>
                <p:nvPr/>
              </p:nvSpPr>
              <p:spPr>
                <a:xfrm>
                  <a:off x="3652963" y="4398630"/>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101" name="楕円 100">
                  <a:extLst>
                    <a:ext uri="{FF2B5EF4-FFF2-40B4-BE49-F238E27FC236}">
                      <a16:creationId xmlns:a16="http://schemas.microsoft.com/office/drawing/2014/main" id="{BB604CD1-BAC4-4B6F-87A1-C1C8AB5C7784}"/>
                    </a:ext>
                  </a:extLst>
                </p:cNvPr>
                <p:cNvSpPr/>
                <p:nvPr/>
              </p:nvSpPr>
              <p:spPr>
                <a:xfrm>
                  <a:off x="3625752" y="4383711"/>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102" name="テキスト ボックス 101">
                  <a:extLst>
                    <a:ext uri="{FF2B5EF4-FFF2-40B4-BE49-F238E27FC236}">
                      <a16:creationId xmlns:a16="http://schemas.microsoft.com/office/drawing/2014/main" id="{AC3C424B-2368-4DFD-A2F1-F47F559F52EF}"/>
                    </a:ext>
                  </a:extLst>
                </p:cNvPr>
                <p:cNvSpPr txBox="1"/>
                <p:nvPr/>
              </p:nvSpPr>
              <p:spPr>
                <a:xfrm>
                  <a:off x="3550944" y="4361993"/>
                  <a:ext cx="1400329" cy="680355"/>
                </a:xfrm>
                <a:prstGeom prst="rect">
                  <a:avLst/>
                </a:prstGeom>
                <a:noFill/>
              </p:spPr>
              <p:txBody>
                <a:bodyPr wrap="square" lIns="163293" tIns="163293" rIns="163293" bIns="163293" rtlCol="0">
                  <a:spAutoFit/>
                </a:bodyPr>
                <a:lstStyle/>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お客さまの</a:t>
                  </a:r>
                  <a:endParaRPr lang="en-US" altLang="ja-JP" sz="127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ご要望に応える</a:t>
                  </a:r>
                </a:p>
              </p:txBody>
            </p:sp>
          </p:grpSp>
        </p:grpSp>
        <p:grpSp>
          <p:nvGrpSpPr>
            <p:cNvPr id="86" name="グループ化 85">
              <a:extLst>
                <a:ext uri="{FF2B5EF4-FFF2-40B4-BE49-F238E27FC236}">
                  <a16:creationId xmlns:a16="http://schemas.microsoft.com/office/drawing/2014/main" id="{2D5373EC-5707-4AC4-B1F6-7F0539A9CA77}"/>
                </a:ext>
              </a:extLst>
            </p:cNvPr>
            <p:cNvGrpSpPr/>
            <p:nvPr/>
          </p:nvGrpSpPr>
          <p:grpSpPr>
            <a:xfrm>
              <a:off x="5401782" y="4166935"/>
              <a:ext cx="1589431" cy="1903812"/>
              <a:chOff x="5356495" y="4166935"/>
              <a:chExt cx="1589431" cy="1903812"/>
            </a:xfrm>
          </p:grpSpPr>
          <p:sp>
            <p:nvSpPr>
              <p:cNvPr id="93" name="矢印: 右 46">
                <a:extLst>
                  <a:ext uri="{FF2B5EF4-FFF2-40B4-BE49-F238E27FC236}">
                    <a16:creationId xmlns:a16="http://schemas.microsoft.com/office/drawing/2014/main" id="{6627DC85-D43F-9D42-AFC2-537A7D626D75}"/>
                  </a:ext>
                </a:extLst>
              </p:cNvPr>
              <p:cNvSpPr/>
              <p:nvPr/>
            </p:nvSpPr>
            <p:spPr>
              <a:xfrm rot="5400000" flipH="1">
                <a:off x="5202714" y="4588080"/>
                <a:ext cx="1903812"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grpSp>
            <p:nvGrpSpPr>
              <p:cNvPr id="94" name="グループ化 93">
                <a:extLst>
                  <a:ext uri="{FF2B5EF4-FFF2-40B4-BE49-F238E27FC236}">
                    <a16:creationId xmlns:a16="http://schemas.microsoft.com/office/drawing/2014/main" id="{6DCA7F79-3C27-4481-94F9-FB8275C99B58}"/>
                  </a:ext>
                </a:extLst>
              </p:cNvPr>
              <p:cNvGrpSpPr/>
              <p:nvPr/>
            </p:nvGrpSpPr>
            <p:grpSpPr>
              <a:xfrm>
                <a:off x="5356495" y="4559549"/>
                <a:ext cx="1589431" cy="886244"/>
                <a:chOff x="5341082" y="4376368"/>
                <a:chExt cx="1227973" cy="684700"/>
              </a:xfrm>
            </p:grpSpPr>
            <p:sp>
              <p:nvSpPr>
                <p:cNvPr id="95" name="楕円 94">
                  <a:extLst>
                    <a:ext uri="{FF2B5EF4-FFF2-40B4-BE49-F238E27FC236}">
                      <a16:creationId xmlns:a16="http://schemas.microsoft.com/office/drawing/2014/main" id="{F11A8321-6CF4-48FE-A194-2E6FB0829349}"/>
                    </a:ext>
                  </a:extLst>
                </p:cNvPr>
                <p:cNvSpPr/>
                <p:nvPr/>
              </p:nvSpPr>
              <p:spPr>
                <a:xfrm>
                  <a:off x="5368293" y="439128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96" name="楕円 95">
                  <a:extLst>
                    <a:ext uri="{FF2B5EF4-FFF2-40B4-BE49-F238E27FC236}">
                      <a16:creationId xmlns:a16="http://schemas.microsoft.com/office/drawing/2014/main" id="{0B61E6F9-972E-44D7-BA28-97EC808A5BA0}"/>
                    </a:ext>
                  </a:extLst>
                </p:cNvPr>
                <p:cNvSpPr/>
                <p:nvPr/>
              </p:nvSpPr>
              <p:spPr>
                <a:xfrm>
                  <a:off x="5341082" y="437636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97" name="テキスト ボックス 96">
                  <a:extLst>
                    <a:ext uri="{FF2B5EF4-FFF2-40B4-BE49-F238E27FC236}">
                      <a16:creationId xmlns:a16="http://schemas.microsoft.com/office/drawing/2014/main" id="{73AA97CD-DC8B-4445-AA1C-940EE6CC6CD0}"/>
                    </a:ext>
                  </a:extLst>
                </p:cNvPr>
                <p:cNvSpPr txBox="1"/>
                <p:nvPr/>
              </p:nvSpPr>
              <p:spPr>
                <a:xfrm>
                  <a:off x="5411209" y="4380717"/>
                  <a:ext cx="1116333" cy="680351"/>
                </a:xfrm>
                <a:prstGeom prst="rect">
                  <a:avLst/>
                </a:prstGeom>
                <a:noFill/>
              </p:spPr>
              <p:txBody>
                <a:bodyPr wrap="none" lIns="163293" tIns="163293" rIns="163293" bIns="163293" rtlCol="0">
                  <a:spAutoFit/>
                </a:bodyPr>
                <a:lstStyle/>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地域の発展を</a:t>
                  </a:r>
                  <a:endParaRPr lang="en-US" altLang="ja-JP" sz="127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後押しする</a:t>
                  </a:r>
                </a:p>
              </p:txBody>
            </p:sp>
          </p:grpSp>
        </p:grpSp>
        <p:grpSp>
          <p:nvGrpSpPr>
            <p:cNvPr id="87" name="グループ化 86">
              <a:extLst>
                <a:ext uri="{FF2B5EF4-FFF2-40B4-BE49-F238E27FC236}">
                  <a16:creationId xmlns:a16="http://schemas.microsoft.com/office/drawing/2014/main" id="{89AF4A8A-1AF3-45DE-9B2D-7050618984D6}"/>
                </a:ext>
              </a:extLst>
            </p:cNvPr>
            <p:cNvGrpSpPr/>
            <p:nvPr/>
          </p:nvGrpSpPr>
          <p:grpSpPr>
            <a:xfrm>
              <a:off x="7311675" y="4166935"/>
              <a:ext cx="1589431" cy="1903812"/>
              <a:chOff x="7606950" y="4166935"/>
              <a:chExt cx="1589431" cy="1903812"/>
            </a:xfrm>
          </p:grpSpPr>
          <p:sp>
            <p:nvSpPr>
              <p:cNvPr id="88" name="矢印: 右 48">
                <a:extLst>
                  <a:ext uri="{FF2B5EF4-FFF2-40B4-BE49-F238E27FC236}">
                    <a16:creationId xmlns:a16="http://schemas.microsoft.com/office/drawing/2014/main" id="{4737BB01-846D-F24D-8D61-5D1A51AC084A}"/>
                  </a:ext>
                </a:extLst>
              </p:cNvPr>
              <p:cNvSpPr/>
              <p:nvPr/>
            </p:nvSpPr>
            <p:spPr>
              <a:xfrm rot="5400000" flipH="1">
                <a:off x="7449760" y="4588080"/>
                <a:ext cx="1903812" cy="1061522"/>
              </a:xfrm>
              <a:prstGeom prst="rightArrow">
                <a:avLst>
                  <a:gd name="adj1" fmla="val 50001"/>
                  <a:gd name="adj2" fmla="val 22143"/>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grpSp>
            <p:nvGrpSpPr>
              <p:cNvPr id="89" name="グループ化 88">
                <a:extLst>
                  <a:ext uri="{FF2B5EF4-FFF2-40B4-BE49-F238E27FC236}">
                    <a16:creationId xmlns:a16="http://schemas.microsoft.com/office/drawing/2014/main" id="{81B1A117-C935-4A1A-9D14-5F6BA5684F33}"/>
                  </a:ext>
                </a:extLst>
              </p:cNvPr>
              <p:cNvGrpSpPr/>
              <p:nvPr/>
            </p:nvGrpSpPr>
            <p:grpSpPr>
              <a:xfrm>
                <a:off x="7606950" y="4565170"/>
                <a:ext cx="1589431" cy="890095"/>
                <a:chOff x="7079754" y="4330991"/>
                <a:chExt cx="1227973" cy="687676"/>
              </a:xfrm>
            </p:grpSpPr>
            <p:sp>
              <p:nvSpPr>
                <p:cNvPr id="90" name="楕円 89">
                  <a:extLst>
                    <a:ext uri="{FF2B5EF4-FFF2-40B4-BE49-F238E27FC236}">
                      <a16:creationId xmlns:a16="http://schemas.microsoft.com/office/drawing/2014/main" id="{A0CB7E97-954D-46CB-9C74-5A18DD0D23F7}"/>
                    </a:ext>
                  </a:extLst>
                </p:cNvPr>
                <p:cNvSpPr/>
                <p:nvPr/>
              </p:nvSpPr>
              <p:spPr>
                <a:xfrm>
                  <a:off x="7106965" y="4360311"/>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91" name="楕円 90">
                  <a:extLst>
                    <a:ext uri="{FF2B5EF4-FFF2-40B4-BE49-F238E27FC236}">
                      <a16:creationId xmlns:a16="http://schemas.microsoft.com/office/drawing/2014/main" id="{F65EB1ED-81D9-43F5-8D52-DE5969F6BB74}"/>
                    </a:ext>
                  </a:extLst>
                </p:cNvPr>
                <p:cNvSpPr/>
                <p:nvPr/>
              </p:nvSpPr>
              <p:spPr>
                <a:xfrm>
                  <a:off x="7079754" y="4345392"/>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79">
                    <a:latin typeface="游ゴシック" panose="020B0400000000000000" pitchFamily="50" charset="-128"/>
                    <a:ea typeface="游ゴシック" panose="020B0400000000000000" pitchFamily="50" charset="-128"/>
                  </a:endParaRPr>
                </a:p>
              </p:txBody>
            </p:sp>
            <p:sp>
              <p:nvSpPr>
                <p:cNvPr id="92" name="テキスト ボックス 91">
                  <a:extLst>
                    <a:ext uri="{FF2B5EF4-FFF2-40B4-BE49-F238E27FC236}">
                      <a16:creationId xmlns:a16="http://schemas.microsoft.com/office/drawing/2014/main" id="{77E59ECF-997B-496E-8FD1-8D7308653AFB}"/>
                    </a:ext>
                  </a:extLst>
                </p:cNvPr>
                <p:cNvSpPr txBox="1"/>
                <p:nvPr/>
              </p:nvSpPr>
              <p:spPr>
                <a:xfrm>
                  <a:off x="7144611" y="4330991"/>
                  <a:ext cx="1116333" cy="680352"/>
                </a:xfrm>
                <a:prstGeom prst="rect">
                  <a:avLst/>
                </a:prstGeom>
                <a:noFill/>
              </p:spPr>
              <p:txBody>
                <a:bodyPr wrap="none" lIns="163293" tIns="163293" rIns="163293" bIns="163293" rtlCol="0">
                  <a:spAutoFit/>
                </a:bodyPr>
                <a:lstStyle/>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お客さまの</a:t>
                  </a:r>
                  <a:endParaRPr lang="en-US" altLang="ja-JP" sz="127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lang="ja-JP" altLang="en-US" sz="1270" b="1" dirty="0">
                      <a:solidFill>
                        <a:srgbClr val="0097E2"/>
                      </a:solidFill>
                      <a:latin typeface="游ゴシック" panose="020B0400000000000000" pitchFamily="50" charset="-128"/>
                      <a:ea typeface="游ゴシック" panose="020B0400000000000000" pitchFamily="50" charset="-128"/>
                    </a:rPr>
                    <a:t>お悩みを解決</a:t>
                  </a:r>
                </a:p>
              </p:txBody>
            </p:sp>
          </p:grpSp>
        </p:grpSp>
      </p:grpSp>
      <p:grpSp>
        <p:nvGrpSpPr>
          <p:cNvPr id="108" name="グループ化 107">
            <a:extLst>
              <a:ext uri="{FF2B5EF4-FFF2-40B4-BE49-F238E27FC236}">
                <a16:creationId xmlns:a16="http://schemas.microsoft.com/office/drawing/2014/main" id="{BCD3389B-23EB-4A33-AB2C-6C4CB161A66C}"/>
              </a:ext>
            </a:extLst>
          </p:cNvPr>
          <p:cNvGrpSpPr/>
          <p:nvPr/>
        </p:nvGrpSpPr>
        <p:grpSpPr>
          <a:xfrm>
            <a:off x="850578" y="1660464"/>
            <a:ext cx="8072746" cy="994145"/>
            <a:chOff x="517358" y="1886548"/>
            <a:chExt cx="8898707" cy="1095861"/>
          </a:xfrm>
        </p:grpSpPr>
        <p:sp>
          <p:nvSpPr>
            <p:cNvPr id="109" name="楕円 108">
              <a:extLst>
                <a:ext uri="{FF2B5EF4-FFF2-40B4-BE49-F238E27FC236}">
                  <a16:creationId xmlns:a16="http://schemas.microsoft.com/office/drawing/2014/main" id="{26DA3448-6394-4312-8EFC-268B54B75C09}"/>
                </a:ext>
              </a:extLst>
            </p:cNvPr>
            <p:cNvSpPr/>
            <p:nvPr/>
          </p:nvSpPr>
          <p:spPr>
            <a:xfrm>
              <a:off x="2143190" y="2110031"/>
              <a:ext cx="383772" cy="366329"/>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33">
                <a:latin typeface="游ゴシック" panose="020B0400000000000000" pitchFamily="50" charset="-128"/>
                <a:ea typeface="游ゴシック" panose="020B0400000000000000" pitchFamily="50" charset="-128"/>
              </a:endParaRPr>
            </a:p>
          </p:txBody>
        </p:sp>
        <p:sp>
          <p:nvSpPr>
            <p:cNvPr id="110" name="楕円 109">
              <a:extLst>
                <a:ext uri="{FF2B5EF4-FFF2-40B4-BE49-F238E27FC236}">
                  <a16:creationId xmlns:a16="http://schemas.microsoft.com/office/drawing/2014/main" id="{DB37744B-AB07-4460-A695-36125302C5B3}"/>
                </a:ext>
              </a:extLst>
            </p:cNvPr>
            <p:cNvSpPr/>
            <p:nvPr/>
          </p:nvSpPr>
          <p:spPr>
            <a:xfrm>
              <a:off x="2134292" y="2090488"/>
              <a:ext cx="401569" cy="3833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33">
                <a:latin typeface="游ゴシック" panose="020B0400000000000000" pitchFamily="50" charset="-128"/>
                <a:ea typeface="游ゴシック" panose="020B0400000000000000" pitchFamily="50" charset="-128"/>
              </a:endParaRPr>
            </a:p>
          </p:txBody>
        </p:sp>
        <p:sp>
          <p:nvSpPr>
            <p:cNvPr id="111" name="テキスト ボックス 110">
              <a:extLst>
                <a:ext uri="{FF2B5EF4-FFF2-40B4-BE49-F238E27FC236}">
                  <a16:creationId xmlns:a16="http://schemas.microsoft.com/office/drawing/2014/main" id="{97037F23-37EF-4896-89BC-F1ABAC487590}"/>
                </a:ext>
              </a:extLst>
            </p:cNvPr>
            <p:cNvSpPr txBox="1"/>
            <p:nvPr/>
          </p:nvSpPr>
          <p:spPr>
            <a:xfrm>
              <a:off x="2012254" y="1997155"/>
              <a:ext cx="646239" cy="566653"/>
            </a:xfrm>
            <a:prstGeom prst="rect">
              <a:avLst/>
            </a:prstGeom>
            <a:noFill/>
          </p:spPr>
          <p:txBody>
            <a:bodyPr wrap="none" lIns="163293" tIns="163293" rIns="163293" bIns="163293" rtlCol="0">
              <a:spAutoFit/>
            </a:bodyPr>
            <a:lstStyle/>
            <a:p>
              <a:pPr>
                <a:lnSpc>
                  <a:spcPct val="120000"/>
                </a:lnSpc>
                <a:spcAft>
                  <a:spcPts val="544"/>
                </a:spcAft>
              </a:pPr>
              <a:r>
                <a:rPr lang="ja-JP" altLang="en-US" sz="998" b="1" dirty="0">
                  <a:solidFill>
                    <a:srgbClr val="0097E2"/>
                  </a:solidFill>
                  <a:latin typeface="游ゴシック" panose="020B0400000000000000" pitchFamily="50" charset="-128"/>
                  <a:ea typeface="游ゴシック" panose="020B0400000000000000" pitchFamily="50" charset="-128"/>
                </a:rPr>
                <a:t>未来</a:t>
              </a:r>
            </a:p>
          </p:txBody>
        </p:sp>
        <p:sp>
          <p:nvSpPr>
            <p:cNvPr id="112" name="正方形/長方形 111">
              <a:extLst>
                <a:ext uri="{FF2B5EF4-FFF2-40B4-BE49-F238E27FC236}">
                  <a16:creationId xmlns:a16="http://schemas.microsoft.com/office/drawing/2014/main" id="{6C39EF30-9051-4A8B-BB24-B7E0202F3983}"/>
                </a:ext>
              </a:extLst>
            </p:cNvPr>
            <p:cNvSpPr/>
            <p:nvPr/>
          </p:nvSpPr>
          <p:spPr>
            <a:xfrm>
              <a:off x="517358" y="2681367"/>
              <a:ext cx="2770024" cy="301042"/>
            </a:xfrm>
            <a:prstGeom prst="rect">
              <a:avLst/>
            </a:prstGeom>
            <a:solidFill>
              <a:schemeClr val="tx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65317" rtlCol="0" anchor="ctr">
              <a:noAutofit/>
            </a:bodyPr>
            <a:lstStyle/>
            <a:p>
              <a:pPr algn="ctr"/>
              <a:r>
                <a:rPr lang="ja-JP" altLang="en-US" sz="1089" dirty="0">
                  <a:latin typeface="游ゴシック" panose="020B0400000000000000" pitchFamily="50" charset="-128"/>
                  <a:ea typeface="游ゴシック" panose="020B0400000000000000" pitchFamily="50" charset="-128"/>
                </a:rPr>
                <a:t>“</a:t>
              </a:r>
              <a:r>
                <a:rPr lang="en-US" altLang="ja-JP" sz="1089" dirty="0">
                  <a:latin typeface="游ゴシック" panose="020B0400000000000000" pitchFamily="50" charset="-128"/>
                  <a:ea typeface="游ゴシック" panose="020B0400000000000000" pitchFamily="50" charset="-128"/>
                </a:rPr>
                <a:t>Change”</a:t>
              </a:r>
              <a:r>
                <a:rPr lang="ja-JP" altLang="en-US" sz="1089" dirty="0">
                  <a:latin typeface="游ゴシック" panose="020B0400000000000000" pitchFamily="50" charset="-128"/>
                  <a:ea typeface="游ゴシック" panose="020B0400000000000000" pitchFamily="50" charset="-128"/>
                </a:rPr>
                <a:t>電力供給事業の抜本的改革</a:t>
              </a:r>
            </a:p>
          </p:txBody>
        </p:sp>
        <p:sp>
          <p:nvSpPr>
            <p:cNvPr id="113" name="正方形/長方形 112">
              <a:extLst>
                <a:ext uri="{FF2B5EF4-FFF2-40B4-BE49-F238E27FC236}">
                  <a16:creationId xmlns:a16="http://schemas.microsoft.com/office/drawing/2014/main" id="{625B94CA-6F2B-4658-B24E-5BF418C8CCCA}"/>
                </a:ext>
              </a:extLst>
            </p:cNvPr>
            <p:cNvSpPr/>
            <p:nvPr/>
          </p:nvSpPr>
          <p:spPr>
            <a:xfrm>
              <a:off x="3465232" y="2680155"/>
              <a:ext cx="3578105" cy="302254"/>
            </a:xfrm>
            <a:prstGeom prst="rect">
              <a:avLst/>
            </a:prstGeom>
            <a:solidFill>
              <a:schemeClr val="tx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65317" rtlCol="0" anchor="ctr">
              <a:noAutofit/>
            </a:bodyPr>
            <a:lstStyle/>
            <a:p>
              <a:pPr algn="ctr"/>
              <a:r>
                <a:rPr lang="en-US" altLang="ja-JP" sz="1089" dirty="0">
                  <a:latin typeface="游ゴシック" panose="020B0400000000000000" pitchFamily="50" charset="-128"/>
                  <a:ea typeface="游ゴシック" panose="020B0400000000000000" pitchFamily="50" charset="-128"/>
                </a:rPr>
                <a:t>“Challenge”</a:t>
              </a:r>
              <a:r>
                <a:rPr lang="ja-JP" altLang="en-US" sz="1089" dirty="0">
                  <a:latin typeface="游ゴシック" panose="020B0400000000000000" pitchFamily="50" charset="-128"/>
                  <a:ea typeface="游ゴシック" panose="020B0400000000000000" pitchFamily="50" charset="-128"/>
                </a:rPr>
                <a:t>スマート社会実現事業の早期収益化</a:t>
              </a:r>
            </a:p>
          </p:txBody>
        </p:sp>
        <p:sp>
          <p:nvSpPr>
            <p:cNvPr id="114" name="正方形/長方形 113">
              <a:extLst>
                <a:ext uri="{FF2B5EF4-FFF2-40B4-BE49-F238E27FC236}">
                  <a16:creationId xmlns:a16="http://schemas.microsoft.com/office/drawing/2014/main" id="{AB024BB4-9161-4DB4-94FC-8E60DCE81A91}"/>
                </a:ext>
              </a:extLst>
            </p:cNvPr>
            <p:cNvSpPr/>
            <p:nvPr/>
          </p:nvSpPr>
          <p:spPr>
            <a:xfrm>
              <a:off x="7221187" y="2681367"/>
              <a:ext cx="2098625" cy="301042"/>
            </a:xfrm>
            <a:prstGeom prst="rect">
              <a:avLst/>
            </a:prstGeom>
            <a:solidFill>
              <a:schemeClr val="tx2">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65317" rtlCol="0" anchor="ctr">
              <a:noAutofit/>
            </a:bodyPr>
            <a:lstStyle/>
            <a:p>
              <a:pPr algn="ctr"/>
              <a:r>
                <a:rPr lang="en-US" altLang="ja-JP" sz="1089" dirty="0">
                  <a:latin typeface="游ゴシック" panose="020B0400000000000000" pitchFamily="50" charset="-128"/>
                  <a:ea typeface="游ゴシック" panose="020B0400000000000000" pitchFamily="50" charset="-128"/>
                </a:rPr>
                <a:t>“Create”</a:t>
              </a:r>
              <a:r>
                <a:rPr lang="ja-JP" altLang="en-US" sz="1089" dirty="0">
                  <a:latin typeface="游ゴシック" panose="020B0400000000000000" pitchFamily="50" charset="-128"/>
                  <a:ea typeface="游ゴシック" panose="020B0400000000000000" pitchFamily="50" charset="-128"/>
                </a:rPr>
                <a:t>経営基盤の進化</a:t>
              </a:r>
            </a:p>
          </p:txBody>
        </p:sp>
        <p:sp>
          <p:nvSpPr>
            <p:cNvPr id="115" name="テキスト ボックス 114">
              <a:extLst>
                <a:ext uri="{FF2B5EF4-FFF2-40B4-BE49-F238E27FC236}">
                  <a16:creationId xmlns:a16="http://schemas.microsoft.com/office/drawing/2014/main" id="{BF200E07-151F-48EC-9EDD-CA4A07B4ED23}"/>
                </a:ext>
              </a:extLst>
            </p:cNvPr>
            <p:cNvSpPr txBox="1"/>
            <p:nvPr/>
          </p:nvSpPr>
          <p:spPr>
            <a:xfrm>
              <a:off x="613611" y="1886548"/>
              <a:ext cx="8802454" cy="772648"/>
            </a:xfrm>
            <a:prstGeom prst="rect">
              <a:avLst/>
            </a:prstGeom>
            <a:noFill/>
          </p:spPr>
          <p:txBody>
            <a:bodyPr wrap="square" lIns="163293" tIns="97976" rIns="163293" bIns="65317">
              <a:spAutoFit/>
            </a:bodyPr>
            <a:lstStyle/>
            <a:p>
              <a:pPr algn="ctr">
                <a:lnSpc>
                  <a:spcPct val="120000"/>
                </a:lnSpc>
                <a:spcAft>
                  <a:spcPts val="544"/>
                </a:spcAft>
              </a:pPr>
              <a:r>
                <a:rPr lang="ja-JP" altLang="en-US" sz="2903" b="1" spc="272"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よりそう</a:t>
              </a:r>
              <a:r>
                <a:rPr lang="en-US" altLang="ja-JP" sz="2903" b="1" spc="272"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next</a:t>
              </a:r>
              <a:r>
                <a:rPr lang="ja-JP" altLang="en-US" sz="2903" b="1" spc="272"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 </a:t>
              </a:r>
              <a:r>
                <a:rPr lang="ja-JP" altLang="en-US" sz="2722" b="1" spc="272"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の</a:t>
              </a:r>
              <a:r>
                <a:rPr lang="ja-JP" altLang="en-US" sz="2903" b="1" spc="272"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実現</a:t>
              </a:r>
              <a:endParaRPr lang="en-US" altLang="ja-JP" sz="2903" b="1" spc="272"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endParaRPr>
            </a:p>
          </p:txBody>
        </p:sp>
      </p:grpSp>
      <p:grpSp>
        <p:nvGrpSpPr>
          <p:cNvPr id="116" name="グループ化 115">
            <a:extLst>
              <a:ext uri="{FF2B5EF4-FFF2-40B4-BE49-F238E27FC236}">
                <a16:creationId xmlns:a16="http://schemas.microsoft.com/office/drawing/2014/main" id="{0DB7C329-83BD-4224-95B1-AE6E6D470EDF}"/>
              </a:ext>
            </a:extLst>
          </p:cNvPr>
          <p:cNvGrpSpPr/>
          <p:nvPr/>
        </p:nvGrpSpPr>
        <p:grpSpPr>
          <a:xfrm>
            <a:off x="630387" y="4694590"/>
            <a:ext cx="8645227" cy="1863342"/>
            <a:chOff x="274639" y="5174915"/>
            <a:chExt cx="9529762" cy="2053989"/>
          </a:xfrm>
        </p:grpSpPr>
        <p:grpSp>
          <p:nvGrpSpPr>
            <p:cNvPr id="117" name="グループ化 116">
              <a:extLst>
                <a:ext uri="{FF2B5EF4-FFF2-40B4-BE49-F238E27FC236}">
                  <a16:creationId xmlns:a16="http://schemas.microsoft.com/office/drawing/2014/main" id="{67CBB84B-9A4A-4FA0-9540-F50224C8CF67}"/>
                </a:ext>
              </a:extLst>
            </p:cNvPr>
            <p:cNvGrpSpPr/>
            <p:nvPr/>
          </p:nvGrpSpPr>
          <p:grpSpPr>
            <a:xfrm>
              <a:off x="274639" y="5174915"/>
              <a:ext cx="9529762" cy="1327195"/>
              <a:chOff x="-26229" y="5361105"/>
              <a:chExt cx="10131497" cy="1385788"/>
            </a:xfrm>
          </p:grpSpPr>
          <p:pic>
            <p:nvPicPr>
              <p:cNvPr id="122" name="図 121" descr="会議室でパソコンを使っている男性&#10;&#10;自動的に生成された説明">
                <a:extLst>
                  <a:ext uri="{FF2B5EF4-FFF2-40B4-BE49-F238E27FC236}">
                    <a16:creationId xmlns:a16="http://schemas.microsoft.com/office/drawing/2014/main" id="{F637521F-29FB-4755-9075-91ED950C10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8879" y="5638329"/>
                <a:ext cx="1822458" cy="1108564"/>
              </a:xfrm>
              <a:prstGeom prst="rect">
                <a:avLst/>
              </a:prstGeom>
              <a:ln>
                <a:noFill/>
              </a:ln>
              <a:effectLst>
                <a:softEdge rad="63500"/>
              </a:effectLst>
            </p:spPr>
          </p:pic>
          <p:pic>
            <p:nvPicPr>
              <p:cNvPr id="123" name="図 122">
                <a:extLst>
                  <a:ext uri="{FF2B5EF4-FFF2-40B4-BE49-F238E27FC236}">
                    <a16:creationId xmlns:a16="http://schemas.microsoft.com/office/drawing/2014/main" id="{A6F24E33-A016-45F8-8CBE-A7A2F62B34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75046" y="5638329"/>
                <a:ext cx="1629958" cy="1108564"/>
              </a:xfrm>
              <a:prstGeom prst="rect">
                <a:avLst/>
              </a:prstGeom>
              <a:ln>
                <a:noFill/>
              </a:ln>
              <a:effectLst>
                <a:softEdge rad="63500"/>
              </a:effectLst>
            </p:spPr>
          </p:pic>
          <p:pic>
            <p:nvPicPr>
              <p:cNvPr id="124" name="図 123" descr="屋内, 病室, 人, 男 が含まれている画像&#10;&#10;自動的に生成された説明">
                <a:extLst>
                  <a:ext uri="{FF2B5EF4-FFF2-40B4-BE49-F238E27FC236}">
                    <a16:creationId xmlns:a16="http://schemas.microsoft.com/office/drawing/2014/main" id="{F1E1FDBD-7C43-4351-8193-A927933EFF6E}"/>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colorTemperature colorTemp="6505"/>
                        </a14:imgEffect>
                        <a14:imgEffect>
                          <a14:saturation sat="123000"/>
                        </a14:imgEffect>
                      </a14:imgLayer>
                    </a14:imgProps>
                  </a:ext>
                  <a:ext uri="{28A0092B-C50C-407E-A947-70E740481C1C}">
                    <a14:useLocalDpi xmlns:a14="http://schemas.microsoft.com/office/drawing/2010/main"/>
                  </a:ext>
                </a:extLst>
              </a:blip>
              <a:srcRect l="2482" t="14739" r="6959" b="-335"/>
              <a:stretch/>
            </p:blipFill>
            <p:spPr>
              <a:xfrm>
                <a:off x="374035" y="5638329"/>
                <a:ext cx="1961042" cy="1108564"/>
              </a:xfrm>
              <a:prstGeom prst="rect">
                <a:avLst/>
              </a:prstGeom>
              <a:ln>
                <a:noFill/>
              </a:ln>
              <a:effectLst>
                <a:softEdge rad="63500"/>
              </a:effectLst>
            </p:spPr>
          </p:pic>
          <p:pic>
            <p:nvPicPr>
              <p:cNvPr id="125" name="図 124" descr="屋外, トラック, 輸送, 道路 が含まれている画像&#10;&#10;自動的に生成された説明">
                <a:extLst>
                  <a:ext uri="{FF2B5EF4-FFF2-40B4-BE49-F238E27FC236}">
                    <a16:creationId xmlns:a16="http://schemas.microsoft.com/office/drawing/2014/main" id="{3396B9FA-82E7-4DD0-8E61-21E00D0CE7E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405749" y="5638329"/>
                <a:ext cx="1822458" cy="1108564"/>
              </a:xfrm>
              <a:prstGeom prst="rect">
                <a:avLst/>
              </a:prstGeom>
              <a:ln>
                <a:noFill/>
              </a:ln>
              <a:effectLst>
                <a:softEdge rad="63500"/>
              </a:effectLst>
            </p:spPr>
          </p:pic>
          <p:pic>
            <p:nvPicPr>
              <p:cNvPr id="126" name="図 125" descr="人, テーブル, 屋内, 少年 が含まれている画像&#10;&#10;自動的に生成された説明">
                <a:extLst>
                  <a:ext uri="{FF2B5EF4-FFF2-40B4-BE49-F238E27FC236}">
                    <a16:creationId xmlns:a16="http://schemas.microsoft.com/office/drawing/2014/main" id="{E82777BF-5084-415E-A4D1-297C0D84F6C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92009" y="5644469"/>
                <a:ext cx="1812364" cy="1102424"/>
              </a:xfrm>
              <a:prstGeom prst="rect">
                <a:avLst/>
              </a:prstGeom>
              <a:ln>
                <a:noFill/>
              </a:ln>
              <a:effectLst>
                <a:softEdge rad="63500"/>
              </a:effectLst>
            </p:spPr>
          </p:pic>
          <p:sp>
            <p:nvSpPr>
              <p:cNvPr id="127" name="正方形/長方形 126">
                <a:extLst>
                  <a:ext uri="{FF2B5EF4-FFF2-40B4-BE49-F238E27FC236}">
                    <a16:creationId xmlns:a16="http://schemas.microsoft.com/office/drawing/2014/main" id="{C9D2B698-DACA-4A28-954B-898739655A78}"/>
                  </a:ext>
                </a:extLst>
              </p:cNvPr>
              <p:cNvSpPr/>
              <p:nvPr/>
            </p:nvSpPr>
            <p:spPr>
              <a:xfrm>
                <a:off x="-26229" y="5361105"/>
                <a:ext cx="10131497" cy="363470"/>
              </a:xfrm>
              <a:prstGeom prst="rect">
                <a:avLst/>
              </a:prstGeom>
            </p:spPr>
            <p:txBody>
              <a:bodyPr wrap="square">
                <a:spAutoFit/>
              </a:bodyPr>
              <a:lstStyle/>
              <a:p>
                <a:pPr algn="ctr"/>
                <a:r>
                  <a:rPr lang="ja-JP" altLang="en-US" sz="1452" b="1" dirty="0">
                    <a:solidFill>
                      <a:schemeClr val="accent2">
                        <a:lumMod val="60000"/>
                        <a:lumOff val="40000"/>
                      </a:schemeClr>
                    </a:solidFill>
                    <a:latin typeface="游ゴシック" panose="020B0400000000000000" pitchFamily="50" charset="-128"/>
                    <a:ea typeface="游ゴシック" panose="020B0400000000000000" pitchFamily="50" charset="-128"/>
                  </a:rPr>
                  <a:t>日常業務を通して「より、そう、ちから。」を実践</a:t>
                </a:r>
              </a:p>
            </p:txBody>
          </p:sp>
        </p:grpSp>
        <p:pic>
          <p:nvPicPr>
            <p:cNvPr id="118" name="図 117">
              <a:extLst>
                <a:ext uri="{FF2B5EF4-FFF2-40B4-BE49-F238E27FC236}">
                  <a16:creationId xmlns:a16="http://schemas.microsoft.com/office/drawing/2014/main" id="{51004026-4B5A-4076-A027-0D5C896E34B5}"/>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125000"/>
                      </a14:imgEffect>
                      <a14:imgEffect>
                        <a14:brightnessContrast bright="26000"/>
                      </a14:imgEffect>
                    </a14:imgLayer>
                  </a14:imgProps>
                </a:ext>
                <a:ext uri="{28A0092B-C50C-407E-A947-70E740481C1C}">
                  <a14:useLocalDpi xmlns:a14="http://schemas.microsoft.com/office/drawing/2010/main"/>
                </a:ext>
              </a:extLst>
            </a:blip>
            <a:srcRect r="-91"/>
            <a:stretch/>
          </p:blipFill>
          <p:spPr>
            <a:xfrm>
              <a:off x="6989769" y="6248116"/>
              <a:ext cx="1738026" cy="980788"/>
            </a:xfrm>
            <a:prstGeom prst="rect">
              <a:avLst/>
            </a:prstGeom>
            <a:effectLst>
              <a:softEdge rad="63500"/>
            </a:effectLst>
          </p:spPr>
        </p:pic>
        <p:pic>
          <p:nvPicPr>
            <p:cNvPr id="119" name="図 118">
              <a:extLst>
                <a:ext uri="{FF2B5EF4-FFF2-40B4-BE49-F238E27FC236}">
                  <a16:creationId xmlns:a16="http://schemas.microsoft.com/office/drawing/2014/main" id="{C62F98B4-2F33-443D-B0BE-5CADA5B3270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130"/>
            <a:stretch/>
          </p:blipFill>
          <p:spPr>
            <a:xfrm>
              <a:off x="3443251" y="6248118"/>
              <a:ext cx="1732758" cy="980786"/>
            </a:xfrm>
            <a:prstGeom prst="rect">
              <a:avLst/>
            </a:prstGeom>
            <a:effectLst>
              <a:softEdge rad="63500"/>
            </a:effectLst>
          </p:spPr>
        </p:pic>
        <p:pic>
          <p:nvPicPr>
            <p:cNvPr id="120" name="図 119" descr="人, 男, 立つ, 持つ が含まれている画像&#10;&#10;自動的に生成された説明">
              <a:extLst>
                <a:ext uri="{FF2B5EF4-FFF2-40B4-BE49-F238E27FC236}">
                  <a16:creationId xmlns:a16="http://schemas.microsoft.com/office/drawing/2014/main" id="{15659AFC-C9E2-49F7-B725-90720C5376F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659459" y="6248116"/>
              <a:ext cx="1735006" cy="980788"/>
            </a:xfrm>
            <a:prstGeom prst="rect">
              <a:avLst/>
            </a:prstGeom>
            <a:effectLst>
              <a:softEdge rad="63500"/>
            </a:effectLst>
          </p:spPr>
        </p:pic>
        <p:pic>
          <p:nvPicPr>
            <p:cNvPr id="121" name="図 120">
              <a:extLst>
                <a:ext uri="{FF2B5EF4-FFF2-40B4-BE49-F238E27FC236}">
                  <a16:creationId xmlns:a16="http://schemas.microsoft.com/office/drawing/2014/main" id="{9F5916CB-9DDD-4278-92E5-FDDFAB65EFB9}"/>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3000"/>
                      </a14:imgEffect>
                    </a14:imgLayer>
                  </a14:imgProps>
                </a:ext>
                <a:ext uri="{28A0092B-C50C-407E-A947-70E740481C1C}">
                  <a14:useLocalDpi xmlns:a14="http://schemas.microsoft.com/office/drawing/2010/main"/>
                </a:ext>
              </a:extLst>
            </a:blip>
            <a:srcRect l="-8" t="5545" r="8" b="9654"/>
            <a:stretch/>
          </p:blipFill>
          <p:spPr>
            <a:xfrm>
              <a:off x="5223789" y="6248116"/>
              <a:ext cx="1734864" cy="980788"/>
            </a:xfrm>
            <a:prstGeom prst="rect">
              <a:avLst/>
            </a:prstGeom>
            <a:effectLst>
              <a:softEdge rad="63500"/>
            </a:effectLst>
          </p:spPr>
        </p:pic>
      </p:grpSp>
      <p:sp>
        <p:nvSpPr>
          <p:cNvPr id="129" name="タイトル 1"/>
          <p:cNvSpPr txBox="1">
            <a:spLocks/>
          </p:cNvSpPr>
          <p:nvPr/>
        </p:nvSpPr>
        <p:spPr bwMode="gray">
          <a:xfrm>
            <a:off x="0" y="-19620"/>
            <a:ext cx="8568952" cy="452824"/>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086" tIns="44245" rIns="85086" bIns="44245" numCol="1" anchor="b" anchorCtr="0" compatLnSpc="1">
            <a:prstTxWarp prst="textNoShape">
              <a:avLst/>
            </a:prstTxWarp>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2000" b="1">
                <a:solidFill>
                  <a:schemeClr val="tx1"/>
                </a:solidFill>
                <a:latin typeface="Arial" charset="0"/>
                <a:ea typeface="ＭＳ Ｐゴシック" pitchFamily="50" charset="-128"/>
              </a:defRPr>
            </a:lvl2pPr>
            <a:lvl3pPr algn="l" rtl="0" eaLnBrk="0" fontAlgn="base" hangingPunct="0">
              <a:spcBef>
                <a:spcPct val="0"/>
              </a:spcBef>
              <a:spcAft>
                <a:spcPct val="0"/>
              </a:spcAft>
              <a:defRPr sz="2000" b="1">
                <a:solidFill>
                  <a:schemeClr val="tx1"/>
                </a:solidFill>
                <a:latin typeface="Arial" charset="0"/>
                <a:ea typeface="ＭＳ Ｐゴシック" pitchFamily="50" charset="-128"/>
              </a:defRPr>
            </a:lvl3pPr>
            <a:lvl4pPr algn="l" rtl="0" eaLnBrk="0" fontAlgn="base" hangingPunct="0">
              <a:spcBef>
                <a:spcPct val="0"/>
              </a:spcBef>
              <a:spcAft>
                <a:spcPct val="0"/>
              </a:spcAft>
              <a:defRPr sz="2000" b="1">
                <a:solidFill>
                  <a:schemeClr val="tx1"/>
                </a:solidFill>
                <a:latin typeface="Arial" charset="0"/>
                <a:ea typeface="ＭＳ Ｐゴシック" pitchFamily="50" charset="-128"/>
              </a:defRPr>
            </a:lvl4pPr>
            <a:lvl5pPr algn="l" rtl="0" eaLnBrk="0" fontAlgn="base" hangingPunct="0">
              <a:spcBef>
                <a:spcPct val="0"/>
              </a:spcBef>
              <a:spcAft>
                <a:spcPct val="0"/>
              </a:spcAft>
              <a:defRPr sz="2000" b="1">
                <a:solidFill>
                  <a:schemeClr val="tx1"/>
                </a:solidFill>
                <a:latin typeface="Arial" charset="0"/>
                <a:ea typeface="ＭＳ Ｐゴシック" pitchFamily="50" charset="-128"/>
              </a:defRPr>
            </a:lvl5pPr>
            <a:lvl6pPr marL="457200" algn="l" rtl="0" fontAlgn="base">
              <a:spcBef>
                <a:spcPct val="0"/>
              </a:spcBef>
              <a:spcAft>
                <a:spcPct val="0"/>
              </a:spcAft>
              <a:defRPr sz="2200" b="1">
                <a:solidFill>
                  <a:schemeClr val="tx1"/>
                </a:solidFill>
                <a:latin typeface="Arial" charset="0"/>
                <a:ea typeface="ＭＳ Ｐゴシック" pitchFamily="50" charset="-128"/>
              </a:defRPr>
            </a:lvl6pPr>
            <a:lvl7pPr marL="914400" algn="l" rtl="0" fontAlgn="base">
              <a:spcBef>
                <a:spcPct val="0"/>
              </a:spcBef>
              <a:spcAft>
                <a:spcPct val="0"/>
              </a:spcAft>
              <a:defRPr sz="2200" b="1">
                <a:solidFill>
                  <a:schemeClr val="tx1"/>
                </a:solidFill>
                <a:latin typeface="Arial" charset="0"/>
                <a:ea typeface="ＭＳ Ｐゴシック" pitchFamily="50" charset="-128"/>
              </a:defRPr>
            </a:lvl7pPr>
            <a:lvl8pPr marL="1371600" algn="l" rtl="0" fontAlgn="base">
              <a:spcBef>
                <a:spcPct val="0"/>
              </a:spcBef>
              <a:spcAft>
                <a:spcPct val="0"/>
              </a:spcAft>
              <a:defRPr sz="2200" b="1">
                <a:solidFill>
                  <a:schemeClr val="tx1"/>
                </a:solidFill>
                <a:latin typeface="Arial" charset="0"/>
                <a:ea typeface="ＭＳ Ｐゴシック" pitchFamily="50" charset="-128"/>
              </a:defRPr>
            </a:lvl8pPr>
            <a:lvl9pPr marL="1828800" algn="l" rtl="0" fontAlgn="base">
              <a:spcBef>
                <a:spcPct val="0"/>
              </a:spcBef>
              <a:spcAft>
                <a:spcPct val="0"/>
              </a:spcAft>
              <a:defRPr sz="2200" b="1">
                <a:solidFill>
                  <a:schemeClr val="tx1"/>
                </a:solidFill>
                <a:latin typeface="Arial" charset="0"/>
                <a:ea typeface="ＭＳ Ｐゴシック" pitchFamily="50" charset="-128"/>
              </a:defRPr>
            </a:lvl9pPr>
          </a:lstStyle>
          <a:p>
            <a:pPr>
              <a:defRPr/>
            </a:pPr>
            <a:r>
              <a:rPr lang="ja-JP" altLang="en-US" sz="2200" dirty="0">
                <a:solidFill>
                  <a:srgbClr val="333333"/>
                </a:solidFill>
                <a:latin typeface="Meiryo UI" panose="020B0604030504040204" pitchFamily="50" charset="-128"/>
                <a:ea typeface="Meiryo UI" panose="020B0604030504040204" pitchFamily="50" charset="-128"/>
              </a:rPr>
              <a:t>「より、そう、ちから。」を通じた中長期ビジョン「よりそう</a:t>
            </a:r>
            <a:r>
              <a:rPr lang="en-US" altLang="ja-JP" sz="2200" dirty="0">
                <a:solidFill>
                  <a:srgbClr val="333333"/>
                </a:solidFill>
                <a:latin typeface="Meiryo UI" panose="020B0604030504040204" pitchFamily="50" charset="-128"/>
                <a:ea typeface="Meiryo UI" panose="020B0604030504040204" pitchFamily="50" charset="-128"/>
              </a:rPr>
              <a:t>next</a:t>
            </a:r>
            <a:r>
              <a:rPr lang="ja-JP" altLang="en-US" sz="2200" dirty="0">
                <a:solidFill>
                  <a:srgbClr val="333333"/>
                </a:solidFill>
                <a:latin typeface="Meiryo UI" panose="020B0604030504040204" pitchFamily="50" charset="-128"/>
                <a:ea typeface="Meiryo UI" panose="020B0604030504040204" pitchFamily="50" charset="-128"/>
              </a:rPr>
              <a:t>」の</a:t>
            </a:r>
            <a:r>
              <a:rPr lang="ja-JP" altLang="en-US" sz="2200" dirty="0" smtClean="0">
                <a:solidFill>
                  <a:srgbClr val="333333"/>
                </a:solidFill>
                <a:latin typeface="Meiryo UI" panose="020B0604030504040204" pitchFamily="50" charset="-128"/>
                <a:ea typeface="Meiryo UI" panose="020B0604030504040204" pitchFamily="50" charset="-128"/>
              </a:rPr>
              <a:t>実現③</a:t>
            </a:r>
            <a:endParaRPr lang="ja-JP" altLang="en-US" sz="2200" dirty="0">
              <a:solidFill>
                <a:srgbClr val="333333"/>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3868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par>
                                <p:cTn id="8" presetID="22" presetClass="entr" presetSubtype="4" fill="hold" nodeType="withEffect">
                                  <p:stCondLst>
                                    <p:cond delay="12000"/>
                                  </p:stCondLst>
                                  <p:childTnLst>
                                    <p:set>
                                      <p:cBhvr>
                                        <p:cTn id="9" dur="1" fill="hold">
                                          <p:stCondLst>
                                            <p:cond delay="0"/>
                                          </p:stCondLst>
                                        </p:cTn>
                                        <p:tgtEl>
                                          <p:spTgt spid="83"/>
                                        </p:tgtEl>
                                        <p:attrNameLst>
                                          <p:attrName>style.visibility</p:attrName>
                                        </p:attrNameLst>
                                      </p:cBhvr>
                                      <p:to>
                                        <p:strVal val="visible"/>
                                      </p:to>
                                    </p:set>
                                    <p:animEffect transition="in" filter="wipe(down)">
                                      <p:cBhvr>
                                        <p:cTn id="10" dur="500"/>
                                        <p:tgtEl>
                                          <p:spTgt spid="83"/>
                                        </p:tgtEl>
                                      </p:cBhvr>
                                    </p:animEffect>
                                  </p:childTnLst>
                                </p:cTn>
                              </p:par>
                              <p:par>
                                <p:cTn id="11" presetID="10" presetClass="entr" presetSubtype="0" fill="hold" grpId="0" nodeType="withEffect">
                                  <p:stCondLst>
                                    <p:cond delay="1400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500"/>
                                        <p:tgtEl>
                                          <p:spTgt spid="79"/>
                                        </p:tgtEl>
                                      </p:cBhvr>
                                    </p:animEffect>
                                  </p:childTnLst>
                                </p:cTn>
                              </p:par>
                              <p:par>
                                <p:cTn id="14" presetID="22" presetClass="entr" presetSubtype="4" fill="hold" nodeType="withEffect">
                                  <p:stCondLst>
                                    <p:cond delay="20000"/>
                                  </p:stCondLst>
                                  <p:childTnLst>
                                    <p:set>
                                      <p:cBhvr>
                                        <p:cTn id="15" dur="1" fill="hold">
                                          <p:stCondLst>
                                            <p:cond delay="0"/>
                                          </p:stCondLst>
                                        </p:cTn>
                                        <p:tgtEl>
                                          <p:spTgt spid="80"/>
                                        </p:tgtEl>
                                        <p:attrNameLst>
                                          <p:attrName>style.visibility</p:attrName>
                                        </p:attrNameLst>
                                      </p:cBhvr>
                                      <p:to>
                                        <p:strVal val="visible"/>
                                      </p:to>
                                    </p:set>
                                    <p:animEffect transition="in" filter="wipe(down)">
                                      <p:cBhvr>
                                        <p:cTn id="16" dur="300"/>
                                        <p:tgtEl>
                                          <p:spTgt spid="80"/>
                                        </p:tgtEl>
                                      </p:cBhvr>
                                    </p:animEffect>
                                  </p:childTnLst>
                                </p:cTn>
                              </p:par>
                              <p:par>
                                <p:cTn id="17" presetID="10" presetClass="entr" presetSubtype="0" fill="hold" nodeType="withEffect">
                                  <p:stCondLst>
                                    <p:cond delay="23000"/>
                                  </p:stCondLst>
                                  <p:childTnLst>
                                    <p:set>
                                      <p:cBhvr>
                                        <p:cTn id="18" dur="1" fill="hold">
                                          <p:stCondLst>
                                            <p:cond delay="0"/>
                                          </p:stCondLst>
                                        </p:cTn>
                                        <p:tgtEl>
                                          <p:spTgt spid="108"/>
                                        </p:tgtEl>
                                        <p:attrNameLst>
                                          <p:attrName>style.visibility</p:attrName>
                                        </p:attrNameLst>
                                      </p:cBhvr>
                                      <p:to>
                                        <p:strVal val="visible"/>
                                      </p:to>
                                    </p:set>
                                    <p:animEffect transition="in" filter="fade">
                                      <p:cBhvr>
                                        <p:cTn id="1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49624" y="3125582"/>
            <a:ext cx="9130552" cy="442035"/>
          </a:xfrm>
          <a:prstGeom prst="rect">
            <a:avLst/>
          </a:prstGeom>
          <a:noFill/>
          <a:ln w="9525">
            <a:noFill/>
          </a:ln>
        </p:spPr>
        <p:txBody>
          <a:bodyPr vert="horz" wrap="square" lIns="36000" tIns="36000" rIns="36000" bIns="36000" rtlCol="0" anchor="t">
            <a:spAutoFit/>
          </a:bodyPr>
          <a:lstStyle/>
          <a:p>
            <a:pPr algn="just">
              <a:buClr>
                <a:schemeClr val="bg2">
                  <a:lumMod val="50000"/>
                </a:schemeClr>
              </a:buClr>
            </a:pPr>
            <a:r>
              <a:rPr kumimoji="1" lang="ja-JP" altLang="en-US" sz="24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第</a:t>
            </a:r>
            <a:r>
              <a:rPr lang="en-US" altLang="ja-JP" sz="24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7</a:t>
            </a:r>
            <a:r>
              <a:rPr kumimoji="1" lang="ja-JP" altLang="en-US" sz="2400" b="1"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期「より、そう、ちから。推進サポーター」の皆さんへのお願い</a:t>
            </a:r>
          </a:p>
        </p:txBody>
      </p:sp>
      <p:sp>
        <p:nvSpPr>
          <p:cNvPr id="3" name="正方形/長方形 2"/>
          <p:cNvSpPr/>
          <p:nvPr/>
        </p:nvSpPr>
        <p:spPr>
          <a:xfrm>
            <a:off x="201706" y="3125582"/>
            <a:ext cx="147918" cy="416859"/>
          </a:xfrm>
          <a:prstGeom prst="rect">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0385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図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75065" y="5016210"/>
            <a:ext cx="1398015" cy="1226427"/>
          </a:xfrm>
          <a:prstGeom prst="rect">
            <a:avLst/>
          </a:prstGeom>
          <a:ln>
            <a:solidFill>
              <a:schemeClr val="bg1">
                <a:lumMod val="75000"/>
              </a:schemeClr>
            </a:solidFill>
          </a:ln>
        </p:spPr>
      </p:pic>
      <p:cxnSp>
        <p:nvCxnSpPr>
          <p:cNvPr id="7" name="直線コネクタ 6"/>
          <p:cNvCxnSpPr/>
          <p:nvPr/>
        </p:nvCxnSpPr>
        <p:spPr>
          <a:xfrm flipV="1">
            <a:off x="1338984" y="1521284"/>
            <a:ext cx="8424253" cy="6453"/>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4" name="右矢印 3"/>
          <p:cNvSpPr/>
          <p:nvPr/>
        </p:nvSpPr>
        <p:spPr>
          <a:xfrm>
            <a:off x="1110995" y="2478734"/>
            <a:ext cx="8652242" cy="699680"/>
          </a:xfrm>
          <a:prstGeom prst="rightArrow">
            <a:avLst>
              <a:gd name="adj1" fmla="val 50000"/>
              <a:gd name="adj2" fmla="val 23094"/>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smtClean="0">
              <a:solidFill>
                <a:schemeClr val="tx1"/>
              </a:solidFill>
              <a:latin typeface="Meiryo UI" panose="020B0604030504040204" pitchFamily="50" charset="-128"/>
              <a:ea typeface="Meiryo UI" panose="020B0604030504040204" pitchFamily="50" charset="-128"/>
            </a:endParaRPr>
          </a:p>
        </p:txBody>
      </p:sp>
      <p:sp>
        <p:nvSpPr>
          <p:cNvPr id="13" name="テキスト ボックス 20"/>
          <p:cNvSpPr txBox="1">
            <a:spLocks noChangeArrowheads="1"/>
          </p:cNvSpPr>
          <p:nvPr/>
        </p:nvSpPr>
        <p:spPr bwMode="auto">
          <a:xfrm>
            <a:off x="81510" y="14959"/>
            <a:ext cx="8933701" cy="461962"/>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defRPr sz="2400" b="0">
                <a:solidFill>
                  <a:schemeClr val="tx1"/>
                </a:solidFill>
                <a:latin typeface="HGP創英角ｺﾞｼｯｸUB" panose="020B0900000000000000" pitchFamily="50" charset="-128"/>
                <a:ea typeface="HGP創英角ｺﾞｼｯｸUB" panose="020B09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ja-JP" altLang="en-US" sz="2000" b="1" dirty="0" smtClean="0">
                <a:solidFill>
                  <a:srgbClr val="333333"/>
                </a:solidFill>
                <a:latin typeface="Meiryo UI" panose="020B0604030504040204" pitchFamily="50" charset="-128"/>
                <a:ea typeface="Meiryo UI" panose="020B0604030504040204" pitchFamily="50" charset="-128"/>
              </a:rPr>
              <a:t>「より、そう、ちから。プロジェクト」のこれまでの取り組みと成果（</a:t>
            </a:r>
            <a:r>
              <a:rPr lang="en-US" altLang="ja-JP" sz="2000" b="1" dirty="0" smtClean="0">
                <a:solidFill>
                  <a:srgbClr val="333333"/>
                </a:solidFill>
                <a:latin typeface="Meiryo UI" panose="020B0604030504040204" pitchFamily="50" charset="-128"/>
                <a:ea typeface="Meiryo UI" panose="020B0604030504040204" pitchFamily="50" charset="-128"/>
              </a:rPr>
              <a:t>1</a:t>
            </a:r>
            <a:r>
              <a:rPr lang="ja-JP" altLang="en-US" sz="2000" b="1" dirty="0" smtClean="0">
                <a:solidFill>
                  <a:srgbClr val="333333"/>
                </a:solidFill>
                <a:latin typeface="Meiryo UI" panose="020B0604030504040204" pitchFamily="50" charset="-128"/>
                <a:ea typeface="Meiryo UI" panose="020B0604030504040204" pitchFamily="50" charset="-128"/>
              </a:rPr>
              <a:t>）</a:t>
            </a:r>
            <a:endParaRPr lang="ja-JP" altLang="en-US" sz="2000" b="1" dirty="0">
              <a:solidFill>
                <a:srgbClr val="333333"/>
              </a:solidFill>
              <a:latin typeface="Meiryo UI" panose="020B0604030504040204" pitchFamily="50" charset="-128"/>
              <a:ea typeface="Meiryo UI" panose="020B0604030504040204" pitchFamily="50" charset="-128"/>
            </a:endParaRPr>
          </a:p>
        </p:txBody>
      </p:sp>
      <p:sp>
        <p:nvSpPr>
          <p:cNvPr id="19" name="正方形/長方形 18"/>
          <p:cNvSpPr/>
          <p:nvPr/>
        </p:nvSpPr>
        <p:spPr>
          <a:xfrm>
            <a:off x="1338984" y="1237300"/>
            <a:ext cx="1275468" cy="338554"/>
          </a:xfrm>
          <a:prstGeom prst="rect">
            <a:avLst/>
          </a:prstGeom>
          <a:noFill/>
          <a:ln>
            <a:noFill/>
          </a:ln>
        </p:spPr>
        <p:txBody>
          <a:bodyPr wrap="square">
            <a:spAutoFit/>
          </a:bodyPr>
          <a:lstStyle/>
          <a:p>
            <a:r>
              <a:rPr lang="en-US" altLang="ja-JP" sz="1600" dirty="0" smtClean="0"/>
              <a:t>2015</a:t>
            </a:r>
            <a:r>
              <a:rPr lang="ja-JP" altLang="en-US" sz="1600" dirty="0" smtClean="0"/>
              <a:t>年</a:t>
            </a:r>
            <a:endParaRPr lang="en-US" altLang="ja-JP" sz="1600" dirty="0" smtClean="0"/>
          </a:p>
        </p:txBody>
      </p:sp>
      <p:sp>
        <p:nvSpPr>
          <p:cNvPr id="20" name="正方形/長方形 19"/>
          <p:cNvSpPr/>
          <p:nvPr/>
        </p:nvSpPr>
        <p:spPr>
          <a:xfrm>
            <a:off x="5429204" y="1221154"/>
            <a:ext cx="1213349" cy="338554"/>
          </a:xfrm>
          <a:prstGeom prst="rect">
            <a:avLst/>
          </a:prstGeom>
          <a:noFill/>
          <a:ln>
            <a:noFill/>
          </a:ln>
        </p:spPr>
        <p:txBody>
          <a:bodyPr wrap="square">
            <a:spAutoFit/>
          </a:bodyPr>
          <a:lstStyle/>
          <a:p>
            <a:r>
              <a:rPr lang="en-US" altLang="ja-JP" sz="1600" dirty="0" smtClean="0"/>
              <a:t>2018</a:t>
            </a:r>
            <a:r>
              <a:rPr lang="ja-JP" altLang="en-US" sz="1600" dirty="0" smtClean="0"/>
              <a:t>年</a:t>
            </a:r>
            <a:endParaRPr lang="en-US" altLang="ja-JP" sz="1600" dirty="0" smtClean="0"/>
          </a:p>
        </p:txBody>
      </p:sp>
      <p:sp>
        <p:nvSpPr>
          <p:cNvPr id="14" name="正方形/長方形 13"/>
          <p:cNvSpPr/>
          <p:nvPr/>
        </p:nvSpPr>
        <p:spPr>
          <a:xfrm>
            <a:off x="434251" y="573062"/>
            <a:ext cx="9050392" cy="584775"/>
          </a:xfrm>
          <a:prstGeom prst="rect">
            <a:avLst/>
          </a:prstGeom>
          <a:noFill/>
          <a:ln>
            <a:solidFill>
              <a:schemeClr val="tx1"/>
            </a:solidFill>
          </a:ln>
        </p:spPr>
        <p:txBody>
          <a:bodyPr wrap="square">
            <a:spAutoFit/>
          </a:bodyPr>
          <a:lstStyle/>
          <a:p>
            <a:pPr marL="342900" indent="-342900">
              <a:buClr>
                <a:schemeClr val="bg1">
                  <a:lumMod val="50000"/>
                </a:schemeClr>
              </a:buClr>
              <a:buFont typeface="Wingdings" panose="05000000000000000000" pitchFamily="2" charset="2"/>
              <a:buChar char="Ø"/>
            </a:pPr>
            <a:r>
              <a:rPr lang="en-US" altLang="ja-JP" sz="1600" kern="100" spc="-70" dirty="0" smtClean="0">
                <a:solidFill>
                  <a:srgbClr val="333333"/>
                </a:solidFill>
                <a:latin typeface="+mn-ea"/>
                <a:cs typeface="Times New Roman" panose="02020603050405020304" pitchFamily="18" charset="0"/>
              </a:rPr>
              <a:t>2015</a:t>
            </a:r>
            <a:r>
              <a:rPr lang="ja-JP" altLang="en-US" sz="1600" kern="100" spc="-70" dirty="0" smtClean="0">
                <a:solidFill>
                  <a:srgbClr val="333333"/>
                </a:solidFill>
                <a:latin typeface="+mn-ea"/>
                <a:cs typeface="Times New Roman" panose="02020603050405020304" pitchFamily="18" charset="0"/>
              </a:rPr>
              <a:t>年の「より、そう、ちから。」公表以降，</a:t>
            </a:r>
            <a:r>
              <a:rPr lang="ja-JP" altLang="en-US" sz="1600" kern="100" spc="-70" dirty="0" smtClean="0">
                <a:latin typeface="+mn-ea"/>
                <a:cs typeface="Times New Roman" panose="02020603050405020304" pitchFamily="18" charset="0"/>
              </a:rPr>
              <a:t>約</a:t>
            </a:r>
            <a:r>
              <a:rPr lang="en-US" altLang="ja-JP" sz="1600" kern="100" spc="-70" dirty="0">
                <a:latin typeface="+mn-ea"/>
                <a:cs typeface="Times New Roman" panose="02020603050405020304" pitchFamily="18" charset="0"/>
              </a:rPr>
              <a:t>7</a:t>
            </a:r>
            <a:r>
              <a:rPr lang="ja-JP" altLang="en-US" sz="1600" kern="100" spc="-70" dirty="0" smtClean="0">
                <a:latin typeface="+mn-ea"/>
                <a:cs typeface="Times New Roman" panose="02020603050405020304" pitchFamily="18" charset="0"/>
              </a:rPr>
              <a:t>年間</a:t>
            </a:r>
            <a:r>
              <a:rPr lang="ja-JP" altLang="en-US" sz="1600" kern="100" spc="-70" dirty="0">
                <a:latin typeface="+mn-ea"/>
                <a:cs typeface="Times New Roman" panose="02020603050405020304" pitchFamily="18" charset="0"/>
              </a:rPr>
              <a:t>に</a:t>
            </a:r>
            <a:r>
              <a:rPr lang="ja-JP" altLang="en-US" sz="1600" kern="100" spc="-70" dirty="0" smtClean="0">
                <a:latin typeface="+mn-ea"/>
                <a:cs typeface="Times New Roman" panose="02020603050405020304" pitchFamily="18" charset="0"/>
              </a:rPr>
              <a:t>わたり「より、そう、ちから。プロジェクト」を全社一丸となって進めてきた。</a:t>
            </a:r>
            <a:endParaRPr lang="ja-JP" altLang="en-US" sz="1600" kern="100" spc="-70" dirty="0">
              <a:solidFill>
                <a:srgbClr val="333333"/>
              </a:solidFill>
              <a:latin typeface="+mn-ea"/>
              <a:cs typeface="Times New Roman" panose="02020603050405020304" pitchFamily="18" charset="0"/>
            </a:endParaRPr>
          </a:p>
        </p:txBody>
      </p:sp>
      <p:sp>
        <p:nvSpPr>
          <p:cNvPr id="49" name="正方形/長方形 48"/>
          <p:cNvSpPr/>
          <p:nvPr/>
        </p:nvSpPr>
        <p:spPr>
          <a:xfrm>
            <a:off x="2650378" y="1225079"/>
            <a:ext cx="1333490" cy="338554"/>
          </a:xfrm>
          <a:prstGeom prst="rect">
            <a:avLst/>
          </a:prstGeom>
          <a:noFill/>
          <a:ln>
            <a:noFill/>
          </a:ln>
        </p:spPr>
        <p:txBody>
          <a:bodyPr wrap="square">
            <a:spAutoFit/>
          </a:bodyPr>
          <a:lstStyle/>
          <a:p>
            <a:r>
              <a:rPr lang="en-US" altLang="ja-JP" sz="1600" dirty="0" smtClean="0"/>
              <a:t>2016</a:t>
            </a:r>
            <a:r>
              <a:rPr lang="ja-JP" altLang="en-US" sz="1600" dirty="0" smtClean="0"/>
              <a:t>年</a:t>
            </a:r>
            <a:endParaRPr lang="en-US" altLang="ja-JP" sz="1600" dirty="0" smtClean="0"/>
          </a:p>
        </p:txBody>
      </p:sp>
      <p:sp>
        <p:nvSpPr>
          <p:cNvPr id="50" name="正方形/長方形 49"/>
          <p:cNvSpPr/>
          <p:nvPr/>
        </p:nvSpPr>
        <p:spPr>
          <a:xfrm>
            <a:off x="4039837" y="1225079"/>
            <a:ext cx="1333490" cy="338554"/>
          </a:xfrm>
          <a:prstGeom prst="rect">
            <a:avLst/>
          </a:prstGeom>
          <a:noFill/>
          <a:ln>
            <a:noFill/>
          </a:ln>
        </p:spPr>
        <p:txBody>
          <a:bodyPr wrap="square">
            <a:spAutoFit/>
          </a:bodyPr>
          <a:lstStyle/>
          <a:p>
            <a:r>
              <a:rPr lang="en-US" altLang="ja-JP" sz="1600" dirty="0" smtClean="0"/>
              <a:t>2017</a:t>
            </a:r>
            <a:r>
              <a:rPr lang="ja-JP" altLang="en-US" sz="1600" dirty="0" smtClean="0"/>
              <a:t>年</a:t>
            </a:r>
            <a:endParaRPr lang="en-US" altLang="ja-JP" sz="1600" dirty="0" smtClean="0"/>
          </a:p>
        </p:txBody>
      </p:sp>
      <p:sp>
        <p:nvSpPr>
          <p:cNvPr id="51" name="正方形/長方形 50"/>
          <p:cNvSpPr/>
          <p:nvPr/>
        </p:nvSpPr>
        <p:spPr>
          <a:xfrm>
            <a:off x="6775540" y="1220690"/>
            <a:ext cx="1213349" cy="338554"/>
          </a:xfrm>
          <a:prstGeom prst="rect">
            <a:avLst/>
          </a:prstGeom>
          <a:noFill/>
          <a:ln>
            <a:noFill/>
          </a:ln>
        </p:spPr>
        <p:txBody>
          <a:bodyPr wrap="square">
            <a:spAutoFit/>
          </a:bodyPr>
          <a:lstStyle/>
          <a:p>
            <a:r>
              <a:rPr lang="en-US" altLang="ja-JP" sz="1600" dirty="0" smtClean="0"/>
              <a:t>2019</a:t>
            </a:r>
            <a:r>
              <a:rPr lang="ja-JP" altLang="en-US" sz="1600" dirty="0" smtClean="0"/>
              <a:t>年</a:t>
            </a:r>
            <a:endParaRPr lang="en-US" altLang="ja-JP" sz="1600" dirty="0" smtClean="0"/>
          </a:p>
        </p:txBody>
      </p:sp>
      <p:sp>
        <p:nvSpPr>
          <p:cNvPr id="53" name="正方形/長方形 52"/>
          <p:cNvSpPr/>
          <p:nvPr/>
        </p:nvSpPr>
        <p:spPr>
          <a:xfrm>
            <a:off x="8198631" y="1239242"/>
            <a:ext cx="1649416" cy="323165"/>
          </a:xfrm>
          <a:prstGeom prst="rect">
            <a:avLst/>
          </a:prstGeom>
          <a:noFill/>
          <a:ln>
            <a:noFill/>
          </a:ln>
        </p:spPr>
        <p:txBody>
          <a:bodyPr wrap="square">
            <a:spAutoFit/>
          </a:bodyPr>
          <a:lstStyle/>
          <a:p>
            <a:pPr>
              <a:lnSpc>
                <a:spcPts val="1800"/>
              </a:lnSpc>
            </a:pPr>
            <a:r>
              <a:rPr lang="en-US" altLang="ja-JP" sz="1600" spc="-100" dirty="0" smtClean="0"/>
              <a:t>2020</a:t>
            </a:r>
            <a:r>
              <a:rPr lang="ja-JP" altLang="en-US" sz="1600" spc="-100" dirty="0" smtClean="0"/>
              <a:t>年～</a:t>
            </a:r>
            <a:r>
              <a:rPr lang="en-US" altLang="ja-JP" sz="1600" spc="-100" dirty="0" smtClean="0"/>
              <a:t>2022</a:t>
            </a:r>
            <a:r>
              <a:rPr lang="ja-JP" altLang="en-US" sz="1600" spc="-100" dirty="0" smtClean="0"/>
              <a:t>年</a:t>
            </a:r>
            <a:endParaRPr lang="en-US" altLang="ja-JP" sz="1600" spc="-100" dirty="0" smtClean="0"/>
          </a:p>
        </p:txBody>
      </p:sp>
      <p:sp>
        <p:nvSpPr>
          <p:cNvPr id="3" name="正方形/長方形 2"/>
          <p:cNvSpPr/>
          <p:nvPr/>
        </p:nvSpPr>
        <p:spPr>
          <a:xfrm>
            <a:off x="177128" y="2301176"/>
            <a:ext cx="1065906" cy="105479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ja-JP" altLang="en-US" sz="1600" b="1" dirty="0" smtClean="0">
                <a:solidFill>
                  <a:schemeClr val="bg1"/>
                </a:solidFill>
                <a:latin typeface="Meiryo UI" panose="020B0604030504040204" pitchFamily="50" charset="-128"/>
                <a:ea typeface="Meiryo UI" panose="020B0604030504040204" pitchFamily="50" charset="-128"/>
              </a:rPr>
              <a:t>プロジェクト</a:t>
            </a:r>
            <a:endParaRPr kumimoji="1" lang="en-US" altLang="ja-JP" sz="1600" b="1" dirty="0" smtClean="0">
              <a:solidFill>
                <a:schemeClr val="bg1"/>
              </a:solidFill>
              <a:latin typeface="Meiryo UI" panose="020B0604030504040204" pitchFamily="50" charset="-128"/>
              <a:ea typeface="Meiryo UI" panose="020B0604030504040204" pitchFamily="50" charset="-128"/>
            </a:endParaRPr>
          </a:p>
          <a:p>
            <a:pPr algn="ctr"/>
            <a:r>
              <a:rPr kumimoji="1" lang="ja-JP" altLang="en-US" sz="1600" b="1" dirty="0" smtClean="0">
                <a:solidFill>
                  <a:schemeClr val="bg1"/>
                </a:solidFill>
                <a:latin typeface="Meiryo UI" panose="020B0604030504040204" pitchFamily="50" charset="-128"/>
                <a:ea typeface="Meiryo UI" panose="020B0604030504040204" pitchFamily="50" charset="-128"/>
              </a:rPr>
              <a:t>の力点</a:t>
            </a:r>
          </a:p>
        </p:txBody>
      </p:sp>
      <p:sp>
        <p:nvSpPr>
          <p:cNvPr id="5" name="角丸四角形 4"/>
          <p:cNvSpPr/>
          <p:nvPr/>
        </p:nvSpPr>
        <p:spPr>
          <a:xfrm>
            <a:off x="1338983" y="2301176"/>
            <a:ext cx="1214493" cy="1054796"/>
          </a:xfrm>
          <a:prstGeom prst="round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200" spc="-100" dirty="0" smtClean="0">
                <a:solidFill>
                  <a:schemeClr val="tx1"/>
                </a:solidFill>
                <a:latin typeface="Meiryo UI" panose="020B0604030504040204" pitchFamily="50" charset="-128"/>
                <a:ea typeface="Meiryo UI" panose="020B0604030504040204" pitchFamily="50" charset="-128"/>
              </a:rPr>
              <a:t>「より、そう、ちから。」</a:t>
            </a:r>
            <a:r>
              <a:rPr kumimoji="1" lang="ja-JP" altLang="en-US" sz="1200" dirty="0" smtClean="0">
                <a:solidFill>
                  <a:schemeClr val="tx1"/>
                </a:solidFill>
                <a:latin typeface="Meiryo UI" panose="020B0604030504040204" pitchFamily="50" charset="-128"/>
                <a:ea typeface="Meiryo UI" panose="020B0604030504040204" pitchFamily="50" charset="-128"/>
              </a:rPr>
              <a:t>に込められた想いの理解</a:t>
            </a:r>
          </a:p>
        </p:txBody>
      </p:sp>
      <p:sp>
        <p:nvSpPr>
          <p:cNvPr id="16" name="角丸四角形 15"/>
          <p:cNvSpPr/>
          <p:nvPr/>
        </p:nvSpPr>
        <p:spPr>
          <a:xfrm>
            <a:off x="2687397" y="2306122"/>
            <a:ext cx="1242364" cy="1054796"/>
          </a:xfrm>
          <a:prstGeom prst="round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200" spc="-100" dirty="0" smtClean="0">
                <a:solidFill>
                  <a:schemeClr val="tx1"/>
                </a:solidFill>
                <a:latin typeface="Meiryo UI" panose="020B0604030504040204" pitchFamily="50" charset="-128"/>
                <a:ea typeface="Meiryo UI" panose="020B0604030504040204" pitchFamily="50" charset="-128"/>
              </a:rPr>
              <a:t>「より、そう、ちから。」</a:t>
            </a:r>
            <a:r>
              <a:rPr kumimoji="1" lang="ja-JP" altLang="en-US" sz="1200" dirty="0" smtClean="0">
                <a:solidFill>
                  <a:schemeClr val="tx1"/>
                </a:solidFill>
                <a:latin typeface="Meiryo UI" panose="020B0604030504040204" pitchFamily="50" charset="-128"/>
                <a:ea typeface="Meiryo UI" panose="020B0604030504040204" pitchFamily="50" charset="-128"/>
              </a:rPr>
              <a:t>実現に向けた行動の必要性を自覚し行動</a:t>
            </a:r>
          </a:p>
        </p:txBody>
      </p:sp>
      <p:sp>
        <p:nvSpPr>
          <p:cNvPr id="17" name="角丸四角形 16"/>
          <p:cNvSpPr/>
          <p:nvPr/>
        </p:nvSpPr>
        <p:spPr>
          <a:xfrm>
            <a:off x="4085676" y="2306122"/>
            <a:ext cx="1242000" cy="1054796"/>
          </a:xfrm>
          <a:prstGeom prst="round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200" spc="-100" dirty="0" smtClean="0">
                <a:solidFill>
                  <a:schemeClr val="tx1"/>
                </a:solidFill>
                <a:latin typeface="Meiryo UI" panose="020B0604030504040204" pitchFamily="50" charset="-128"/>
                <a:ea typeface="Meiryo UI" panose="020B0604030504040204" pitchFamily="50" charset="-128"/>
              </a:rPr>
              <a:t>「より、そう、ちから。」</a:t>
            </a:r>
            <a:r>
              <a:rPr kumimoji="1" lang="ja-JP" altLang="en-US" sz="1200" dirty="0" smtClean="0">
                <a:solidFill>
                  <a:schemeClr val="tx1"/>
                </a:solidFill>
                <a:latin typeface="Meiryo UI" panose="020B0604030504040204" pitchFamily="50" charset="-128"/>
                <a:ea typeface="Meiryo UI" panose="020B0604030504040204" pitchFamily="50" charset="-128"/>
              </a:rPr>
              <a:t>実現に向けた手ごたえ</a:t>
            </a:r>
            <a:r>
              <a:rPr kumimoji="1" lang="en-US" altLang="ja-JP" sz="1200" dirty="0" smtClean="0">
                <a:solidFill>
                  <a:schemeClr val="tx1"/>
                </a:solidFill>
                <a:latin typeface="Meiryo UI" panose="020B0604030504040204" pitchFamily="50" charset="-128"/>
                <a:ea typeface="Meiryo UI" panose="020B0604030504040204" pitchFamily="50" charset="-128"/>
              </a:rPr>
              <a:t>(</a:t>
            </a:r>
            <a:r>
              <a:rPr kumimoji="1" lang="ja-JP" altLang="en-US" sz="1200" dirty="0" smtClean="0">
                <a:solidFill>
                  <a:schemeClr val="tx1"/>
                </a:solidFill>
                <a:latin typeface="Meiryo UI" panose="020B0604030504040204" pitchFamily="50" charset="-128"/>
                <a:ea typeface="Meiryo UI" panose="020B0604030504040204" pitchFamily="50" charset="-128"/>
              </a:rPr>
              <a:t>成果</a:t>
            </a:r>
            <a:r>
              <a:rPr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smtClean="0">
                <a:solidFill>
                  <a:schemeClr val="tx1"/>
                </a:solidFill>
                <a:latin typeface="Meiryo UI" panose="020B0604030504040204" pitchFamily="50" charset="-128"/>
                <a:ea typeface="Meiryo UI" panose="020B0604030504040204" pitchFamily="50" charset="-128"/>
              </a:rPr>
              <a:t>を実感</a:t>
            </a:r>
          </a:p>
        </p:txBody>
      </p:sp>
      <p:sp>
        <p:nvSpPr>
          <p:cNvPr id="18" name="角丸四角形 17"/>
          <p:cNvSpPr/>
          <p:nvPr/>
        </p:nvSpPr>
        <p:spPr>
          <a:xfrm>
            <a:off x="5466586" y="2281997"/>
            <a:ext cx="1242000" cy="1054796"/>
          </a:xfrm>
          <a:prstGeom prst="round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一人ひとりの高い意識が，日々の行動に結節</a:t>
            </a:r>
          </a:p>
        </p:txBody>
      </p:sp>
      <p:sp>
        <p:nvSpPr>
          <p:cNvPr id="21" name="角丸四角形 20"/>
          <p:cNvSpPr/>
          <p:nvPr/>
        </p:nvSpPr>
        <p:spPr>
          <a:xfrm>
            <a:off x="6862624" y="2288539"/>
            <a:ext cx="1242000" cy="1054796"/>
          </a:xfrm>
          <a:prstGeom prst="round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社員一人ひとりが本来業務において</a:t>
            </a:r>
            <a:r>
              <a:rPr kumimoji="1" lang="ja-JP" altLang="en-US" sz="1200" spc="-100" dirty="0" smtClean="0">
                <a:solidFill>
                  <a:schemeClr val="tx1"/>
                </a:solidFill>
                <a:latin typeface="Meiryo UI" panose="020B0604030504040204" pitchFamily="50" charset="-128"/>
                <a:ea typeface="Meiryo UI" panose="020B0604030504040204" pitchFamily="50" charset="-128"/>
              </a:rPr>
              <a:t>「より、そう、ちから。」</a:t>
            </a:r>
            <a:r>
              <a:rPr kumimoji="1" lang="ja-JP" altLang="en-US" sz="1200" dirty="0" smtClean="0">
                <a:solidFill>
                  <a:schemeClr val="tx1"/>
                </a:solidFill>
                <a:latin typeface="Meiryo UI" panose="020B0604030504040204" pitchFamily="50" charset="-128"/>
                <a:ea typeface="Meiryo UI" panose="020B0604030504040204" pitchFamily="50" charset="-128"/>
              </a:rPr>
              <a:t>を実現</a:t>
            </a:r>
          </a:p>
        </p:txBody>
      </p:sp>
      <p:sp>
        <p:nvSpPr>
          <p:cNvPr id="22" name="角丸四角形 21"/>
          <p:cNvSpPr/>
          <p:nvPr/>
        </p:nvSpPr>
        <p:spPr>
          <a:xfrm>
            <a:off x="8225525" y="2281997"/>
            <a:ext cx="1242000" cy="1054796"/>
          </a:xfrm>
          <a:prstGeom prst="round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200" dirty="0" smtClean="0">
                <a:solidFill>
                  <a:schemeClr val="tx1"/>
                </a:solidFill>
                <a:latin typeface="Meiryo UI" panose="020B0604030504040204" pitchFamily="50" charset="-128"/>
                <a:ea typeface="Meiryo UI" panose="020B0604030504040204" pitchFamily="50" charset="-128"/>
              </a:rPr>
              <a:t>他者の後押しなく個々人の「より、そう、ちから。」の取り組み</a:t>
            </a:r>
            <a:r>
              <a:rPr lang="ja-JP" altLang="en-US" sz="1200" dirty="0">
                <a:solidFill>
                  <a:schemeClr val="tx1"/>
                </a:solidFill>
                <a:latin typeface="Meiryo UI" panose="020B0604030504040204" pitchFamily="50" charset="-128"/>
                <a:ea typeface="Meiryo UI" panose="020B0604030504040204" pitchFamily="50" charset="-128"/>
              </a:rPr>
              <a:t>を</a:t>
            </a:r>
            <a:r>
              <a:rPr lang="ja-JP" altLang="en-US" sz="1200" dirty="0" smtClean="0">
                <a:solidFill>
                  <a:schemeClr val="tx1"/>
                </a:solidFill>
                <a:latin typeface="Meiryo UI" panose="020B0604030504040204" pitchFamily="50" charset="-128"/>
                <a:ea typeface="Meiryo UI" panose="020B0604030504040204" pitchFamily="50" charset="-128"/>
              </a:rPr>
              <a:t>自走化</a:t>
            </a:r>
            <a:endParaRPr kumimoji="1" lang="ja-JP" altLang="en-US" sz="1200" dirty="0" smtClean="0">
              <a:solidFill>
                <a:schemeClr val="tx1"/>
              </a:solidFill>
              <a:latin typeface="Meiryo UI" panose="020B0604030504040204" pitchFamily="50" charset="-128"/>
              <a:ea typeface="Meiryo UI" panose="020B0604030504040204" pitchFamily="50" charset="-128"/>
            </a:endParaRPr>
          </a:p>
        </p:txBody>
      </p:sp>
      <p:sp>
        <p:nvSpPr>
          <p:cNvPr id="25" name="正方形/長方形 24"/>
          <p:cNvSpPr/>
          <p:nvPr/>
        </p:nvSpPr>
        <p:spPr>
          <a:xfrm>
            <a:off x="1340455" y="1534732"/>
            <a:ext cx="1333490" cy="760712"/>
          </a:xfrm>
          <a:prstGeom prst="rect">
            <a:avLst/>
          </a:prstGeom>
          <a:noFill/>
          <a:ln>
            <a:noFill/>
          </a:ln>
        </p:spPr>
        <p:txBody>
          <a:bodyPr wrap="square">
            <a:noAutofit/>
          </a:bodyPr>
          <a:lstStyle/>
          <a:p>
            <a:pPr>
              <a:lnSpc>
                <a:spcPts val="1600"/>
              </a:lnSpc>
            </a:pPr>
            <a:r>
              <a:rPr lang="ja-JP" altLang="en-US" sz="1400" b="1" dirty="0" smtClean="0"/>
              <a:t>公表</a:t>
            </a:r>
            <a:endParaRPr lang="en-US" altLang="ja-JP" sz="1400" b="1" dirty="0" smtClean="0"/>
          </a:p>
        </p:txBody>
      </p:sp>
      <p:sp>
        <p:nvSpPr>
          <p:cNvPr id="26" name="正方形/長方形 25"/>
          <p:cNvSpPr/>
          <p:nvPr/>
        </p:nvSpPr>
        <p:spPr>
          <a:xfrm>
            <a:off x="2657366" y="1539359"/>
            <a:ext cx="1333490" cy="760712"/>
          </a:xfrm>
          <a:prstGeom prst="rect">
            <a:avLst/>
          </a:prstGeom>
          <a:noFill/>
          <a:ln>
            <a:noFill/>
          </a:ln>
        </p:spPr>
        <p:txBody>
          <a:bodyPr wrap="square">
            <a:noAutofit/>
          </a:bodyPr>
          <a:lstStyle/>
          <a:p>
            <a:pPr>
              <a:lnSpc>
                <a:spcPts val="1600"/>
              </a:lnSpc>
            </a:pPr>
            <a:r>
              <a:rPr lang="ja-JP" altLang="en-US" sz="1400" b="1" dirty="0" smtClean="0"/>
              <a:t>推進サポーターを各事業所に配置</a:t>
            </a:r>
            <a:endParaRPr lang="en-US" altLang="ja-JP" sz="1400" b="1" dirty="0" smtClean="0"/>
          </a:p>
        </p:txBody>
      </p:sp>
      <p:sp>
        <p:nvSpPr>
          <p:cNvPr id="27" name="正方形/長方形 26"/>
          <p:cNvSpPr/>
          <p:nvPr/>
        </p:nvSpPr>
        <p:spPr>
          <a:xfrm>
            <a:off x="4047097" y="1547306"/>
            <a:ext cx="1333490" cy="760712"/>
          </a:xfrm>
          <a:prstGeom prst="rect">
            <a:avLst/>
          </a:prstGeom>
          <a:noFill/>
          <a:ln>
            <a:noFill/>
          </a:ln>
        </p:spPr>
        <p:txBody>
          <a:bodyPr wrap="square">
            <a:noAutofit/>
          </a:bodyPr>
          <a:lstStyle/>
          <a:p>
            <a:pPr>
              <a:lnSpc>
                <a:spcPts val="1600"/>
              </a:lnSpc>
            </a:pPr>
            <a:r>
              <a:rPr lang="ja-JP" altLang="en-US" sz="1400" b="1" dirty="0" smtClean="0"/>
              <a:t>推進サポーターを本店各室部に配置</a:t>
            </a:r>
            <a:endParaRPr lang="en-US" altLang="ja-JP" sz="1400" b="1" dirty="0" smtClean="0"/>
          </a:p>
        </p:txBody>
      </p:sp>
      <p:sp>
        <p:nvSpPr>
          <p:cNvPr id="28" name="正方形/長方形 27"/>
          <p:cNvSpPr/>
          <p:nvPr/>
        </p:nvSpPr>
        <p:spPr>
          <a:xfrm>
            <a:off x="5423719" y="1539359"/>
            <a:ext cx="1333490" cy="760712"/>
          </a:xfrm>
          <a:prstGeom prst="rect">
            <a:avLst/>
          </a:prstGeom>
          <a:noFill/>
          <a:ln>
            <a:noFill/>
          </a:ln>
        </p:spPr>
        <p:txBody>
          <a:bodyPr wrap="square">
            <a:noAutofit/>
          </a:bodyPr>
          <a:lstStyle/>
          <a:p>
            <a:pPr>
              <a:lnSpc>
                <a:spcPts val="1600"/>
              </a:lnSpc>
            </a:pPr>
            <a:r>
              <a:rPr lang="ja-JP" altLang="en-US" sz="1400" b="1" dirty="0" smtClean="0"/>
              <a:t>気付く・話す・</a:t>
            </a:r>
            <a:r>
              <a:rPr lang="ja-JP" altLang="en-US" sz="1400" b="1" dirty="0" err="1" smtClean="0"/>
              <a:t>直すの</a:t>
            </a:r>
            <a:r>
              <a:rPr lang="ja-JP" altLang="en-US" sz="1400" b="1" dirty="0" smtClean="0"/>
              <a:t>考えを取り込み活動</a:t>
            </a:r>
            <a:endParaRPr lang="en-US" altLang="ja-JP" sz="1400" b="1" dirty="0" smtClean="0"/>
          </a:p>
        </p:txBody>
      </p:sp>
      <p:sp>
        <p:nvSpPr>
          <p:cNvPr id="29" name="正方形/長方形 28"/>
          <p:cNvSpPr/>
          <p:nvPr/>
        </p:nvSpPr>
        <p:spPr>
          <a:xfrm>
            <a:off x="6749091" y="1541240"/>
            <a:ext cx="1462579" cy="760712"/>
          </a:xfrm>
          <a:prstGeom prst="rect">
            <a:avLst/>
          </a:prstGeom>
          <a:noFill/>
          <a:ln>
            <a:noFill/>
          </a:ln>
        </p:spPr>
        <p:txBody>
          <a:bodyPr wrap="square">
            <a:noAutofit/>
          </a:bodyPr>
          <a:lstStyle/>
          <a:p>
            <a:pPr>
              <a:lnSpc>
                <a:spcPts val="1800"/>
              </a:lnSpc>
            </a:pPr>
            <a:r>
              <a:rPr lang="ja-JP" altLang="en-US" sz="1400" b="1" spc="-140" dirty="0" smtClean="0"/>
              <a:t>中長期ビジョン策定</a:t>
            </a:r>
            <a:endParaRPr lang="en-US" altLang="ja-JP" sz="1400" b="1" spc="-140" dirty="0" smtClean="0"/>
          </a:p>
          <a:p>
            <a:pPr>
              <a:lnSpc>
                <a:spcPts val="1800"/>
              </a:lnSpc>
            </a:pPr>
            <a:r>
              <a:rPr lang="ja-JP" altLang="en-US" sz="1400" b="1" spc="-200" dirty="0" smtClean="0"/>
              <a:t>グループ</a:t>
            </a:r>
            <a:r>
              <a:rPr lang="ja-JP" altLang="en-US" sz="1400" b="1" spc="-200" dirty="0"/>
              <a:t>スローガン化</a:t>
            </a:r>
            <a:endParaRPr lang="en-US" altLang="ja-JP" sz="1400" b="1" spc="-200" dirty="0" smtClean="0"/>
          </a:p>
        </p:txBody>
      </p:sp>
      <p:sp>
        <p:nvSpPr>
          <p:cNvPr id="30" name="正方形/長方形 29"/>
          <p:cNvSpPr/>
          <p:nvPr/>
        </p:nvSpPr>
        <p:spPr>
          <a:xfrm>
            <a:off x="8218046" y="1534731"/>
            <a:ext cx="1427585" cy="760712"/>
          </a:xfrm>
          <a:prstGeom prst="rect">
            <a:avLst/>
          </a:prstGeom>
          <a:noFill/>
          <a:ln>
            <a:noFill/>
          </a:ln>
        </p:spPr>
        <p:txBody>
          <a:bodyPr wrap="square" rIns="36000">
            <a:noAutofit/>
          </a:bodyPr>
          <a:lstStyle/>
          <a:p>
            <a:pPr>
              <a:lnSpc>
                <a:spcPts val="1600"/>
              </a:lnSpc>
            </a:pPr>
            <a:r>
              <a:rPr lang="ja-JP" altLang="en-US" sz="1400" b="1" spc="-150" dirty="0"/>
              <a:t>新</a:t>
            </a:r>
            <a:r>
              <a:rPr lang="ja-JP" altLang="en-US" sz="1400" b="1" spc="-150" dirty="0" smtClean="0"/>
              <a:t>たなゴールを設定</a:t>
            </a:r>
            <a:endParaRPr lang="en-US" altLang="ja-JP" sz="1400" b="1" spc="-150" dirty="0" smtClean="0"/>
          </a:p>
          <a:p>
            <a:pPr>
              <a:lnSpc>
                <a:spcPts val="1600"/>
              </a:lnSpc>
            </a:pPr>
            <a:r>
              <a:rPr lang="ja-JP" altLang="en-US" sz="1400" b="1" spc="-150" dirty="0" smtClean="0"/>
              <a:t>推進サポーターの</a:t>
            </a:r>
            <a:endParaRPr lang="en-US" altLang="ja-JP" sz="1400" b="1" spc="-150" dirty="0" smtClean="0"/>
          </a:p>
          <a:p>
            <a:pPr>
              <a:lnSpc>
                <a:spcPts val="1600"/>
              </a:lnSpc>
            </a:pPr>
            <a:r>
              <a:rPr lang="ja-JP" altLang="en-US" sz="1400" b="1" spc="-150" dirty="0" smtClean="0"/>
              <a:t>役割を見直し</a:t>
            </a:r>
            <a:endParaRPr lang="en-US" altLang="ja-JP" sz="1400" b="1" spc="-150" dirty="0" smtClean="0"/>
          </a:p>
        </p:txBody>
      </p:sp>
      <p:sp>
        <p:nvSpPr>
          <p:cNvPr id="10" name="角丸四角形 9"/>
          <p:cNvSpPr/>
          <p:nvPr/>
        </p:nvSpPr>
        <p:spPr>
          <a:xfrm>
            <a:off x="202528" y="3548784"/>
            <a:ext cx="3043552" cy="324012"/>
          </a:xfrm>
          <a:prstGeom prst="roundRect">
            <a:avLst/>
          </a:pr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bg1"/>
                </a:solidFill>
                <a:latin typeface="Meiryo UI" panose="020B0604030504040204" pitchFamily="50" charset="-128"/>
                <a:ea typeface="Meiryo UI" panose="020B0604030504040204" pitchFamily="50" charset="-128"/>
              </a:rPr>
              <a:t>推進サポーター制度</a:t>
            </a:r>
          </a:p>
        </p:txBody>
      </p:sp>
      <p:sp>
        <p:nvSpPr>
          <p:cNvPr id="32" name="角丸四角形 31"/>
          <p:cNvSpPr/>
          <p:nvPr/>
        </p:nvSpPr>
        <p:spPr>
          <a:xfrm>
            <a:off x="3443427" y="3548784"/>
            <a:ext cx="3043552" cy="324012"/>
          </a:xfrm>
          <a:prstGeom prst="roundRect">
            <a:avLst/>
          </a:pr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chemeClr val="bg1"/>
                </a:solidFill>
                <a:latin typeface="Meiryo UI" panose="020B0604030504040204" pitchFamily="50" charset="-128"/>
                <a:ea typeface="Meiryo UI" panose="020B0604030504040204" pitchFamily="50" charset="-128"/>
              </a:rPr>
              <a:t>各事業所の</a:t>
            </a:r>
            <a:r>
              <a:rPr lang="ja-JP" altLang="en-US" sz="1600" b="1" dirty="0">
                <a:solidFill>
                  <a:schemeClr val="bg1"/>
                </a:solidFill>
                <a:latin typeface="Meiryo UI" panose="020B0604030504040204" pitchFamily="50" charset="-128"/>
                <a:ea typeface="Meiryo UI" panose="020B0604030504040204" pitchFamily="50" charset="-128"/>
              </a:rPr>
              <a:t>取り組</a:t>
            </a:r>
            <a:r>
              <a:rPr lang="ja-JP" altLang="en-US" sz="1600" b="1" dirty="0" smtClean="0">
                <a:solidFill>
                  <a:schemeClr val="bg1"/>
                </a:solidFill>
                <a:latin typeface="Meiryo UI" panose="020B0604030504040204" pitchFamily="50" charset="-128"/>
                <a:ea typeface="Meiryo UI" panose="020B0604030504040204" pitchFamily="50" charset="-128"/>
              </a:rPr>
              <a:t>み</a:t>
            </a:r>
            <a:endParaRPr kumimoji="1" lang="ja-JP" altLang="en-US" sz="1600" b="1" dirty="0" smtClean="0">
              <a:solidFill>
                <a:schemeClr val="bg1"/>
              </a:solidFill>
              <a:latin typeface="Meiryo UI" panose="020B0604030504040204" pitchFamily="50" charset="-128"/>
              <a:ea typeface="Meiryo UI" panose="020B0604030504040204" pitchFamily="50" charset="-128"/>
            </a:endParaRPr>
          </a:p>
        </p:txBody>
      </p:sp>
      <p:sp>
        <p:nvSpPr>
          <p:cNvPr id="33" name="角丸四角形 32"/>
          <p:cNvSpPr/>
          <p:nvPr/>
        </p:nvSpPr>
        <p:spPr>
          <a:xfrm>
            <a:off x="6665579" y="3548784"/>
            <a:ext cx="3043552" cy="324012"/>
          </a:xfrm>
          <a:prstGeom prst="roundRect">
            <a:avLst/>
          </a:pr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chemeClr val="bg1"/>
                </a:solidFill>
                <a:latin typeface="Meiryo UI" panose="020B0604030504040204" pitchFamily="50" charset="-128"/>
                <a:ea typeface="Meiryo UI" panose="020B0604030504040204" pitchFamily="50" charset="-128"/>
              </a:rPr>
              <a:t>社内理解促進ツール</a:t>
            </a:r>
            <a:endParaRPr kumimoji="1" lang="ja-JP" altLang="en-US" sz="1600" b="1" dirty="0" smtClean="0">
              <a:solidFill>
                <a:schemeClr val="bg1"/>
              </a:solidFill>
              <a:latin typeface="Meiryo UI" panose="020B0604030504040204" pitchFamily="50" charset="-128"/>
              <a:ea typeface="Meiryo UI" panose="020B0604030504040204" pitchFamily="50" charset="-128"/>
            </a:endParaRPr>
          </a:p>
        </p:txBody>
      </p:sp>
      <p:sp>
        <p:nvSpPr>
          <p:cNvPr id="34" name="正方形/長方形 33"/>
          <p:cNvSpPr/>
          <p:nvPr/>
        </p:nvSpPr>
        <p:spPr>
          <a:xfrm>
            <a:off x="114741" y="3876378"/>
            <a:ext cx="3277885" cy="953556"/>
          </a:xfrm>
          <a:prstGeom prst="rect">
            <a:avLst/>
          </a:prstGeom>
          <a:noFill/>
          <a:ln>
            <a:noFill/>
          </a:ln>
        </p:spPr>
        <p:txBody>
          <a:bodyPr wrap="square">
            <a:noAutofit/>
          </a:bodyPr>
          <a:lstStyle/>
          <a:p>
            <a:r>
              <a:rPr lang="ja-JP" altLang="en-US" sz="1400" dirty="0" smtClean="0"/>
              <a:t>・</a:t>
            </a:r>
            <a:r>
              <a:rPr lang="en-US" altLang="ja-JP" sz="1400" dirty="0" smtClean="0"/>
              <a:t>2016</a:t>
            </a:r>
            <a:r>
              <a:rPr lang="ja-JP" altLang="en-US" sz="1400" dirty="0" smtClean="0"/>
              <a:t>年より推進サポーターを各事業所に</a:t>
            </a:r>
            <a:endParaRPr lang="en-US" altLang="ja-JP" sz="1400" dirty="0" smtClean="0"/>
          </a:p>
          <a:p>
            <a:r>
              <a:rPr lang="ja-JP" altLang="en-US" sz="1400" dirty="0" smtClean="0"/>
              <a:t>　配置。任期は</a:t>
            </a:r>
            <a:r>
              <a:rPr lang="en-US" altLang="ja-JP" sz="1400" dirty="0" smtClean="0"/>
              <a:t>1</a:t>
            </a:r>
            <a:r>
              <a:rPr lang="ja-JP" altLang="en-US" sz="1400" dirty="0" smtClean="0"/>
              <a:t>年とし，期首にブランドミー</a:t>
            </a:r>
            <a:endParaRPr lang="en-US" altLang="ja-JP" sz="1400" dirty="0" smtClean="0"/>
          </a:p>
          <a:p>
            <a:r>
              <a:rPr lang="ja-JP" altLang="en-US" sz="1400" dirty="0"/>
              <a:t>　</a:t>
            </a:r>
            <a:r>
              <a:rPr lang="ja-JP" altLang="en-US" sz="1400" dirty="0" smtClean="0"/>
              <a:t>ティングを実施。</a:t>
            </a:r>
            <a:endParaRPr lang="en-US" altLang="ja-JP" sz="1400" dirty="0" smtClean="0"/>
          </a:p>
          <a:p>
            <a:r>
              <a:rPr lang="ja-JP" altLang="en-US" sz="1400" dirty="0"/>
              <a:t>・</a:t>
            </a:r>
            <a:r>
              <a:rPr lang="ja-JP" altLang="en-US" sz="1400" dirty="0" smtClean="0"/>
              <a:t>推進サポーター経験者は</a:t>
            </a:r>
            <a:r>
              <a:rPr lang="ja-JP" altLang="en-US" sz="1400" b="1" u="sng" dirty="0" smtClean="0"/>
              <a:t>延べ</a:t>
            </a:r>
            <a:r>
              <a:rPr lang="en-US" altLang="ja-JP" sz="1400" b="1" u="sng" dirty="0" smtClean="0"/>
              <a:t>1,100</a:t>
            </a:r>
            <a:r>
              <a:rPr lang="ja-JP" altLang="en-US" sz="1400" b="1" u="sng" dirty="0" smtClean="0"/>
              <a:t>名</a:t>
            </a:r>
            <a:r>
              <a:rPr lang="ja-JP" altLang="en-US" sz="1400" dirty="0" smtClean="0"/>
              <a:t>を</a:t>
            </a:r>
            <a:endParaRPr lang="en-US" altLang="ja-JP" sz="1400" dirty="0" smtClean="0"/>
          </a:p>
          <a:p>
            <a:r>
              <a:rPr lang="ja-JP" altLang="en-US" sz="1400" dirty="0"/>
              <a:t>　</a:t>
            </a:r>
            <a:r>
              <a:rPr lang="ja-JP" altLang="en-US" sz="1400" dirty="0" smtClean="0"/>
              <a:t>超えている。</a:t>
            </a:r>
            <a:endParaRPr lang="en-US" altLang="ja-JP" sz="1400" dirty="0" smtClean="0"/>
          </a:p>
        </p:txBody>
      </p:sp>
      <p:sp>
        <p:nvSpPr>
          <p:cNvPr id="35" name="正方形/長方形 34"/>
          <p:cNvSpPr/>
          <p:nvPr/>
        </p:nvSpPr>
        <p:spPr>
          <a:xfrm>
            <a:off x="6580343" y="3872344"/>
            <a:ext cx="3144793" cy="325762"/>
          </a:xfrm>
          <a:prstGeom prst="rect">
            <a:avLst/>
          </a:prstGeom>
          <a:noFill/>
          <a:ln>
            <a:noFill/>
          </a:ln>
        </p:spPr>
        <p:txBody>
          <a:bodyPr wrap="square">
            <a:noAutofit/>
          </a:bodyPr>
          <a:lstStyle/>
          <a:p>
            <a:r>
              <a:rPr lang="ja-JP" altLang="en-US" sz="1400" dirty="0" smtClean="0"/>
              <a:t>・各種</a:t>
            </a:r>
            <a:r>
              <a:rPr lang="ja-JP" altLang="en-US" sz="1400" dirty="0"/>
              <a:t>ツールの整備・</a:t>
            </a:r>
            <a:r>
              <a:rPr lang="ja-JP" altLang="en-US" sz="1400" dirty="0" smtClean="0"/>
              <a:t>提供を実施</a:t>
            </a:r>
            <a:endParaRPr lang="en-US" altLang="ja-JP" sz="1400" dirty="0" smtClean="0"/>
          </a:p>
        </p:txBody>
      </p:sp>
      <p:sp>
        <p:nvSpPr>
          <p:cNvPr id="38" name="正方形/長方形 37"/>
          <p:cNvSpPr/>
          <p:nvPr/>
        </p:nvSpPr>
        <p:spPr>
          <a:xfrm>
            <a:off x="3333887" y="3887565"/>
            <a:ext cx="3190740" cy="757624"/>
          </a:xfrm>
          <a:prstGeom prst="rect">
            <a:avLst/>
          </a:prstGeom>
          <a:noFill/>
          <a:ln>
            <a:noFill/>
          </a:ln>
        </p:spPr>
        <p:txBody>
          <a:bodyPr wrap="square">
            <a:noAutofit/>
          </a:bodyPr>
          <a:lstStyle/>
          <a:p>
            <a:r>
              <a:rPr lang="ja-JP" altLang="en-US" sz="1400" dirty="0" smtClean="0"/>
              <a:t>・各事業所にて，「より、そう、ちから。」に関</a:t>
            </a:r>
            <a:endParaRPr lang="en-US" altLang="ja-JP" sz="1400" dirty="0" smtClean="0"/>
          </a:p>
          <a:p>
            <a:r>
              <a:rPr lang="ja-JP" altLang="en-US" sz="1400" dirty="0"/>
              <a:t>　</a:t>
            </a:r>
            <a:r>
              <a:rPr lang="ja-JP" altLang="en-US" sz="1400" dirty="0" smtClean="0"/>
              <a:t>する取り組みを実施。</a:t>
            </a:r>
            <a:endParaRPr lang="en-US" altLang="ja-JP" sz="1400" dirty="0" smtClean="0"/>
          </a:p>
          <a:p>
            <a:r>
              <a:rPr lang="ja-JP" altLang="en-US" sz="1400" dirty="0" smtClean="0"/>
              <a:t>・これまで，</a:t>
            </a:r>
            <a:r>
              <a:rPr lang="ja-JP" altLang="en-US" sz="1400" b="1" u="sng" dirty="0"/>
              <a:t>約</a:t>
            </a:r>
            <a:r>
              <a:rPr lang="en-US" altLang="ja-JP" sz="1400" b="1" u="sng" dirty="0" smtClean="0"/>
              <a:t>700</a:t>
            </a:r>
            <a:r>
              <a:rPr lang="ja-JP" altLang="en-US" sz="1400" b="1" u="sng" dirty="0" smtClean="0"/>
              <a:t>件</a:t>
            </a:r>
            <a:r>
              <a:rPr lang="ja-JP" altLang="en-US" sz="1400" dirty="0" smtClean="0"/>
              <a:t>の投稿が事務局に</a:t>
            </a:r>
            <a:endParaRPr lang="en-US" altLang="ja-JP" sz="1400" dirty="0" smtClean="0"/>
          </a:p>
          <a:p>
            <a:r>
              <a:rPr lang="ja-JP" altLang="en-US" sz="1400" dirty="0"/>
              <a:t>　</a:t>
            </a:r>
            <a:r>
              <a:rPr lang="ja-JP" altLang="en-US" sz="1400" dirty="0" smtClean="0"/>
              <a:t>寄せられている。</a:t>
            </a:r>
            <a:endParaRPr lang="en-US" altLang="ja-JP" sz="1400" dirty="0" smtClean="0"/>
          </a:p>
        </p:txBody>
      </p:sp>
      <p:pic>
        <p:nvPicPr>
          <p:cNvPr id="15" name="図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19388" y="5201127"/>
            <a:ext cx="1385525" cy="1064468"/>
          </a:xfrm>
          <a:prstGeom prst="rect">
            <a:avLst/>
          </a:prstGeom>
        </p:spPr>
      </p:pic>
      <p:sp>
        <p:nvSpPr>
          <p:cNvPr id="42" name="正方形/長方形 41"/>
          <p:cNvSpPr/>
          <p:nvPr/>
        </p:nvSpPr>
        <p:spPr>
          <a:xfrm>
            <a:off x="1814959" y="6304133"/>
            <a:ext cx="1431121" cy="432922"/>
          </a:xfrm>
          <a:prstGeom prst="rect">
            <a:avLst/>
          </a:prstGeom>
          <a:noFill/>
          <a:ln>
            <a:noFill/>
          </a:ln>
        </p:spPr>
        <p:txBody>
          <a:bodyPr wrap="square">
            <a:noAutofit/>
          </a:bodyPr>
          <a:lstStyle/>
          <a:p>
            <a:pPr algn="ctr"/>
            <a:r>
              <a:rPr lang="ja-JP" altLang="en-US" sz="1200" dirty="0" smtClean="0"/>
              <a:t>コロナ禍により</a:t>
            </a:r>
            <a:endParaRPr lang="en-US" altLang="ja-JP" sz="1200" dirty="0" smtClean="0"/>
          </a:p>
          <a:p>
            <a:pPr algn="ctr"/>
            <a:r>
              <a:rPr lang="ja-JP" altLang="en-US" sz="1200" dirty="0" smtClean="0"/>
              <a:t>オンラインにて開催</a:t>
            </a:r>
            <a:endParaRPr lang="en-US" altLang="ja-JP" sz="1200" dirty="0" smtClean="0"/>
          </a:p>
        </p:txBody>
      </p:sp>
      <p:pic>
        <p:nvPicPr>
          <p:cNvPr id="23" name="図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7617" y="5201127"/>
            <a:ext cx="1385525" cy="1064468"/>
          </a:xfrm>
          <a:prstGeom prst="rect">
            <a:avLst/>
          </a:prstGeom>
        </p:spPr>
      </p:pic>
      <p:sp>
        <p:nvSpPr>
          <p:cNvPr id="44" name="正方形/長方形 43"/>
          <p:cNvSpPr/>
          <p:nvPr/>
        </p:nvSpPr>
        <p:spPr>
          <a:xfrm>
            <a:off x="204023" y="6289494"/>
            <a:ext cx="1524394" cy="298559"/>
          </a:xfrm>
          <a:prstGeom prst="rect">
            <a:avLst/>
          </a:prstGeom>
          <a:noFill/>
          <a:ln>
            <a:noFill/>
          </a:ln>
        </p:spPr>
        <p:txBody>
          <a:bodyPr wrap="square">
            <a:noAutofit/>
          </a:bodyPr>
          <a:lstStyle/>
          <a:p>
            <a:r>
              <a:rPr lang="ja-JP" altLang="en-US" sz="1200" dirty="0" smtClean="0"/>
              <a:t>グループディスカッション</a:t>
            </a:r>
            <a:endParaRPr lang="en-US" altLang="ja-JP" sz="1200" dirty="0" smtClean="0"/>
          </a:p>
        </p:txBody>
      </p:sp>
      <p:sp>
        <p:nvSpPr>
          <p:cNvPr id="45" name="正方形/長方形 44"/>
          <p:cNvSpPr/>
          <p:nvPr/>
        </p:nvSpPr>
        <p:spPr>
          <a:xfrm>
            <a:off x="4959447" y="6292693"/>
            <a:ext cx="1676402" cy="425753"/>
          </a:xfrm>
          <a:prstGeom prst="rect">
            <a:avLst/>
          </a:prstGeom>
          <a:noFill/>
          <a:ln>
            <a:noFill/>
          </a:ln>
        </p:spPr>
        <p:txBody>
          <a:bodyPr wrap="square">
            <a:noAutofit/>
          </a:bodyPr>
          <a:lstStyle/>
          <a:p>
            <a:pPr algn="ctr"/>
            <a:r>
              <a:rPr lang="en-US" altLang="ja-JP" sz="1200" dirty="0" smtClean="0"/>
              <a:t>H.A.N.D.S</a:t>
            </a:r>
            <a:r>
              <a:rPr lang="ja-JP" altLang="en-US" sz="1200" dirty="0" smtClean="0"/>
              <a:t>お知らせ等</a:t>
            </a:r>
            <a:endParaRPr lang="en-US" altLang="ja-JP" sz="1200" dirty="0" smtClean="0"/>
          </a:p>
          <a:p>
            <a:pPr algn="ctr"/>
            <a:r>
              <a:rPr lang="ja-JP" altLang="en-US" sz="1200" dirty="0" smtClean="0"/>
              <a:t>を</a:t>
            </a:r>
            <a:r>
              <a:rPr lang="ja-JP" altLang="en-US" sz="1200" dirty="0"/>
              <a:t>活用</a:t>
            </a:r>
            <a:r>
              <a:rPr lang="ja-JP" altLang="en-US" sz="1200" dirty="0" smtClean="0"/>
              <a:t>し周知</a:t>
            </a:r>
            <a:endParaRPr lang="en-US" altLang="ja-JP" sz="1200" dirty="0"/>
          </a:p>
        </p:txBody>
      </p:sp>
      <p:sp>
        <p:nvSpPr>
          <p:cNvPr id="39" name="正方形/長方形 38"/>
          <p:cNvSpPr/>
          <p:nvPr/>
        </p:nvSpPr>
        <p:spPr>
          <a:xfrm>
            <a:off x="3313313" y="6307625"/>
            <a:ext cx="1740658" cy="461665"/>
          </a:xfrm>
          <a:prstGeom prst="rect">
            <a:avLst/>
          </a:prstGeom>
        </p:spPr>
        <p:txBody>
          <a:bodyPr wrap="square">
            <a:spAutoFit/>
          </a:bodyPr>
          <a:lstStyle/>
          <a:p>
            <a:pPr algn="ctr"/>
            <a:r>
              <a:rPr lang="ja-JP" altLang="en-US" sz="1200" spc="-100" dirty="0" smtClean="0">
                <a:latin typeface="ヒラギノ角ゴ ProN"/>
              </a:rPr>
              <a:t>女川町</a:t>
            </a:r>
            <a:r>
              <a:rPr lang="ja-JP" altLang="en-US" sz="1200" spc="-100" dirty="0">
                <a:latin typeface="ヒラギノ角ゴ ProN"/>
              </a:rPr>
              <a:t>の魅力再発見</a:t>
            </a:r>
            <a:r>
              <a:rPr lang="ja-JP" altLang="en-US" sz="1200" spc="-100" dirty="0" smtClean="0">
                <a:latin typeface="ヒラギノ角ゴ ProN"/>
              </a:rPr>
              <a:t>動画</a:t>
            </a:r>
            <a:endParaRPr lang="en-US" altLang="ja-JP" sz="1200" spc="-100" dirty="0" smtClean="0">
              <a:latin typeface="ヒラギノ角ゴ ProN"/>
            </a:endParaRPr>
          </a:p>
          <a:p>
            <a:pPr algn="ctr"/>
            <a:r>
              <a:rPr lang="ja-JP" altLang="en-US" sz="1200" spc="-100" dirty="0" smtClean="0">
                <a:latin typeface="ヒラギノ角ゴ ProN"/>
              </a:rPr>
              <a:t>を協働</a:t>
            </a:r>
            <a:r>
              <a:rPr lang="ja-JP" altLang="en-US" sz="1200" spc="-100" dirty="0">
                <a:latin typeface="ヒラギノ角ゴ ProN"/>
              </a:rPr>
              <a:t>制作</a:t>
            </a:r>
            <a:endParaRPr lang="ja-JP" altLang="en-US" sz="1200" i="0" spc="-100" dirty="0">
              <a:effectLst/>
              <a:latin typeface="ヒラギノ角ゴ ProN"/>
            </a:endParaRPr>
          </a:p>
        </p:txBody>
      </p:sp>
      <p:pic>
        <p:nvPicPr>
          <p:cNvPr id="43" name="図 4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37379" y="5009947"/>
            <a:ext cx="1494282" cy="1232690"/>
          </a:xfrm>
          <a:prstGeom prst="rect">
            <a:avLst/>
          </a:prstGeom>
        </p:spPr>
      </p:pic>
      <p:pic>
        <p:nvPicPr>
          <p:cNvPr id="54" name="図 5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01895" y="5545209"/>
            <a:ext cx="1390057" cy="897957"/>
          </a:xfrm>
          <a:prstGeom prst="rect">
            <a:avLst/>
          </a:prstGeom>
          <a:ln>
            <a:noFill/>
          </a:ln>
        </p:spPr>
      </p:pic>
      <p:pic>
        <p:nvPicPr>
          <p:cNvPr id="56" name="図 5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89195" y="4182253"/>
            <a:ext cx="1411021" cy="917055"/>
          </a:xfrm>
          <a:prstGeom prst="rect">
            <a:avLst/>
          </a:prstGeom>
          <a:ln>
            <a:noFill/>
          </a:ln>
        </p:spPr>
      </p:pic>
      <p:pic>
        <p:nvPicPr>
          <p:cNvPr id="57" name="図 5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71689" y="4182253"/>
            <a:ext cx="1406671" cy="913727"/>
          </a:xfrm>
          <a:prstGeom prst="rect">
            <a:avLst/>
          </a:prstGeom>
          <a:ln>
            <a:solidFill>
              <a:schemeClr val="bg1">
                <a:lumMod val="85000"/>
              </a:schemeClr>
            </a:solidFill>
          </a:ln>
        </p:spPr>
      </p:pic>
      <p:pic>
        <p:nvPicPr>
          <p:cNvPr id="59" name="図 5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71689" y="5551379"/>
            <a:ext cx="1406671" cy="889296"/>
          </a:xfrm>
          <a:prstGeom prst="rect">
            <a:avLst/>
          </a:prstGeom>
          <a:ln>
            <a:solidFill>
              <a:schemeClr val="bg1">
                <a:lumMod val="75000"/>
              </a:schemeClr>
            </a:solidFill>
          </a:ln>
        </p:spPr>
      </p:pic>
      <p:sp>
        <p:nvSpPr>
          <p:cNvPr id="60" name="正方形/長方形 59"/>
          <p:cNvSpPr/>
          <p:nvPr/>
        </p:nvSpPr>
        <p:spPr>
          <a:xfrm>
            <a:off x="6652879" y="6455915"/>
            <a:ext cx="1533052" cy="425758"/>
          </a:xfrm>
          <a:prstGeom prst="rect">
            <a:avLst/>
          </a:prstGeom>
        </p:spPr>
        <p:txBody>
          <a:bodyPr wrap="square">
            <a:spAutoFit/>
          </a:bodyPr>
          <a:lstStyle/>
          <a:p>
            <a:pPr algn="ctr">
              <a:lnSpc>
                <a:spcPts val="1300"/>
              </a:lnSpc>
            </a:pPr>
            <a:r>
              <a:rPr lang="ja-JP" altLang="en-US" sz="1200" i="0" spc="-100" dirty="0" smtClean="0">
                <a:effectLst/>
                <a:latin typeface="ヒラギノ角ゴ ProN"/>
              </a:rPr>
              <a:t>「より、そう、ちから。」宣言</a:t>
            </a:r>
            <a:r>
              <a:rPr lang="ja-JP" altLang="en-US" sz="1200" i="0" dirty="0" smtClean="0">
                <a:effectLst/>
                <a:latin typeface="ヒラギノ角ゴ ProN"/>
              </a:rPr>
              <a:t>（</a:t>
            </a:r>
            <a:r>
              <a:rPr lang="ja-JP" altLang="en-US" sz="1200" dirty="0" smtClean="0">
                <a:latin typeface="ヒラギノ角ゴ ProN"/>
              </a:rPr>
              <a:t>約</a:t>
            </a:r>
            <a:r>
              <a:rPr lang="en-US" altLang="ja-JP" sz="1200" dirty="0" smtClean="0">
                <a:latin typeface="ヒラギノ角ゴ ProN"/>
              </a:rPr>
              <a:t>400</a:t>
            </a:r>
            <a:r>
              <a:rPr lang="ja-JP" altLang="en-US" sz="1200" i="0" dirty="0" smtClean="0">
                <a:effectLst/>
                <a:latin typeface="ヒラギノ角ゴ ProN"/>
              </a:rPr>
              <a:t>名掲載）</a:t>
            </a:r>
            <a:endParaRPr lang="ja-JP" altLang="en-US" sz="1200" i="0" dirty="0">
              <a:effectLst/>
              <a:latin typeface="ヒラギノ角ゴ ProN"/>
            </a:endParaRPr>
          </a:p>
        </p:txBody>
      </p:sp>
      <p:sp>
        <p:nvSpPr>
          <p:cNvPr id="61" name="正方形/長方形 60"/>
          <p:cNvSpPr/>
          <p:nvPr/>
        </p:nvSpPr>
        <p:spPr>
          <a:xfrm>
            <a:off x="8268246" y="6449335"/>
            <a:ext cx="1440886" cy="425758"/>
          </a:xfrm>
          <a:prstGeom prst="rect">
            <a:avLst/>
          </a:prstGeom>
        </p:spPr>
        <p:txBody>
          <a:bodyPr wrap="square">
            <a:spAutoFit/>
          </a:bodyPr>
          <a:lstStyle/>
          <a:p>
            <a:pPr algn="ctr">
              <a:lnSpc>
                <a:spcPts val="1300"/>
              </a:lnSpc>
            </a:pPr>
            <a:r>
              <a:rPr lang="ja-JP" altLang="en-US" sz="1200" dirty="0"/>
              <a:t>デジタル</a:t>
            </a:r>
            <a:r>
              <a:rPr lang="en-US" altLang="ja-JP" sz="1200" dirty="0" smtClean="0"/>
              <a:t>BRIDGE</a:t>
            </a:r>
            <a:r>
              <a:rPr lang="ja-JP" altLang="en-US" sz="1200" dirty="0" smtClean="0"/>
              <a:t>に</a:t>
            </a:r>
            <a:endParaRPr lang="en-US" altLang="ja-JP" sz="1200" dirty="0" smtClean="0"/>
          </a:p>
          <a:p>
            <a:pPr algn="ctr">
              <a:lnSpc>
                <a:spcPts val="1300"/>
              </a:lnSpc>
            </a:pPr>
            <a:r>
              <a:rPr lang="ja-JP" altLang="en-US" sz="1200" dirty="0" smtClean="0"/>
              <a:t>専用ページを開設</a:t>
            </a:r>
            <a:endParaRPr lang="en-US" altLang="ja-JP" sz="1200" dirty="0"/>
          </a:p>
        </p:txBody>
      </p:sp>
      <p:cxnSp>
        <p:nvCxnSpPr>
          <p:cNvPr id="62" name="直線コネクタ 61"/>
          <p:cNvCxnSpPr/>
          <p:nvPr/>
        </p:nvCxnSpPr>
        <p:spPr>
          <a:xfrm flipH="1" flipV="1">
            <a:off x="3341160" y="3548784"/>
            <a:ext cx="13447" cy="320400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H="1" flipV="1">
            <a:off x="6559623" y="3548783"/>
            <a:ext cx="13447" cy="320400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7" name="正方形/長方形 66"/>
          <p:cNvSpPr/>
          <p:nvPr/>
        </p:nvSpPr>
        <p:spPr>
          <a:xfrm>
            <a:off x="6567642" y="5097626"/>
            <a:ext cx="1618289" cy="425758"/>
          </a:xfrm>
          <a:prstGeom prst="rect">
            <a:avLst/>
          </a:prstGeom>
        </p:spPr>
        <p:txBody>
          <a:bodyPr wrap="square">
            <a:spAutoFit/>
          </a:bodyPr>
          <a:lstStyle/>
          <a:p>
            <a:pPr algn="ctr">
              <a:lnSpc>
                <a:spcPts val="1300"/>
              </a:lnSpc>
            </a:pPr>
            <a:r>
              <a:rPr lang="ja-JP" altLang="en-US" sz="1200" i="0" spc="-170" dirty="0" smtClean="0">
                <a:effectLst/>
                <a:latin typeface="ヒラギノ角ゴ ProN"/>
              </a:rPr>
              <a:t>「より、そう、ちから。」の手引き</a:t>
            </a:r>
            <a:endParaRPr lang="en-US" altLang="ja-JP" sz="1200" i="0" spc="-170" dirty="0" smtClean="0">
              <a:effectLst/>
              <a:latin typeface="ヒラギノ角ゴ ProN"/>
            </a:endParaRPr>
          </a:p>
          <a:p>
            <a:pPr algn="ctr">
              <a:lnSpc>
                <a:spcPts val="1300"/>
              </a:lnSpc>
            </a:pPr>
            <a:r>
              <a:rPr lang="ja-JP" altLang="en-US" sz="1200" dirty="0" smtClean="0">
                <a:latin typeface="ヒラギノ角ゴ ProN"/>
              </a:rPr>
              <a:t>（</a:t>
            </a:r>
            <a:r>
              <a:rPr lang="en-US" altLang="ja-JP" sz="1200" dirty="0" smtClean="0">
                <a:latin typeface="ヒラギノ角ゴ ProN"/>
              </a:rPr>
              <a:t>T-next</a:t>
            </a:r>
            <a:r>
              <a:rPr lang="ja-JP" altLang="en-US" sz="1200" dirty="0" smtClean="0">
                <a:latin typeface="ヒラギノ角ゴ ProN"/>
              </a:rPr>
              <a:t>に登録）</a:t>
            </a:r>
            <a:endParaRPr lang="ja-JP" altLang="en-US" sz="1200" i="0" dirty="0">
              <a:effectLst/>
              <a:latin typeface="ヒラギノ角ゴ ProN"/>
            </a:endParaRPr>
          </a:p>
        </p:txBody>
      </p:sp>
      <p:sp>
        <p:nvSpPr>
          <p:cNvPr id="68" name="正方形/長方形 67"/>
          <p:cNvSpPr/>
          <p:nvPr/>
        </p:nvSpPr>
        <p:spPr>
          <a:xfrm>
            <a:off x="8154935" y="5091688"/>
            <a:ext cx="1655142" cy="259045"/>
          </a:xfrm>
          <a:prstGeom prst="rect">
            <a:avLst/>
          </a:prstGeom>
        </p:spPr>
        <p:txBody>
          <a:bodyPr wrap="square">
            <a:spAutoFit/>
          </a:bodyPr>
          <a:lstStyle/>
          <a:p>
            <a:pPr algn="ctr">
              <a:lnSpc>
                <a:spcPts val="1300"/>
              </a:lnSpc>
            </a:pPr>
            <a:r>
              <a:rPr lang="ja-JP" altLang="en-US" sz="1200" i="0" spc="-100" dirty="0" smtClean="0">
                <a:effectLst/>
                <a:latin typeface="ヒラギノ角ゴ ProN"/>
              </a:rPr>
              <a:t>「より、そう、行動事例集」</a:t>
            </a:r>
            <a:endParaRPr lang="en-US" altLang="ja-JP" sz="1200" spc="-100" dirty="0">
              <a:latin typeface="ヒラギノ角ゴ ProN"/>
            </a:endParaRPr>
          </a:p>
        </p:txBody>
      </p:sp>
    </p:spTree>
    <p:extLst>
      <p:ext uri="{BB962C8B-B14F-4D97-AF65-F5344CB8AC3E}">
        <p14:creationId xmlns:p14="http://schemas.microsoft.com/office/powerpoint/2010/main" val="2429582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20"/>
          <p:cNvSpPr txBox="1">
            <a:spLocks noChangeArrowheads="1"/>
          </p:cNvSpPr>
          <p:nvPr/>
        </p:nvSpPr>
        <p:spPr bwMode="auto">
          <a:xfrm>
            <a:off x="81510" y="14959"/>
            <a:ext cx="8933701" cy="461962"/>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defRPr sz="2400" b="0">
                <a:solidFill>
                  <a:schemeClr val="tx1"/>
                </a:solidFill>
                <a:latin typeface="HGP創英角ｺﾞｼｯｸUB" panose="020B0900000000000000" pitchFamily="50" charset="-128"/>
                <a:ea typeface="HGP創英角ｺﾞｼｯｸUB" panose="020B09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ja-JP" altLang="en-US" sz="2000" b="1" dirty="0" smtClean="0">
                <a:solidFill>
                  <a:srgbClr val="333333"/>
                </a:solidFill>
                <a:latin typeface="Meiryo UI" panose="020B0604030504040204" pitchFamily="50" charset="-128"/>
                <a:ea typeface="Meiryo UI" panose="020B0604030504040204" pitchFamily="50" charset="-128"/>
              </a:rPr>
              <a:t>「より、そう、ちから。プロジェクト」のこれまでの取り組みと成果（</a:t>
            </a:r>
            <a:r>
              <a:rPr lang="en-US" altLang="ja-JP" sz="2000" b="1" dirty="0">
                <a:solidFill>
                  <a:srgbClr val="333333"/>
                </a:solidFill>
                <a:latin typeface="Meiryo UI" panose="020B0604030504040204" pitchFamily="50" charset="-128"/>
                <a:ea typeface="Meiryo UI" panose="020B0604030504040204" pitchFamily="50" charset="-128"/>
              </a:rPr>
              <a:t>2</a:t>
            </a:r>
            <a:r>
              <a:rPr lang="ja-JP" altLang="en-US" sz="2000" b="1" dirty="0" smtClean="0">
                <a:solidFill>
                  <a:srgbClr val="333333"/>
                </a:solidFill>
                <a:latin typeface="Meiryo UI" panose="020B0604030504040204" pitchFamily="50" charset="-128"/>
                <a:ea typeface="Meiryo UI" panose="020B0604030504040204" pitchFamily="50" charset="-128"/>
              </a:rPr>
              <a:t>）</a:t>
            </a:r>
            <a:endParaRPr lang="ja-JP" altLang="en-US" sz="2000" b="1" dirty="0">
              <a:solidFill>
                <a:srgbClr val="333333"/>
              </a:solidFill>
              <a:latin typeface="Meiryo UI" panose="020B0604030504040204" pitchFamily="50" charset="-128"/>
              <a:ea typeface="Meiryo UI" panose="020B0604030504040204" pitchFamily="50" charset="-128"/>
            </a:endParaRPr>
          </a:p>
        </p:txBody>
      </p:sp>
      <p:sp>
        <p:nvSpPr>
          <p:cNvPr id="52" name="正方形/長方形 51"/>
          <p:cNvSpPr/>
          <p:nvPr/>
        </p:nvSpPr>
        <p:spPr>
          <a:xfrm>
            <a:off x="7081027" y="659221"/>
            <a:ext cx="2693594" cy="1038016"/>
          </a:xfrm>
          <a:prstGeom prst="rect">
            <a:avLst/>
          </a:prstGeom>
          <a:solidFill>
            <a:schemeClr val="bg1"/>
          </a:solidFill>
          <a:ln w="63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nSpc>
                <a:spcPts val="1200"/>
              </a:lnSpc>
            </a:pPr>
            <a:r>
              <a:rPr lang="ja-JP" altLang="en-US" sz="1400" dirty="0">
                <a:solidFill>
                  <a:srgbClr val="333333"/>
                </a:solidFill>
              </a:rPr>
              <a:t>自発的</a:t>
            </a:r>
            <a:r>
              <a:rPr lang="ja-JP" altLang="en-US" sz="1400" dirty="0" smtClean="0">
                <a:solidFill>
                  <a:srgbClr val="333333"/>
                </a:solidFill>
              </a:rPr>
              <a:t>な行動・職場風土の形成</a:t>
            </a:r>
            <a:endParaRPr lang="en-US" altLang="ja-JP" sz="1400" dirty="0">
              <a:solidFill>
                <a:srgbClr val="333333"/>
              </a:solidFill>
            </a:endParaRPr>
          </a:p>
          <a:p>
            <a:pPr>
              <a:lnSpc>
                <a:spcPts val="1200"/>
              </a:lnSpc>
            </a:pPr>
            <a:r>
              <a:rPr kumimoji="1" lang="ja-JP" altLang="en-US" sz="1400" dirty="0" smtClean="0">
                <a:solidFill>
                  <a:srgbClr val="333333"/>
                </a:solidFill>
              </a:rPr>
              <a:t>→ブランド社内アンケートより</a:t>
            </a:r>
            <a:endParaRPr kumimoji="1" lang="en-US" altLang="ja-JP" sz="1400" dirty="0" smtClean="0">
              <a:solidFill>
                <a:srgbClr val="333333"/>
              </a:solidFill>
            </a:endParaRPr>
          </a:p>
          <a:p>
            <a:pPr>
              <a:lnSpc>
                <a:spcPts val="1200"/>
              </a:lnSpc>
            </a:pPr>
            <a:endParaRPr kumimoji="1" lang="en-US" altLang="ja-JP" sz="1400" dirty="0" smtClean="0">
              <a:solidFill>
                <a:srgbClr val="333333"/>
              </a:solidFill>
            </a:endParaRPr>
          </a:p>
          <a:p>
            <a:pPr>
              <a:lnSpc>
                <a:spcPts val="1200"/>
              </a:lnSpc>
            </a:pPr>
            <a:r>
              <a:rPr lang="ja-JP" altLang="en-US" sz="1400" spc="-40" dirty="0" smtClean="0">
                <a:solidFill>
                  <a:srgbClr val="333333"/>
                </a:solidFill>
              </a:rPr>
              <a:t>「より、そう、ちから。」の社外認知度</a:t>
            </a:r>
            <a:endParaRPr lang="en-US" altLang="ja-JP" sz="1400" spc="-40" dirty="0" smtClean="0">
              <a:solidFill>
                <a:srgbClr val="333333"/>
              </a:solidFill>
            </a:endParaRPr>
          </a:p>
          <a:p>
            <a:pPr>
              <a:lnSpc>
                <a:spcPts val="1200"/>
              </a:lnSpc>
            </a:pPr>
            <a:r>
              <a:rPr lang="ja-JP" altLang="en-US" sz="1400" spc="-100" dirty="0" smtClean="0">
                <a:solidFill>
                  <a:srgbClr val="333333"/>
                </a:solidFill>
              </a:rPr>
              <a:t>→</a:t>
            </a:r>
            <a:r>
              <a:rPr lang="en-US" altLang="ja-JP" sz="1400" spc="-100" dirty="0" smtClean="0">
                <a:solidFill>
                  <a:srgbClr val="333333"/>
                </a:solidFill>
              </a:rPr>
              <a:t>CSR</a:t>
            </a:r>
            <a:r>
              <a:rPr lang="ja-JP" altLang="en-US" sz="1400" spc="-100" dirty="0" smtClean="0">
                <a:solidFill>
                  <a:srgbClr val="333333"/>
                </a:solidFill>
              </a:rPr>
              <a:t>・サステナビリ</a:t>
            </a:r>
            <a:r>
              <a:rPr lang="ja-JP" altLang="en-US" sz="1400" spc="-100" dirty="0">
                <a:solidFill>
                  <a:srgbClr val="333333"/>
                </a:solidFill>
              </a:rPr>
              <a:t>ティ</a:t>
            </a:r>
            <a:r>
              <a:rPr lang="ja-JP" altLang="en-US" sz="1400" spc="-100" dirty="0" smtClean="0">
                <a:solidFill>
                  <a:srgbClr val="333333"/>
                </a:solidFill>
              </a:rPr>
              <a:t>アンケートより</a:t>
            </a:r>
            <a:endParaRPr kumimoji="1" lang="en-US" altLang="ja-JP" sz="1400" spc="-100" dirty="0" smtClean="0">
              <a:solidFill>
                <a:srgbClr val="333333"/>
              </a:solidFill>
            </a:endParaRPr>
          </a:p>
        </p:txBody>
      </p:sp>
      <p:sp>
        <p:nvSpPr>
          <p:cNvPr id="55" name="角丸四角形 54"/>
          <p:cNvSpPr/>
          <p:nvPr/>
        </p:nvSpPr>
        <p:spPr>
          <a:xfrm>
            <a:off x="81510" y="596869"/>
            <a:ext cx="3292311" cy="427890"/>
          </a:xfrm>
          <a:prstGeom prst="roundRect">
            <a:avLst>
              <a:gd name="adj" fmla="val 8730"/>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00"/>
              </a:lnSpc>
            </a:pPr>
            <a:r>
              <a:rPr lang="ja-JP" altLang="en-US" sz="2000" b="1" u="sng" spc="-50" dirty="0" smtClean="0">
                <a:solidFill>
                  <a:schemeClr val="bg1"/>
                </a:solidFill>
              </a:rPr>
              <a:t>これまでの取り組みの成果</a:t>
            </a:r>
            <a:endParaRPr lang="ja-JP" altLang="en-US" sz="2000" b="1" u="sng" spc="-50" dirty="0">
              <a:solidFill>
                <a:schemeClr val="bg1"/>
              </a:solidFill>
            </a:endParaRPr>
          </a:p>
        </p:txBody>
      </p:sp>
      <p:sp>
        <p:nvSpPr>
          <p:cNvPr id="58" name="正方形/長方形 57"/>
          <p:cNvSpPr/>
          <p:nvPr/>
        </p:nvSpPr>
        <p:spPr>
          <a:xfrm>
            <a:off x="81509" y="1092829"/>
            <a:ext cx="6666131" cy="753122"/>
          </a:xfrm>
          <a:prstGeom prst="rect">
            <a:avLst/>
          </a:prstGeom>
          <a:noFill/>
          <a:ln w="63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1450" indent="-171450">
              <a:lnSpc>
                <a:spcPts val="1500"/>
              </a:lnSpc>
              <a:buFont typeface="Wingdings" panose="05000000000000000000" pitchFamily="2" charset="2"/>
              <a:buChar char="u"/>
            </a:pPr>
            <a:r>
              <a:rPr lang="ja-JP" altLang="en-US" dirty="0" smtClean="0">
                <a:solidFill>
                  <a:srgbClr val="333333"/>
                </a:solidFill>
              </a:rPr>
              <a:t> 社員の自発的な行動や職場風土の形成状況は</a:t>
            </a:r>
            <a:r>
              <a:rPr lang="ja-JP" altLang="en-US" b="1" u="sng" dirty="0" smtClean="0">
                <a:solidFill>
                  <a:schemeClr val="accent5"/>
                </a:solidFill>
              </a:rPr>
              <a:t>高い水準に到達</a:t>
            </a:r>
            <a:endParaRPr lang="en-US" altLang="ja-JP" b="1" u="sng" dirty="0" smtClean="0">
              <a:solidFill>
                <a:schemeClr val="accent5"/>
              </a:solidFill>
            </a:endParaRPr>
          </a:p>
          <a:p>
            <a:pPr marL="171450" indent="-171450">
              <a:lnSpc>
                <a:spcPts val="1500"/>
              </a:lnSpc>
              <a:buFont typeface="Wingdings" panose="05000000000000000000" pitchFamily="2" charset="2"/>
              <a:buChar char="u"/>
            </a:pPr>
            <a:endParaRPr lang="en-US" altLang="ja-JP" b="1" u="sng" dirty="0" smtClean="0">
              <a:solidFill>
                <a:schemeClr val="accent5"/>
              </a:solidFill>
            </a:endParaRPr>
          </a:p>
          <a:p>
            <a:pPr marL="171450" indent="-171450">
              <a:lnSpc>
                <a:spcPts val="1500"/>
              </a:lnSpc>
              <a:buFont typeface="Wingdings" panose="05000000000000000000" pitchFamily="2" charset="2"/>
              <a:buChar char="u"/>
            </a:pPr>
            <a:r>
              <a:rPr lang="ja-JP" altLang="en-US" spc="-50" dirty="0" smtClean="0">
                <a:solidFill>
                  <a:srgbClr val="333333"/>
                </a:solidFill>
              </a:rPr>
              <a:t> </a:t>
            </a:r>
            <a:r>
              <a:rPr lang="ja-JP" altLang="en-US" b="1" u="sng" spc="-50" dirty="0" smtClean="0">
                <a:solidFill>
                  <a:schemeClr val="accent5"/>
                </a:solidFill>
              </a:rPr>
              <a:t>社外からの「より、そう、ちから。」の認知度も</a:t>
            </a:r>
            <a:r>
              <a:rPr lang="en-US" altLang="ja-JP" b="1" u="sng" spc="-50" dirty="0" smtClean="0">
                <a:solidFill>
                  <a:schemeClr val="accent5"/>
                </a:solidFill>
              </a:rPr>
              <a:t>5</a:t>
            </a:r>
            <a:r>
              <a:rPr lang="ja-JP" altLang="en-US" b="1" u="sng" spc="-50" dirty="0" smtClean="0">
                <a:solidFill>
                  <a:schemeClr val="accent5"/>
                </a:solidFill>
              </a:rPr>
              <a:t>割以上で安定</a:t>
            </a:r>
            <a:r>
              <a:rPr lang="ja-JP" altLang="en-US" spc="-50" dirty="0" smtClean="0">
                <a:solidFill>
                  <a:schemeClr val="tx1"/>
                </a:solidFill>
              </a:rPr>
              <a:t>している</a:t>
            </a:r>
            <a:endParaRPr lang="en-US" altLang="ja-JP" spc="-50" dirty="0" smtClean="0">
              <a:solidFill>
                <a:schemeClr val="tx1"/>
              </a:solidFill>
            </a:endParaRPr>
          </a:p>
        </p:txBody>
      </p:sp>
      <p:pic>
        <p:nvPicPr>
          <p:cNvPr id="63" name="図 62"/>
          <p:cNvPicPr>
            <a:picLocks noChangeAspect="1"/>
          </p:cNvPicPr>
          <p:nvPr/>
        </p:nvPicPr>
        <p:blipFill>
          <a:blip r:embed="rId3"/>
          <a:stretch>
            <a:fillRect/>
          </a:stretch>
        </p:blipFill>
        <p:spPr>
          <a:xfrm>
            <a:off x="81510" y="1892484"/>
            <a:ext cx="9693111" cy="4723441"/>
          </a:xfrm>
          <a:prstGeom prst="rect">
            <a:avLst/>
          </a:prstGeom>
        </p:spPr>
      </p:pic>
      <p:sp>
        <p:nvSpPr>
          <p:cNvPr id="64" name="正方形/長方形 63"/>
          <p:cNvSpPr/>
          <p:nvPr/>
        </p:nvSpPr>
        <p:spPr>
          <a:xfrm>
            <a:off x="7291533" y="25725"/>
            <a:ext cx="1917807" cy="408675"/>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1100" dirty="0" smtClean="0">
                <a:solidFill>
                  <a:schemeClr val="bg1"/>
                </a:solidFill>
                <a:latin typeface="Meiryo UI" panose="020B0604030504040204" pitchFamily="50" charset="-128"/>
                <a:ea typeface="Meiryo UI" panose="020B0604030504040204" pitchFamily="50" charset="-128"/>
              </a:rPr>
              <a:t>2022</a:t>
            </a:r>
            <a:r>
              <a:rPr lang="ja-JP" altLang="en-US" sz="1100" dirty="0" smtClean="0">
                <a:solidFill>
                  <a:schemeClr val="bg1"/>
                </a:solidFill>
                <a:latin typeface="Meiryo UI" panose="020B0604030504040204" pitchFamily="50" charset="-128"/>
                <a:ea typeface="Meiryo UI" panose="020B0604030504040204" pitchFamily="50" charset="-128"/>
              </a:rPr>
              <a:t>年</a:t>
            </a:r>
            <a:r>
              <a:rPr lang="en-US" altLang="ja-JP" sz="1100" dirty="0">
                <a:solidFill>
                  <a:schemeClr val="bg1"/>
                </a:solidFill>
                <a:latin typeface="Meiryo UI" panose="020B0604030504040204" pitchFamily="50" charset="-128"/>
                <a:ea typeface="Meiryo UI" panose="020B0604030504040204" pitchFamily="50" charset="-128"/>
              </a:rPr>
              <a:t>7</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smtClean="0">
                <a:solidFill>
                  <a:schemeClr val="bg1"/>
                </a:solidFill>
                <a:latin typeface="Meiryo UI" panose="020B0604030504040204" pitchFamily="50" charset="-128"/>
                <a:ea typeface="Meiryo UI" panose="020B0604030504040204" pitchFamily="50" charset="-128"/>
              </a:rPr>
              <a:t>15</a:t>
            </a:r>
            <a:r>
              <a:rPr lang="ja-JP" altLang="en-US" sz="1100" dirty="0" smtClean="0">
                <a:solidFill>
                  <a:schemeClr val="bg1"/>
                </a:solidFill>
                <a:latin typeface="Meiryo UI" panose="020B0604030504040204" pitchFamily="50" charset="-128"/>
                <a:ea typeface="Meiryo UI" panose="020B0604030504040204" pitchFamily="50" charset="-128"/>
              </a:rPr>
              <a:t>日付</a:t>
            </a:r>
            <a:endParaRPr lang="en-US" altLang="ja-JP" sz="1100" dirty="0" smtClean="0">
              <a:solidFill>
                <a:schemeClr val="bg1"/>
              </a:solidFill>
              <a:latin typeface="Meiryo UI" panose="020B0604030504040204" pitchFamily="50" charset="-128"/>
              <a:ea typeface="Meiryo UI" panose="020B0604030504040204" pitchFamily="50" charset="-128"/>
            </a:endParaRPr>
          </a:p>
          <a:p>
            <a:pPr algn="ctr"/>
            <a:r>
              <a:rPr lang="ja-JP" altLang="en-US" sz="1100" dirty="0" smtClean="0">
                <a:solidFill>
                  <a:schemeClr val="bg1"/>
                </a:solidFill>
                <a:latin typeface="Meiryo UI" panose="020B0604030504040204" pitchFamily="50" charset="-128"/>
                <a:ea typeface="Meiryo UI" panose="020B0604030504040204" pitchFamily="50" charset="-128"/>
              </a:rPr>
              <a:t>推進</a:t>
            </a:r>
            <a:r>
              <a:rPr lang="en-US" altLang="ja-JP" sz="1100" dirty="0" smtClean="0">
                <a:solidFill>
                  <a:schemeClr val="bg1"/>
                </a:solidFill>
                <a:latin typeface="Meiryo UI" panose="020B0604030504040204" pitchFamily="50" charset="-128"/>
                <a:ea typeface="Meiryo UI" panose="020B0604030504040204" pitchFamily="50" charset="-128"/>
              </a:rPr>
              <a:t>SP</a:t>
            </a:r>
            <a:r>
              <a:rPr lang="ja-JP" altLang="en-US" sz="1100" dirty="0" smtClean="0">
                <a:solidFill>
                  <a:schemeClr val="bg1"/>
                </a:solidFill>
                <a:latin typeface="Meiryo UI" panose="020B0604030504040204" pitchFamily="50" charset="-128"/>
                <a:ea typeface="Meiryo UI" panose="020B0604030504040204" pitchFamily="50" charset="-128"/>
              </a:rPr>
              <a:t>人選依頼文（別紙</a:t>
            </a:r>
            <a:r>
              <a:rPr lang="en-US" altLang="ja-JP" sz="1100" dirty="0" smtClean="0">
                <a:solidFill>
                  <a:schemeClr val="bg1"/>
                </a:solidFill>
                <a:latin typeface="Meiryo UI" panose="020B0604030504040204" pitchFamily="50" charset="-128"/>
                <a:ea typeface="Meiryo UI" panose="020B0604030504040204" pitchFamily="50" charset="-128"/>
              </a:rPr>
              <a:t>3</a:t>
            </a:r>
            <a:r>
              <a:rPr lang="ja-JP" altLang="en-US" sz="1100" dirty="0" smtClean="0">
                <a:solidFill>
                  <a:schemeClr val="bg1"/>
                </a:solidFill>
                <a:latin typeface="Meiryo UI" panose="020B0604030504040204" pitchFamily="50" charset="-128"/>
                <a:ea typeface="Meiryo UI" panose="020B0604030504040204" pitchFamily="50" charset="-128"/>
              </a:rPr>
              <a:t>）</a:t>
            </a:r>
            <a:endParaRPr kumimoji="1" lang="en-US" altLang="ja-JP" sz="1100" dirty="0" smtClean="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47025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p:cNvSpPr/>
          <p:nvPr/>
        </p:nvSpPr>
        <p:spPr>
          <a:xfrm>
            <a:off x="109816" y="508022"/>
            <a:ext cx="9679643" cy="1631216"/>
          </a:xfrm>
          <a:prstGeom prst="rect">
            <a:avLst/>
          </a:prstGeom>
          <a:noFill/>
        </p:spPr>
        <p:txBody>
          <a:bodyPr wrap="square">
            <a:spAutoFit/>
          </a:bodyPr>
          <a:lstStyle/>
          <a:p>
            <a:pPr marL="285750" indent="-285750" algn="just">
              <a:lnSpc>
                <a:spcPts val="2000"/>
              </a:lnSpc>
              <a:spcAft>
                <a:spcPts val="0"/>
              </a:spcAft>
              <a:buFont typeface="Wingdings" panose="05000000000000000000" pitchFamily="2" charset="2"/>
              <a:buChar char="ü"/>
            </a:pPr>
            <a:r>
              <a:rPr lang="ja-JP" altLang="ja-JP" sz="1600" kern="100" dirty="0" smtClean="0">
                <a:latin typeface="+mn-ea"/>
                <a:cs typeface="Times New Roman" panose="02020603050405020304" pitchFamily="18" charset="0"/>
              </a:rPr>
              <a:t>中長期</a:t>
            </a:r>
            <a:r>
              <a:rPr lang="ja-JP" altLang="ja-JP" sz="1600" kern="100" dirty="0">
                <a:latin typeface="+mn-ea"/>
                <a:cs typeface="Times New Roman" panose="02020603050405020304" pitchFamily="18" charset="0"/>
              </a:rPr>
              <a:t>ビジョン「よりそう</a:t>
            </a:r>
            <a:r>
              <a:rPr lang="en-US" altLang="ja-JP" sz="1600" kern="100" dirty="0">
                <a:latin typeface="+mn-ea"/>
                <a:cs typeface="Times New Roman" panose="02020603050405020304" pitchFamily="18" charset="0"/>
              </a:rPr>
              <a:t>next</a:t>
            </a:r>
            <a:r>
              <a:rPr lang="ja-JP" altLang="ja-JP" sz="1600" kern="100" dirty="0">
                <a:latin typeface="+mn-ea"/>
                <a:cs typeface="Times New Roman" panose="02020603050405020304" pitchFamily="18" charset="0"/>
              </a:rPr>
              <a:t>」の実現に向けて，「より、そう、ちから</a:t>
            </a:r>
            <a:r>
              <a:rPr lang="ja-JP" altLang="ja-JP" sz="1600" kern="100" dirty="0" smtClean="0">
                <a:latin typeface="+mn-ea"/>
                <a:cs typeface="Times New Roman" panose="02020603050405020304" pitchFamily="18" charset="0"/>
              </a:rPr>
              <a:t>。プロジェクト」の</a:t>
            </a:r>
            <a:r>
              <a:rPr lang="ja-JP" altLang="ja-JP" sz="1600" kern="100" dirty="0">
                <a:latin typeface="+mn-ea"/>
                <a:cs typeface="Times New Roman" panose="02020603050405020304" pitchFamily="18" charset="0"/>
              </a:rPr>
              <a:t>ゴールを，</a:t>
            </a:r>
            <a:r>
              <a:rPr lang="ja-JP" altLang="ja-JP" sz="1600" b="1" u="sng" kern="100" dirty="0">
                <a:latin typeface="+mn-ea"/>
                <a:cs typeface="Times New Roman" panose="02020603050405020304" pitchFamily="18" charset="0"/>
              </a:rPr>
              <a:t>「社員一人ひとりが『より、そう、ちから。』の視点ですべての業務を遂行・体現しており，自発的に『より、そう、ちから。』の視点</a:t>
            </a:r>
            <a:r>
              <a:rPr lang="ja-JP" altLang="ja-JP" sz="1600" b="1" u="sng" kern="100" dirty="0" smtClean="0">
                <a:latin typeface="+mn-ea"/>
                <a:cs typeface="Times New Roman" panose="02020603050405020304" pitchFamily="18" charset="0"/>
              </a:rPr>
              <a:t>で業務</a:t>
            </a:r>
            <a:r>
              <a:rPr lang="ja-JP" altLang="ja-JP" sz="1600" b="1" u="sng" kern="100" dirty="0">
                <a:latin typeface="+mn-ea"/>
                <a:cs typeface="Times New Roman" panose="02020603050405020304" pitchFamily="18" charset="0"/>
              </a:rPr>
              <a:t>に取り組む職場風土が形成されている</a:t>
            </a:r>
            <a:r>
              <a:rPr lang="ja-JP" altLang="ja-JP" sz="1600" b="1" u="sng" kern="100" dirty="0" smtClean="0">
                <a:latin typeface="+mn-ea"/>
                <a:cs typeface="Times New Roman" panose="02020603050405020304" pitchFamily="18" charset="0"/>
              </a:rPr>
              <a:t>状態」</a:t>
            </a:r>
            <a:r>
              <a:rPr lang="ja-JP" altLang="en-US" sz="1600" b="1" u="sng" kern="100" dirty="0" smtClean="0">
                <a:latin typeface="+mn-ea"/>
                <a:cs typeface="Times New Roman" panose="02020603050405020304" pitchFamily="18" charset="0"/>
              </a:rPr>
              <a:t>（以下，「より、そう、ちから。」の自走化という）</a:t>
            </a:r>
            <a:r>
              <a:rPr lang="ja-JP" altLang="ja-JP" sz="1600" kern="100" dirty="0" smtClean="0">
                <a:latin typeface="+mn-ea"/>
                <a:cs typeface="Times New Roman" panose="02020603050405020304" pitchFamily="18" charset="0"/>
              </a:rPr>
              <a:t>と</a:t>
            </a:r>
            <a:r>
              <a:rPr lang="ja-JP" altLang="ja-JP" sz="1600" kern="100" dirty="0">
                <a:latin typeface="+mn-ea"/>
                <a:cs typeface="Times New Roman" panose="02020603050405020304" pitchFamily="18" charset="0"/>
              </a:rPr>
              <a:t>定め，第</a:t>
            </a:r>
            <a:r>
              <a:rPr lang="en-US" altLang="ja-JP" sz="1600" kern="100" dirty="0">
                <a:latin typeface="+mn-ea"/>
                <a:cs typeface="Times New Roman" panose="02020603050405020304" pitchFamily="18" charset="0"/>
              </a:rPr>
              <a:t>5</a:t>
            </a:r>
            <a:r>
              <a:rPr lang="ja-JP" altLang="ja-JP" sz="1600" kern="100" dirty="0">
                <a:latin typeface="+mn-ea"/>
                <a:cs typeface="Times New Roman" panose="02020603050405020304" pitchFamily="18" charset="0"/>
              </a:rPr>
              <a:t>期から第</a:t>
            </a:r>
            <a:r>
              <a:rPr lang="en-US" altLang="ja-JP" sz="1600" kern="100" dirty="0">
                <a:latin typeface="+mn-ea"/>
                <a:cs typeface="Times New Roman" panose="02020603050405020304" pitchFamily="18" charset="0"/>
              </a:rPr>
              <a:t>7</a:t>
            </a:r>
            <a:r>
              <a:rPr lang="ja-JP" altLang="ja-JP" sz="1600" kern="100" dirty="0">
                <a:latin typeface="+mn-ea"/>
                <a:cs typeface="Times New Roman" panose="02020603050405020304" pitchFamily="18" charset="0"/>
              </a:rPr>
              <a:t>期まで取り組みを</a:t>
            </a:r>
            <a:r>
              <a:rPr lang="ja-JP" altLang="ja-JP" sz="1600" kern="100" dirty="0" smtClean="0">
                <a:latin typeface="+mn-ea"/>
                <a:cs typeface="Times New Roman" panose="02020603050405020304" pitchFamily="18" charset="0"/>
              </a:rPr>
              <a:t>展開</a:t>
            </a:r>
            <a:r>
              <a:rPr lang="ja-JP" altLang="en-US" sz="1600" kern="100" dirty="0" smtClean="0">
                <a:latin typeface="+mn-ea"/>
                <a:cs typeface="Times New Roman" panose="02020603050405020304" pitchFamily="18" charset="0"/>
              </a:rPr>
              <a:t>している</a:t>
            </a:r>
            <a:r>
              <a:rPr lang="ja-JP" altLang="ja-JP" sz="1600" kern="100" dirty="0" smtClean="0">
                <a:latin typeface="+mn-ea"/>
                <a:cs typeface="Times New Roman" panose="02020603050405020304" pitchFamily="18" charset="0"/>
              </a:rPr>
              <a:t>。</a:t>
            </a:r>
            <a:endParaRPr lang="en-US" altLang="ja-JP" sz="1600" kern="100" dirty="0" smtClean="0">
              <a:latin typeface="+mn-ea"/>
              <a:cs typeface="Times New Roman" panose="02020603050405020304" pitchFamily="18" charset="0"/>
            </a:endParaRPr>
          </a:p>
          <a:p>
            <a:pPr marL="285750" indent="-285750" algn="just">
              <a:lnSpc>
                <a:spcPts val="2000"/>
              </a:lnSpc>
              <a:spcAft>
                <a:spcPts val="0"/>
              </a:spcAft>
              <a:buFont typeface="Wingdings" panose="05000000000000000000" pitchFamily="2" charset="2"/>
              <a:buChar char="ü"/>
            </a:pPr>
            <a:r>
              <a:rPr lang="ja-JP" altLang="ja-JP" sz="1600" kern="100" dirty="0" smtClean="0">
                <a:latin typeface="+mn-ea"/>
                <a:cs typeface="Times New Roman" panose="02020603050405020304" pitchFamily="18" charset="0"/>
              </a:rPr>
              <a:t>第</a:t>
            </a:r>
            <a:r>
              <a:rPr lang="en-US" altLang="ja-JP" sz="1600" kern="100" dirty="0" smtClean="0">
                <a:latin typeface="+mn-ea"/>
                <a:cs typeface="Times New Roman" panose="02020603050405020304" pitchFamily="18" charset="0"/>
              </a:rPr>
              <a:t>7</a:t>
            </a:r>
            <a:r>
              <a:rPr lang="ja-JP" altLang="ja-JP" sz="1600" kern="100" dirty="0">
                <a:latin typeface="+mn-ea"/>
                <a:cs typeface="Times New Roman" panose="02020603050405020304" pitchFamily="18" charset="0"/>
              </a:rPr>
              <a:t>期</a:t>
            </a:r>
            <a:r>
              <a:rPr lang="ja-JP" altLang="en-US" sz="1600" kern="100" dirty="0">
                <a:latin typeface="+mn-ea"/>
                <a:cs typeface="Times New Roman" panose="02020603050405020304" pitchFamily="18" charset="0"/>
              </a:rPr>
              <a:t>は，</a:t>
            </a:r>
            <a:r>
              <a:rPr lang="ja-JP" altLang="en-US" sz="1600" b="1" u="sng" kern="100" dirty="0">
                <a:latin typeface="+mn-ea"/>
                <a:cs typeface="Times New Roman" panose="02020603050405020304" pitchFamily="18" charset="0"/>
              </a:rPr>
              <a:t>本取り組みの</a:t>
            </a:r>
            <a:r>
              <a:rPr lang="ja-JP" altLang="ja-JP" sz="1600" b="1" u="sng" kern="100" dirty="0">
                <a:latin typeface="+mn-ea"/>
                <a:cs typeface="Times New Roman" panose="02020603050405020304" pitchFamily="18" charset="0"/>
              </a:rPr>
              <a:t>総括期</a:t>
            </a:r>
            <a:r>
              <a:rPr lang="ja-JP" altLang="en-US" sz="1600" b="1" u="sng" kern="100" dirty="0">
                <a:latin typeface="+mn-ea"/>
                <a:cs typeface="Times New Roman" panose="02020603050405020304" pitchFamily="18" charset="0"/>
              </a:rPr>
              <a:t>に</a:t>
            </a:r>
            <a:r>
              <a:rPr lang="ja-JP" altLang="en-US" sz="1600" b="1" u="sng" kern="100" dirty="0" smtClean="0">
                <a:latin typeface="+mn-ea"/>
                <a:cs typeface="Times New Roman" panose="02020603050405020304" pitchFamily="18" charset="0"/>
              </a:rPr>
              <a:t>あたるため，</a:t>
            </a:r>
            <a:r>
              <a:rPr lang="ja-JP" altLang="ja-JP" sz="1600" b="1" u="sng" kern="100" dirty="0" smtClean="0">
                <a:latin typeface="+mn-ea"/>
                <a:cs typeface="Times New Roman" panose="02020603050405020304" pitchFamily="18" charset="0"/>
              </a:rPr>
              <a:t>上記</a:t>
            </a:r>
            <a:r>
              <a:rPr lang="ja-JP" altLang="ja-JP" sz="1600" b="1" u="sng" kern="100" dirty="0">
                <a:latin typeface="+mn-ea"/>
                <a:cs typeface="Times New Roman" panose="02020603050405020304" pitchFamily="18" charset="0"/>
              </a:rPr>
              <a:t>ゴール</a:t>
            </a:r>
            <a:r>
              <a:rPr lang="ja-JP" altLang="ja-JP" sz="1600" b="1" u="sng" kern="100" dirty="0" smtClean="0">
                <a:latin typeface="+mn-ea"/>
                <a:cs typeface="Times New Roman" panose="02020603050405020304" pitchFamily="18" charset="0"/>
              </a:rPr>
              <a:t>（</a:t>
            </a:r>
            <a:r>
              <a:rPr lang="ja-JP" altLang="en-US" sz="1600" b="1" u="sng" kern="100" dirty="0" smtClean="0">
                <a:latin typeface="+mn-ea"/>
                <a:cs typeface="Times New Roman" panose="02020603050405020304" pitchFamily="18" charset="0"/>
              </a:rPr>
              <a:t>「より、そう、ちから。」の自走化）</a:t>
            </a:r>
            <a:r>
              <a:rPr lang="ja-JP" altLang="ja-JP" sz="1600" b="1" u="sng" kern="100" dirty="0" smtClean="0">
                <a:latin typeface="+mn-ea"/>
                <a:cs typeface="Times New Roman" panose="02020603050405020304" pitchFamily="18" charset="0"/>
              </a:rPr>
              <a:t>の</a:t>
            </a:r>
            <a:r>
              <a:rPr lang="ja-JP" altLang="ja-JP" sz="1600" b="1" u="sng" kern="100" dirty="0">
                <a:latin typeface="+mn-ea"/>
                <a:cs typeface="Times New Roman" panose="02020603050405020304" pitchFamily="18" charset="0"/>
              </a:rPr>
              <a:t>定着化を図</a:t>
            </a:r>
            <a:r>
              <a:rPr lang="ja-JP" altLang="en-US" sz="1600" b="1" u="sng" kern="100" dirty="0">
                <a:latin typeface="+mn-ea"/>
                <a:cs typeface="Times New Roman" panose="02020603050405020304" pitchFamily="18" charset="0"/>
              </a:rPr>
              <a:t>るべく，取り組みを</a:t>
            </a:r>
            <a:r>
              <a:rPr lang="ja-JP" altLang="en-US" sz="1600" b="1" u="sng" kern="100" dirty="0" smtClean="0">
                <a:latin typeface="+mn-ea"/>
                <a:cs typeface="Times New Roman" panose="02020603050405020304" pitchFamily="18" charset="0"/>
              </a:rPr>
              <a:t>展開</a:t>
            </a:r>
            <a:r>
              <a:rPr lang="ja-JP" altLang="en-US" sz="1600" kern="100" dirty="0" smtClean="0">
                <a:latin typeface="+mn-ea"/>
                <a:cs typeface="Times New Roman" panose="02020603050405020304" pitchFamily="18" charset="0"/>
              </a:rPr>
              <a:t>する。</a:t>
            </a:r>
            <a:endParaRPr lang="en-US" altLang="ja-JP" sz="1600" kern="100" dirty="0">
              <a:latin typeface="+mn-ea"/>
              <a:cs typeface="Times New Roman" panose="02020603050405020304" pitchFamily="18" charset="0"/>
            </a:endParaRPr>
          </a:p>
        </p:txBody>
      </p:sp>
      <p:sp>
        <p:nvSpPr>
          <p:cNvPr id="35" name="テキスト ボックス 20"/>
          <p:cNvSpPr txBox="1">
            <a:spLocks noChangeArrowheads="1"/>
          </p:cNvSpPr>
          <p:nvPr/>
        </p:nvSpPr>
        <p:spPr bwMode="auto">
          <a:xfrm>
            <a:off x="2" y="14959"/>
            <a:ext cx="9128104" cy="461962"/>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defRPr sz="2400" b="0">
                <a:solidFill>
                  <a:schemeClr val="tx1"/>
                </a:solidFill>
                <a:latin typeface="HGP創英角ｺﾞｼｯｸUB" panose="020B0900000000000000" pitchFamily="50" charset="-128"/>
                <a:ea typeface="HGP創英角ｺﾞｼｯｸUB" panose="020B09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ja-JP" altLang="en-US" sz="2000" b="1" dirty="0" smtClean="0">
                <a:solidFill>
                  <a:srgbClr val="333333"/>
                </a:solidFill>
                <a:latin typeface="Meiryo UI" panose="020B0604030504040204" pitchFamily="50" charset="-128"/>
                <a:ea typeface="Meiryo UI" panose="020B0604030504040204" pitchFamily="50" charset="-128"/>
              </a:rPr>
              <a:t>「より、そう、ちから。プロジェクト」の取り組みのゴールと今期の位置付け</a:t>
            </a:r>
            <a:endParaRPr lang="ja-JP" altLang="en-US" sz="2000" b="1" dirty="0">
              <a:solidFill>
                <a:srgbClr val="333333"/>
              </a:solidFill>
              <a:latin typeface="Meiryo UI" panose="020B0604030504040204" pitchFamily="50" charset="-128"/>
              <a:ea typeface="Meiryo UI" panose="020B0604030504040204" pitchFamily="50" charset="-128"/>
            </a:endParaRPr>
          </a:p>
        </p:txBody>
      </p:sp>
      <p:pic>
        <p:nvPicPr>
          <p:cNvPr id="39" name="図 38"/>
          <p:cNvPicPr>
            <a:picLocks noChangeAspect="1"/>
          </p:cNvPicPr>
          <p:nvPr/>
        </p:nvPicPr>
        <p:blipFill rotWithShape="1">
          <a:blip r:embed="rId3" cstate="screen">
            <a:extLst>
              <a:ext uri="{28A0092B-C50C-407E-A947-70E740481C1C}">
                <a14:useLocalDpi xmlns:a14="http://schemas.microsoft.com/office/drawing/2010/main"/>
              </a:ext>
            </a:extLst>
          </a:blip>
          <a:srcRect r="12474"/>
          <a:stretch/>
        </p:blipFill>
        <p:spPr>
          <a:xfrm>
            <a:off x="3029147" y="2212860"/>
            <a:ext cx="3633969" cy="4447146"/>
          </a:xfrm>
          <a:prstGeom prst="rect">
            <a:avLst/>
          </a:prstGeom>
        </p:spPr>
      </p:pic>
      <p:sp>
        <p:nvSpPr>
          <p:cNvPr id="41" name="正方形/長方形 40"/>
          <p:cNvSpPr/>
          <p:nvPr/>
        </p:nvSpPr>
        <p:spPr>
          <a:xfrm>
            <a:off x="7354597" y="25725"/>
            <a:ext cx="1917807" cy="408675"/>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1100" dirty="0" smtClean="0">
                <a:solidFill>
                  <a:schemeClr val="bg1"/>
                </a:solidFill>
                <a:latin typeface="Meiryo UI" panose="020B0604030504040204" pitchFamily="50" charset="-128"/>
                <a:ea typeface="Meiryo UI" panose="020B0604030504040204" pitchFamily="50" charset="-128"/>
              </a:rPr>
              <a:t>2022</a:t>
            </a:r>
            <a:r>
              <a:rPr lang="ja-JP" altLang="en-US" sz="1100" dirty="0" smtClean="0">
                <a:solidFill>
                  <a:schemeClr val="bg1"/>
                </a:solidFill>
                <a:latin typeface="Meiryo UI" panose="020B0604030504040204" pitchFamily="50" charset="-128"/>
                <a:ea typeface="Meiryo UI" panose="020B0604030504040204" pitchFamily="50" charset="-128"/>
              </a:rPr>
              <a:t>年</a:t>
            </a:r>
            <a:r>
              <a:rPr lang="en-US" altLang="ja-JP" sz="1100" dirty="0">
                <a:solidFill>
                  <a:schemeClr val="bg1"/>
                </a:solidFill>
                <a:latin typeface="Meiryo UI" panose="020B0604030504040204" pitchFamily="50" charset="-128"/>
                <a:ea typeface="Meiryo UI" panose="020B0604030504040204" pitchFamily="50" charset="-128"/>
              </a:rPr>
              <a:t>7</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smtClean="0">
                <a:solidFill>
                  <a:schemeClr val="bg1"/>
                </a:solidFill>
                <a:latin typeface="Meiryo UI" panose="020B0604030504040204" pitchFamily="50" charset="-128"/>
                <a:ea typeface="Meiryo UI" panose="020B0604030504040204" pitchFamily="50" charset="-128"/>
              </a:rPr>
              <a:t>15</a:t>
            </a:r>
            <a:r>
              <a:rPr lang="ja-JP" altLang="en-US" sz="1100" dirty="0" smtClean="0">
                <a:solidFill>
                  <a:schemeClr val="bg1"/>
                </a:solidFill>
                <a:latin typeface="Meiryo UI" panose="020B0604030504040204" pitchFamily="50" charset="-128"/>
                <a:ea typeface="Meiryo UI" panose="020B0604030504040204" pitchFamily="50" charset="-128"/>
              </a:rPr>
              <a:t>日付</a:t>
            </a:r>
            <a:endParaRPr lang="en-US" altLang="ja-JP" sz="1100" dirty="0" smtClean="0">
              <a:solidFill>
                <a:schemeClr val="bg1"/>
              </a:solidFill>
              <a:latin typeface="Meiryo UI" panose="020B0604030504040204" pitchFamily="50" charset="-128"/>
              <a:ea typeface="Meiryo UI" panose="020B0604030504040204" pitchFamily="50" charset="-128"/>
            </a:endParaRPr>
          </a:p>
          <a:p>
            <a:pPr algn="ctr"/>
            <a:r>
              <a:rPr lang="ja-JP" altLang="en-US" sz="1100" dirty="0" smtClean="0">
                <a:solidFill>
                  <a:schemeClr val="bg1"/>
                </a:solidFill>
                <a:latin typeface="Meiryo UI" panose="020B0604030504040204" pitchFamily="50" charset="-128"/>
                <a:ea typeface="Meiryo UI" panose="020B0604030504040204" pitchFamily="50" charset="-128"/>
              </a:rPr>
              <a:t>推進</a:t>
            </a:r>
            <a:r>
              <a:rPr lang="en-US" altLang="ja-JP" sz="1100" dirty="0" smtClean="0">
                <a:solidFill>
                  <a:schemeClr val="bg1"/>
                </a:solidFill>
                <a:latin typeface="Meiryo UI" panose="020B0604030504040204" pitchFamily="50" charset="-128"/>
                <a:ea typeface="Meiryo UI" panose="020B0604030504040204" pitchFamily="50" charset="-128"/>
              </a:rPr>
              <a:t>SP</a:t>
            </a:r>
            <a:r>
              <a:rPr lang="ja-JP" altLang="en-US" sz="1100" dirty="0" smtClean="0">
                <a:solidFill>
                  <a:schemeClr val="bg1"/>
                </a:solidFill>
                <a:latin typeface="Meiryo UI" panose="020B0604030504040204" pitchFamily="50" charset="-128"/>
                <a:ea typeface="Meiryo UI" panose="020B0604030504040204" pitchFamily="50" charset="-128"/>
              </a:rPr>
              <a:t>人選依頼文（別紙</a:t>
            </a:r>
            <a:r>
              <a:rPr lang="en-US" altLang="ja-JP" sz="1100" dirty="0" smtClean="0">
                <a:solidFill>
                  <a:schemeClr val="bg1"/>
                </a:solidFill>
                <a:latin typeface="Meiryo UI" panose="020B0604030504040204" pitchFamily="50" charset="-128"/>
                <a:ea typeface="Meiryo UI" panose="020B0604030504040204" pitchFamily="50" charset="-128"/>
              </a:rPr>
              <a:t>3</a:t>
            </a:r>
            <a:r>
              <a:rPr lang="ja-JP" altLang="en-US" sz="1100" dirty="0" smtClean="0">
                <a:solidFill>
                  <a:schemeClr val="bg1"/>
                </a:solidFill>
                <a:latin typeface="Meiryo UI" panose="020B0604030504040204" pitchFamily="50" charset="-128"/>
                <a:ea typeface="Meiryo UI" panose="020B0604030504040204" pitchFamily="50" charset="-128"/>
              </a:rPr>
              <a:t>）</a:t>
            </a:r>
            <a:endParaRPr kumimoji="1" lang="en-US" altLang="ja-JP" sz="1100" dirty="0" smtClean="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91110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3"/>
          <p:cNvSpPr>
            <a:spLocks noChangeArrowheads="1"/>
          </p:cNvSpPr>
          <p:nvPr/>
        </p:nvSpPr>
        <p:spPr bwMode="auto">
          <a:xfrm>
            <a:off x="235131" y="1045029"/>
            <a:ext cx="9326880" cy="5199017"/>
          </a:xfrm>
          <a:prstGeom prst="rect">
            <a:avLst/>
          </a:prstGeom>
          <a:solidFill>
            <a:schemeClr val="tx2">
              <a:lumMod val="40000"/>
              <a:lumOff val="60000"/>
            </a:schemeClr>
          </a:solidFill>
          <a:ln w="9525">
            <a:solidFill>
              <a:srgbClr val="0000FF"/>
            </a:solidFill>
            <a:miter lim="800000"/>
            <a:headEnd/>
            <a:tailEnd/>
          </a:ln>
          <a:extLst/>
        </p:spPr>
        <p:txBody>
          <a:bodyPr wrap="square" lIns="108000" tIns="72000" rIns="108000" bIns="72000" anchor="ctr">
            <a:noAutofit/>
          </a:bodyPr>
          <a:lstStyle/>
          <a:p>
            <a:pPr algn="just" fontAlgn="t">
              <a:lnSpc>
                <a:spcPts val="3700"/>
              </a:lnSpc>
              <a:spcBef>
                <a:spcPts val="1200"/>
              </a:spcBef>
              <a:buSzPts val="2200"/>
            </a:pPr>
            <a:r>
              <a:rPr lang="ja-JP" altLang="en-US" sz="2600" b="1" dirty="0">
                <a:solidFill>
                  <a:srgbClr val="000000"/>
                </a:solidFill>
                <a:latin typeface="HG正楷書体-PRO" panose="03000600000000000000" pitchFamily="66" charset="-128"/>
                <a:ea typeface="HG正楷書体-PRO" panose="03000600000000000000" pitchFamily="66" charset="-128"/>
              </a:rPr>
              <a:t>　</a:t>
            </a:r>
            <a:r>
              <a:rPr lang="ja-JP" altLang="en-US" sz="2600" b="1" u="sng" dirty="0">
                <a:solidFill>
                  <a:srgbClr val="000000"/>
                </a:solidFill>
                <a:latin typeface="HG正楷書体-PRO" panose="03000600000000000000" pitchFamily="66" charset="-128"/>
                <a:ea typeface="HG正楷書体-PRO" panose="03000600000000000000" pitchFamily="66" charset="-128"/>
              </a:rPr>
              <a:t>お客さまや地域の声にしっかりと耳を傾ける。お客さまの暮らしをより快適・安全・安心なものにするため，地域社会が抱える課題の解決に貢献するために，東北電力グループとして何ができるのかを，社員一人ひとりが真摯に考える</a:t>
            </a:r>
            <a:r>
              <a:rPr lang="ja-JP" altLang="en-US" sz="2600" b="1" dirty="0">
                <a:solidFill>
                  <a:srgbClr val="000000"/>
                </a:solidFill>
                <a:latin typeface="HG正楷書体-PRO" panose="03000600000000000000" pitchFamily="66" charset="-128"/>
                <a:ea typeface="HG正楷書体-PRO" panose="03000600000000000000" pitchFamily="66" charset="-128"/>
              </a:rPr>
              <a:t>。　</a:t>
            </a:r>
          </a:p>
          <a:p>
            <a:pPr algn="just" fontAlgn="t">
              <a:lnSpc>
                <a:spcPts val="3700"/>
              </a:lnSpc>
              <a:spcBef>
                <a:spcPts val="1200"/>
              </a:spcBef>
              <a:buSzPts val="2200"/>
            </a:pPr>
            <a:r>
              <a:rPr lang="ja-JP" altLang="en-US" sz="2600" b="1" dirty="0">
                <a:solidFill>
                  <a:srgbClr val="000000"/>
                </a:solidFill>
                <a:latin typeface="HG正楷書体-PRO" panose="03000600000000000000" pitchFamily="66" charset="-128"/>
                <a:ea typeface="HG正楷書体-PRO" panose="03000600000000000000" pitchFamily="66" charset="-128"/>
              </a:rPr>
              <a:t>　こうした，</a:t>
            </a:r>
            <a:r>
              <a:rPr lang="ja-JP" altLang="en-US" sz="2600" b="1" u="sng" dirty="0">
                <a:solidFill>
                  <a:srgbClr val="000000"/>
                </a:solidFill>
                <a:latin typeface="HG正楷書体-PRO" panose="03000600000000000000" pitchFamily="66" charset="-128"/>
                <a:ea typeface="HG正楷書体-PRO" panose="03000600000000000000" pitchFamily="66" charset="-128"/>
              </a:rPr>
              <a:t>私自身も含めた一人ひとりの「より、そう、　ちから。」の総和が，会社が置かれている足元の難局を乗り越え，未来に向けて持続的に成長していくための大きな　「ちから」になる</a:t>
            </a:r>
            <a:r>
              <a:rPr lang="ja-JP" altLang="en-US" sz="2600" b="1" dirty="0">
                <a:solidFill>
                  <a:srgbClr val="000000"/>
                </a:solidFill>
                <a:latin typeface="HG正楷書体-PRO" panose="03000600000000000000" pitchFamily="66" charset="-128"/>
                <a:ea typeface="HG正楷書体-PRO" panose="03000600000000000000" pitchFamily="66" charset="-128"/>
              </a:rPr>
              <a:t>はずです。</a:t>
            </a:r>
          </a:p>
        </p:txBody>
      </p:sp>
      <p:sp>
        <p:nvSpPr>
          <p:cNvPr id="4" name="テキスト ボックス 3">
            <a:extLst>
              <a:ext uri="{FF2B5EF4-FFF2-40B4-BE49-F238E27FC236}">
                <a16:creationId xmlns:a16="http://schemas.microsoft.com/office/drawing/2014/main" id="{712BCCD8-AAFC-4BC1-94B0-CE92EC26A717}"/>
              </a:ext>
            </a:extLst>
          </p:cNvPr>
          <p:cNvSpPr txBox="1"/>
          <p:nvPr/>
        </p:nvSpPr>
        <p:spPr>
          <a:xfrm>
            <a:off x="4147" y="1"/>
            <a:ext cx="9144000" cy="461665"/>
          </a:xfrm>
          <a:prstGeom prst="rect">
            <a:avLst/>
          </a:prstGeom>
          <a:noFill/>
        </p:spPr>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樋口社長からのメッセージ　（抜粋）</a:t>
            </a:r>
            <a:endParaRPr lang="ja-JP" altLang="en-US" sz="2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14554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p:cNvSpPr/>
          <p:nvPr/>
        </p:nvSpPr>
        <p:spPr>
          <a:xfrm>
            <a:off x="7233482" y="26918"/>
            <a:ext cx="1917807" cy="408675"/>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1100" dirty="0" smtClean="0">
                <a:solidFill>
                  <a:schemeClr val="bg1"/>
                </a:solidFill>
                <a:latin typeface="Meiryo UI" panose="020B0604030504040204" pitchFamily="50" charset="-128"/>
                <a:ea typeface="Meiryo UI" panose="020B0604030504040204" pitchFamily="50" charset="-128"/>
              </a:rPr>
              <a:t>2022</a:t>
            </a:r>
            <a:r>
              <a:rPr lang="ja-JP" altLang="en-US" sz="1100" dirty="0" smtClean="0">
                <a:solidFill>
                  <a:schemeClr val="bg1"/>
                </a:solidFill>
                <a:latin typeface="Meiryo UI" panose="020B0604030504040204" pitchFamily="50" charset="-128"/>
                <a:ea typeface="Meiryo UI" panose="020B0604030504040204" pitchFamily="50" charset="-128"/>
              </a:rPr>
              <a:t>年</a:t>
            </a:r>
            <a:r>
              <a:rPr lang="en-US" altLang="ja-JP" sz="1100" dirty="0">
                <a:solidFill>
                  <a:schemeClr val="bg1"/>
                </a:solidFill>
                <a:latin typeface="Meiryo UI" panose="020B0604030504040204" pitchFamily="50" charset="-128"/>
                <a:ea typeface="Meiryo UI" panose="020B0604030504040204" pitchFamily="50" charset="-128"/>
              </a:rPr>
              <a:t>7</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smtClean="0">
                <a:solidFill>
                  <a:schemeClr val="bg1"/>
                </a:solidFill>
                <a:latin typeface="Meiryo UI" panose="020B0604030504040204" pitchFamily="50" charset="-128"/>
                <a:ea typeface="Meiryo UI" panose="020B0604030504040204" pitchFamily="50" charset="-128"/>
              </a:rPr>
              <a:t>15</a:t>
            </a:r>
            <a:r>
              <a:rPr lang="ja-JP" altLang="en-US" sz="1100" dirty="0" smtClean="0">
                <a:solidFill>
                  <a:schemeClr val="bg1"/>
                </a:solidFill>
                <a:latin typeface="Meiryo UI" panose="020B0604030504040204" pitchFamily="50" charset="-128"/>
                <a:ea typeface="Meiryo UI" panose="020B0604030504040204" pitchFamily="50" charset="-128"/>
              </a:rPr>
              <a:t>日付</a:t>
            </a:r>
            <a:endParaRPr lang="en-US" altLang="ja-JP" sz="1100" dirty="0" smtClean="0">
              <a:solidFill>
                <a:schemeClr val="bg1"/>
              </a:solidFill>
              <a:latin typeface="Meiryo UI" panose="020B0604030504040204" pitchFamily="50" charset="-128"/>
              <a:ea typeface="Meiryo UI" panose="020B0604030504040204" pitchFamily="50" charset="-128"/>
            </a:endParaRPr>
          </a:p>
          <a:p>
            <a:pPr algn="ctr"/>
            <a:r>
              <a:rPr lang="ja-JP" altLang="en-US" sz="1100" dirty="0" smtClean="0">
                <a:solidFill>
                  <a:schemeClr val="bg1"/>
                </a:solidFill>
                <a:latin typeface="Meiryo UI" panose="020B0604030504040204" pitchFamily="50" charset="-128"/>
                <a:ea typeface="Meiryo UI" panose="020B0604030504040204" pitchFamily="50" charset="-128"/>
              </a:rPr>
              <a:t>推進</a:t>
            </a:r>
            <a:r>
              <a:rPr lang="en-US" altLang="ja-JP" sz="1100" dirty="0" smtClean="0">
                <a:solidFill>
                  <a:schemeClr val="bg1"/>
                </a:solidFill>
                <a:latin typeface="Meiryo UI" panose="020B0604030504040204" pitchFamily="50" charset="-128"/>
                <a:ea typeface="Meiryo UI" panose="020B0604030504040204" pitchFamily="50" charset="-128"/>
              </a:rPr>
              <a:t>SP</a:t>
            </a:r>
            <a:r>
              <a:rPr lang="ja-JP" altLang="en-US" sz="1100" dirty="0" smtClean="0">
                <a:solidFill>
                  <a:schemeClr val="bg1"/>
                </a:solidFill>
                <a:latin typeface="Meiryo UI" panose="020B0604030504040204" pitchFamily="50" charset="-128"/>
                <a:ea typeface="Meiryo UI" panose="020B0604030504040204" pitchFamily="50" charset="-128"/>
              </a:rPr>
              <a:t>人選依頼文（別紙</a:t>
            </a:r>
            <a:r>
              <a:rPr lang="en-US" altLang="ja-JP" sz="1100" dirty="0" smtClean="0">
                <a:solidFill>
                  <a:schemeClr val="bg1"/>
                </a:solidFill>
                <a:latin typeface="Meiryo UI" panose="020B0604030504040204" pitchFamily="50" charset="-128"/>
                <a:ea typeface="Meiryo UI" panose="020B0604030504040204" pitchFamily="50" charset="-128"/>
              </a:rPr>
              <a:t>3</a:t>
            </a:r>
            <a:r>
              <a:rPr lang="ja-JP" altLang="en-US" sz="1100" dirty="0" smtClean="0">
                <a:solidFill>
                  <a:schemeClr val="bg1"/>
                </a:solidFill>
                <a:latin typeface="Meiryo UI" panose="020B0604030504040204" pitchFamily="50" charset="-128"/>
                <a:ea typeface="Meiryo UI" panose="020B0604030504040204" pitchFamily="50" charset="-128"/>
              </a:rPr>
              <a:t>）</a:t>
            </a:r>
            <a:endParaRPr kumimoji="1" lang="en-US" altLang="ja-JP" sz="1100" dirty="0" smtClean="0">
              <a:solidFill>
                <a:schemeClr val="bg1"/>
              </a:solidFill>
              <a:latin typeface="Meiryo UI" panose="020B0604030504040204" pitchFamily="50" charset="-128"/>
              <a:ea typeface="Meiryo UI" panose="020B0604030504040204" pitchFamily="50" charset="-128"/>
            </a:endParaRPr>
          </a:p>
        </p:txBody>
      </p:sp>
      <p:sp>
        <p:nvSpPr>
          <p:cNvPr id="51" name="正方形/長方形 50"/>
          <p:cNvSpPr/>
          <p:nvPr/>
        </p:nvSpPr>
        <p:spPr>
          <a:xfrm>
            <a:off x="6466118" y="1844668"/>
            <a:ext cx="3275538" cy="494123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p:cNvSpPr txBox="1"/>
          <p:nvPr/>
        </p:nvSpPr>
        <p:spPr>
          <a:xfrm>
            <a:off x="69381" y="41615"/>
            <a:ext cx="9906000" cy="400110"/>
          </a:xfrm>
          <a:prstGeom prst="rect">
            <a:avLst/>
          </a:prstGeom>
          <a:noFill/>
        </p:spPr>
        <p:txBody>
          <a:bodyPr wrap="square" rtlCol="0">
            <a:spAutoFit/>
          </a:bodyPr>
          <a:lstStyle/>
          <a:p>
            <a:r>
              <a:rPr kumimoji="1" lang="ja-JP" altLang="en-US" sz="2000" b="1" dirty="0" smtClean="0">
                <a:latin typeface="Meiryo UI" panose="020B0604030504040204" pitchFamily="50" charset="-128"/>
                <a:ea typeface="Meiryo UI" panose="020B0604030504040204" pitchFamily="50" charset="-128"/>
              </a:rPr>
              <a:t>第</a:t>
            </a:r>
            <a:r>
              <a:rPr lang="ja-JP" altLang="en-US" sz="2000" b="1" dirty="0">
                <a:latin typeface="Meiryo UI" panose="020B0604030504040204" pitchFamily="50" charset="-128"/>
                <a:ea typeface="Meiryo UI" panose="020B0604030504040204" pitchFamily="50" charset="-128"/>
              </a:rPr>
              <a:t>７</a:t>
            </a:r>
            <a:r>
              <a:rPr kumimoji="1" lang="ja-JP" altLang="en-US" sz="2000" b="1" dirty="0" smtClean="0">
                <a:latin typeface="Meiryo UI" panose="020B0604030504040204" pitchFamily="50" charset="-128"/>
                <a:ea typeface="Meiryo UI" panose="020B0604030504040204" pitchFamily="50" charset="-128"/>
              </a:rPr>
              <a:t>期「より、そう、ちから。推進サポーター」の役割</a:t>
            </a:r>
            <a:endParaRPr kumimoji="1" lang="ja-JP" altLang="en-US" sz="2000" b="1" dirty="0">
              <a:latin typeface="Meiryo UI" panose="020B0604030504040204" pitchFamily="50" charset="-128"/>
              <a:ea typeface="Meiryo UI" panose="020B0604030504040204" pitchFamily="50" charset="-128"/>
            </a:endParaRPr>
          </a:p>
        </p:txBody>
      </p:sp>
      <p:sp>
        <p:nvSpPr>
          <p:cNvPr id="56" name="角丸四角形 55"/>
          <p:cNvSpPr/>
          <p:nvPr/>
        </p:nvSpPr>
        <p:spPr>
          <a:xfrm>
            <a:off x="156407" y="2482354"/>
            <a:ext cx="1054041" cy="769912"/>
          </a:xfrm>
          <a:prstGeom prst="roundRect">
            <a:avLst>
              <a:gd name="adj" fmla="val 12576"/>
            </a:avLst>
          </a:prstGeom>
          <a:solidFill>
            <a:srgbClr val="FFFF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latin typeface="Meiryo UI" panose="020B0604030504040204" pitchFamily="50" charset="-128"/>
                <a:ea typeface="Meiryo UI" panose="020B0604030504040204" pitchFamily="50" charset="-128"/>
              </a:rPr>
              <a:t>位置付け</a:t>
            </a:r>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57" name="角丸四角形 56"/>
          <p:cNvSpPr/>
          <p:nvPr/>
        </p:nvSpPr>
        <p:spPr>
          <a:xfrm>
            <a:off x="156409" y="3375100"/>
            <a:ext cx="1064451" cy="2404997"/>
          </a:xfrm>
          <a:prstGeom prst="roundRect">
            <a:avLst>
              <a:gd name="adj" fmla="val 9468"/>
            </a:avLst>
          </a:prstGeom>
          <a:solidFill>
            <a:srgbClr val="FFFF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latin typeface="Meiryo UI" panose="020B0604030504040204" pitchFamily="50" charset="-128"/>
                <a:ea typeface="Meiryo UI" panose="020B0604030504040204" pitchFamily="50" charset="-128"/>
              </a:rPr>
              <a:t>役割</a:t>
            </a:r>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3282344" y="5110683"/>
            <a:ext cx="3154077" cy="502702"/>
          </a:xfrm>
          <a:prstGeom prst="rect">
            <a:avLst/>
          </a:prstGeom>
          <a:noFill/>
        </p:spPr>
        <p:txBody>
          <a:bodyPr wrap="square" rtlCol="0">
            <a:spAutoFit/>
          </a:bodyPr>
          <a:lstStyle/>
          <a:p>
            <a:pPr>
              <a:lnSpc>
                <a:spcPts val="1600"/>
              </a:lnSpc>
            </a:pPr>
            <a:r>
              <a:rPr kumimoji="1" lang="en-US" altLang="ja-JP" sz="1400" dirty="0" smtClean="0">
                <a:latin typeface="Meiryo UI" panose="020B0604030504040204" pitchFamily="50" charset="-128"/>
                <a:ea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rPr>
              <a:t>「アクションプラン」</a:t>
            </a:r>
            <a:r>
              <a:rPr lang="ja-JP" altLang="en-US" sz="1400" dirty="0" smtClean="0">
                <a:latin typeface="Meiryo UI" panose="020B0604030504040204" pitchFamily="50" charset="-128"/>
                <a:ea typeface="Meiryo UI" panose="020B0604030504040204" pitchFamily="50" charset="-128"/>
              </a:rPr>
              <a:t>の策定は不要 </a:t>
            </a:r>
            <a:r>
              <a:rPr lang="en-US" altLang="ja-JP" sz="1400" dirty="0" smtClean="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任意</a:t>
            </a:r>
            <a:endParaRPr lang="en-US" altLang="ja-JP" sz="1400" dirty="0" smtClean="0">
              <a:latin typeface="Meiryo UI" panose="020B0604030504040204" pitchFamily="50" charset="-128"/>
              <a:ea typeface="Meiryo UI" panose="020B0604030504040204" pitchFamily="50" charset="-128"/>
            </a:endParaRPr>
          </a:p>
          <a:p>
            <a:pPr>
              <a:lnSpc>
                <a:spcPts val="1600"/>
              </a:lnSpc>
            </a:pPr>
            <a:r>
              <a:rPr lang="ja-JP" altLang="en-US" sz="1400"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 での策定は可</a:t>
            </a:r>
            <a:r>
              <a:rPr lang="en-US" altLang="ja-JP" sz="1400" dirty="0" smtClean="0">
                <a:latin typeface="Meiryo UI" panose="020B0604030504040204" pitchFamily="50" charset="-128"/>
                <a:ea typeface="Meiryo UI" panose="020B0604030504040204" pitchFamily="50" charset="-128"/>
              </a:rPr>
              <a:t>)</a:t>
            </a:r>
            <a:endParaRPr kumimoji="1" lang="en-US" altLang="ja-JP" sz="1400" dirty="0" smtClean="0">
              <a:latin typeface="Meiryo UI" panose="020B0604030504040204" pitchFamily="50" charset="-128"/>
              <a:ea typeface="Meiryo UI" panose="020B0604030504040204" pitchFamily="50" charset="-128"/>
            </a:endParaRPr>
          </a:p>
        </p:txBody>
      </p:sp>
      <p:sp>
        <p:nvSpPr>
          <p:cNvPr id="59" name="角丸四角形 58"/>
          <p:cNvSpPr/>
          <p:nvPr/>
        </p:nvSpPr>
        <p:spPr>
          <a:xfrm>
            <a:off x="165183" y="5881009"/>
            <a:ext cx="1055677" cy="869840"/>
          </a:xfrm>
          <a:prstGeom prst="roundRect">
            <a:avLst>
              <a:gd name="adj" fmla="val 11212"/>
            </a:avLst>
          </a:prstGeom>
          <a:solidFill>
            <a:srgbClr val="FFFF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r>
              <a:rPr lang="ja-JP" altLang="en-US" sz="1400" dirty="0" smtClean="0">
                <a:solidFill>
                  <a:schemeClr val="tx1"/>
                </a:solidFill>
                <a:latin typeface="Meiryo UI" panose="020B0604030504040204" pitchFamily="50" charset="-128"/>
                <a:ea typeface="Meiryo UI" panose="020B0604030504040204" pitchFamily="50" charset="-128"/>
              </a:rPr>
              <a:t>各期の</a:t>
            </a:r>
            <a:endParaRPr lang="en-US" altLang="ja-JP" sz="1400" dirty="0" smtClean="0">
              <a:solidFill>
                <a:schemeClr val="tx1"/>
              </a:solidFill>
              <a:latin typeface="Meiryo UI" panose="020B0604030504040204" pitchFamily="50" charset="-128"/>
              <a:ea typeface="Meiryo UI" panose="020B0604030504040204" pitchFamily="50" charset="-128"/>
            </a:endParaRPr>
          </a:p>
          <a:p>
            <a:pPr algn="ctr">
              <a:lnSpc>
                <a:spcPts val="1600"/>
              </a:lnSpc>
            </a:pPr>
            <a:r>
              <a:rPr lang="ja-JP" altLang="en-US" sz="1400" dirty="0" smtClean="0">
                <a:solidFill>
                  <a:schemeClr val="tx1"/>
                </a:solidFill>
                <a:latin typeface="Meiryo UI" panose="020B0604030504040204" pitchFamily="50" charset="-128"/>
                <a:ea typeface="Meiryo UI" panose="020B0604030504040204" pitchFamily="50" charset="-128"/>
              </a:rPr>
              <a:t>取り組みテーマ</a:t>
            </a:r>
            <a:endParaRPr lang="en-US" altLang="ja-JP" sz="1400" dirty="0" smtClean="0">
              <a:solidFill>
                <a:schemeClr val="tx1"/>
              </a:solidFill>
              <a:latin typeface="Meiryo UI" panose="020B0604030504040204" pitchFamily="50" charset="-128"/>
              <a:ea typeface="Meiryo UI" panose="020B0604030504040204" pitchFamily="50" charset="-128"/>
            </a:endParaRPr>
          </a:p>
        </p:txBody>
      </p:sp>
      <p:cxnSp>
        <p:nvCxnSpPr>
          <p:cNvPr id="60" name="直線コネクタ 59"/>
          <p:cNvCxnSpPr/>
          <p:nvPr/>
        </p:nvCxnSpPr>
        <p:spPr>
          <a:xfrm>
            <a:off x="192552" y="2420038"/>
            <a:ext cx="9576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183776" y="3313875"/>
            <a:ext cx="9576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165657" y="5819399"/>
            <a:ext cx="9576000"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1281929" y="1844668"/>
            <a:ext cx="0" cy="494123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4" name="テキスト ボックス 63"/>
          <p:cNvSpPr txBox="1"/>
          <p:nvPr/>
        </p:nvSpPr>
        <p:spPr>
          <a:xfrm>
            <a:off x="0" y="514490"/>
            <a:ext cx="9879105" cy="1246495"/>
          </a:xfrm>
          <a:prstGeom prst="rect">
            <a:avLst/>
          </a:prstGeom>
          <a:noFill/>
        </p:spPr>
        <p:txBody>
          <a:bodyPr wrap="square" rtlCol="0">
            <a:spAutoFit/>
          </a:bodyPr>
          <a:lstStyle/>
          <a:p>
            <a:pPr marL="285750" indent="-285750">
              <a:lnSpc>
                <a:spcPts val="1800"/>
              </a:lnSpc>
              <a:buFont typeface="Wingdings" panose="05000000000000000000" pitchFamily="2" charset="2"/>
              <a:buChar char="ü"/>
            </a:pPr>
            <a:r>
              <a:rPr kumimoji="1" lang="ja-JP" altLang="en-US" sz="1600" dirty="0" smtClean="0">
                <a:latin typeface="Meiryo UI" panose="020B0604030504040204" pitchFamily="50" charset="-128"/>
                <a:ea typeface="Meiryo UI" panose="020B0604030504040204" pitchFamily="50" charset="-128"/>
              </a:rPr>
              <a:t>第</a:t>
            </a:r>
            <a:r>
              <a:rPr lang="ja-JP" altLang="en-US" sz="1600" dirty="0" smtClean="0">
                <a:latin typeface="Meiryo UI" panose="020B0604030504040204" pitchFamily="50" charset="-128"/>
                <a:ea typeface="Meiryo UI" panose="020B0604030504040204" pitchFamily="50" charset="-128"/>
              </a:rPr>
              <a:t>７</a:t>
            </a:r>
            <a:r>
              <a:rPr kumimoji="1" lang="ja-JP" altLang="en-US" sz="1600" dirty="0" smtClean="0">
                <a:latin typeface="Meiryo UI" panose="020B0604030504040204" pitchFamily="50" charset="-128"/>
                <a:ea typeface="Meiryo UI" panose="020B0604030504040204" pitchFamily="50" charset="-128"/>
              </a:rPr>
              <a:t>期推進サポーターの役割は，</a:t>
            </a:r>
            <a:r>
              <a:rPr lang="ja-JP" altLang="en-US" sz="1600" b="1" u="sng" dirty="0" smtClean="0">
                <a:latin typeface="Meiryo UI" panose="020B0604030504040204" pitchFamily="50" charset="-128"/>
                <a:ea typeface="Meiryo UI" panose="020B0604030504040204" pitchFamily="50" charset="-128"/>
              </a:rPr>
              <a:t>①</a:t>
            </a:r>
            <a:r>
              <a:rPr lang="ja-JP" altLang="en-US" sz="1600" b="1" u="sng" dirty="0">
                <a:latin typeface="Meiryo UI" panose="020B0604030504040204" pitchFamily="50" charset="-128"/>
                <a:ea typeface="Meiryo UI" panose="020B0604030504040204" pitchFamily="50" charset="-128"/>
              </a:rPr>
              <a:t>グループスローガン「より、そう、ちから。」に込められた思いの理解と</a:t>
            </a:r>
            <a:r>
              <a:rPr lang="ja-JP" altLang="en-US" sz="1600" b="1" u="sng" dirty="0" smtClean="0">
                <a:latin typeface="Meiryo UI" panose="020B0604030504040204" pitchFamily="50" charset="-128"/>
                <a:ea typeface="Meiryo UI" panose="020B0604030504040204" pitchFamily="50" charset="-128"/>
              </a:rPr>
              <a:t>，職場</a:t>
            </a:r>
            <a:r>
              <a:rPr lang="ja-JP" altLang="en-US" sz="1600" b="1" u="sng" dirty="0">
                <a:latin typeface="Meiryo UI" panose="020B0604030504040204" pitchFamily="50" charset="-128"/>
                <a:ea typeface="Meiryo UI" panose="020B0604030504040204" pitchFamily="50" charset="-128"/>
              </a:rPr>
              <a:t>への</a:t>
            </a:r>
            <a:r>
              <a:rPr lang="ja-JP" altLang="en-US" sz="1600" b="1" u="sng" dirty="0" smtClean="0">
                <a:latin typeface="Meiryo UI" panose="020B0604030504040204" pitchFamily="50" charset="-128"/>
                <a:ea typeface="Meiryo UI" panose="020B0604030504040204" pitchFamily="50" charset="-128"/>
              </a:rPr>
              <a:t>伝播，②職場</a:t>
            </a:r>
            <a:r>
              <a:rPr lang="ja-JP" altLang="en-US" sz="1600" b="1" u="sng" dirty="0">
                <a:latin typeface="Meiryo UI" panose="020B0604030504040204" pitchFamily="50" charset="-128"/>
                <a:ea typeface="Meiryo UI" panose="020B0604030504040204" pitchFamily="50" charset="-128"/>
              </a:rPr>
              <a:t>や個人の日常業務における「より、そう、ちから。」の体現に資する取り組みを事務局に</a:t>
            </a:r>
            <a:r>
              <a:rPr lang="ja-JP" altLang="en-US" sz="1600" b="1" u="sng" dirty="0" smtClean="0">
                <a:latin typeface="Meiryo UI" panose="020B0604030504040204" pitchFamily="50" charset="-128"/>
                <a:ea typeface="Meiryo UI" panose="020B0604030504040204" pitchFamily="50" charset="-128"/>
              </a:rPr>
              <a:t>発信，③他</a:t>
            </a:r>
            <a:r>
              <a:rPr lang="ja-JP" altLang="en-US" sz="1600" b="1" u="sng" dirty="0">
                <a:latin typeface="Meiryo UI" panose="020B0604030504040204" pitchFamily="50" charset="-128"/>
                <a:ea typeface="Meiryo UI" panose="020B0604030504040204" pitchFamily="50" charset="-128"/>
              </a:rPr>
              <a:t>の職場の取り組みを各自の職場内に発信・</a:t>
            </a:r>
            <a:r>
              <a:rPr lang="ja-JP" altLang="en-US" sz="1600" b="1" u="sng" dirty="0" smtClean="0">
                <a:latin typeface="Meiryo UI" panose="020B0604030504040204" pitchFamily="50" charset="-128"/>
                <a:ea typeface="Meiryo UI" panose="020B0604030504040204" pitchFamily="50" charset="-128"/>
              </a:rPr>
              <a:t>共有</a:t>
            </a:r>
            <a:r>
              <a:rPr lang="ja-JP" altLang="en-US" sz="1600" dirty="0" smtClean="0">
                <a:latin typeface="Meiryo UI" panose="020B0604030504040204" pitchFamily="50" charset="-128"/>
                <a:ea typeface="Meiryo UI" panose="020B0604030504040204" pitchFamily="50" charset="-128"/>
              </a:rPr>
              <a:t>の３点。（第</a:t>
            </a:r>
            <a:r>
              <a:rPr lang="en-US" altLang="ja-JP" sz="1600" dirty="0" smtClean="0">
                <a:latin typeface="Meiryo UI" panose="020B0604030504040204" pitchFamily="50" charset="-128"/>
                <a:ea typeface="Meiryo UI" panose="020B0604030504040204" pitchFamily="50" charset="-128"/>
              </a:rPr>
              <a:t>6</a:t>
            </a:r>
            <a:r>
              <a:rPr lang="ja-JP" altLang="en-US" sz="1600" dirty="0" smtClean="0">
                <a:latin typeface="Meiryo UI" panose="020B0604030504040204" pitchFamily="50" charset="-128"/>
                <a:ea typeface="Meiryo UI" panose="020B0604030504040204" pitchFamily="50" charset="-128"/>
              </a:rPr>
              <a:t>期推進サポーターから変更無し）</a:t>
            </a:r>
            <a:endParaRPr lang="en-US" altLang="ja-JP" sz="1600" dirty="0" smtClean="0">
              <a:latin typeface="Meiryo UI" panose="020B0604030504040204" pitchFamily="50" charset="-128"/>
              <a:ea typeface="Meiryo UI" panose="020B0604030504040204" pitchFamily="50" charset="-128"/>
            </a:endParaRPr>
          </a:p>
          <a:p>
            <a:pPr marL="285750" indent="-285750">
              <a:lnSpc>
                <a:spcPts val="1800"/>
              </a:lnSpc>
              <a:buFont typeface="Wingdings" panose="05000000000000000000" pitchFamily="2" charset="2"/>
              <a:buChar char="ü"/>
            </a:pPr>
            <a:r>
              <a:rPr lang="ja-JP" altLang="en-US" sz="1600" dirty="0" smtClean="0">
                <a:latin typeface="Meiryo UI" panose="020B0604030504040204" pitchFamily="50" charset="-128"/>
                <a:ea typeface="Meiryo UI" panose="020B0604030504040204" pitchFamily="50" charset="-128"/>
              </a:rPr>
              <a:t>なお，前頁に記載のとおり，</a:t>
            </a:r>
            <a:r>
              <a:rPr lang="ja-JP" altLang="en-US" sz="1600" b="1" u="sng" dirty="0" smtClean="0">
                <a:latin typeface="Meiryo UI" panose="020B0604030504040204" pitchFamily="50" charset="-128"/>
                <a:ea typeface="Meiryo UI" panose="020B0604030504040204" pitchFamily="50" charset="-128"/>
              </a:rPr>
              <a:t>第</a:t>
            </a:r>
            <a:r>
              <a:rPr lang="en-US" altLang="ja-JP" sz="1600" b="1" u="sng" dirty="0" smtClean="0">
                <a:latin typeface="Meiryo UI" panose="020B0604030504040204" pitchFamily="50" charset="-128"/>
                <a:ea typeface="Meiryo UI" panose="020B0604030504040204" pitchFamily="50" charset="-128"/>
              </a:rPr>
              <a:t>7</a:t>
            </a:r>
            <a:r>
              <a:rPr lang="ja-JP" altLang="en-US" sz="1600" b="1" u="sng" dirty="0" smtClean="0">
                <a:latin typeface="Meiryo UI" panose="020B0604030504040204" pitchFamily="50" charset="-128"/>
                <a:ea typeface="Meiryo UI" panose="020B0604030504040204" pitchFamily="50" charset="-128"/>
              </a:rPr>
              <a:t>期は「より、そう、ちから。プロジェクト」の総括期にあたることから，推進者の補佐として，自職場における自走化定着のサポート</a:t>
            </a:r>
            <a:r>
              <a:rPr lang="ja-JP" altLang="en-US" sz="1600" dirty="0" smtClean="0">
                <a:latin typeface="Meiryo UI" panose="020B0604030504040204" pitchFamily="50" charset="-128"/>
                <a:ea typeface="Meiryo UI" panose="020B0604030504040204" pitchFamily="50" charset="-128"/>
              </a:rPr>
              <a:t>をお願いしたい。</a:t>
            </a:r>
            <a:endParaRPr lang="ja-JP" altLang="en-US" sz="1600" dirty="0">
              <a:latin typeface="Meiryo UI" panose="020B0604030504040204" pitchFamily="50" charset="-128"/>
              <a:ea typeface="Meiryo UI" panose="020B0604030504040204" pitchFamily="50" charset="-128"/>
            </a:endParaRPr>
          </a:p>
        </p:txBody>
      </p:sp>
      <p:sp>
        <p:nvSpPr>
          <p:cNvPr id="65" name="テキスト ボックス 64"/>
          <p:cNvSpPr txBox="1"/>
          <p:nvPr/>
        </p:nvSpPr>
        <p:spPr>
          <a:xfrm>
            <a:off x="6501333" y="2411308"/>
            <a:ext cx="3253770" cy="861774"/>
          </a:xfrm>
          <a:prstGeom prst="rect">
            <a:avLst/>
          </a:prstGeom>
          <a:noFill/>
        </p:spPr>
        <p:txBody>
          <a:bodyPr wrap="square" rtlCol="0">
            <a:spAutoFit/>
          </a:bodyPr>
          <a:lstStyle/>
          <a:p>
            <a:pPr marL="174625" indent="-174625">
              <a:lnSpc>
                <a:spcPts val="1500"/>
              </a:lnSpc>
              <a:buFont typeface="Arial" panose="020B0604020202020204" pitchFamily="34" charset="0"/>
              <a:buChar char="•"/>
            </a:pPr>
            <a:r>
              <a:rPr kumimoji="1" lang="ja-JP" altLang="en-US" sz="1400" dirty="0" smtClean="0">
                <a:latin typeface="Meiryo UI" panose="020B0604030504040204" pitchFamily="50" charset="-128"/>
                <a:ea typeface="Meiryo UI" panose="020B0604030504040204" pitchFamily="50" charset="-128"/>
              </a:rPr>
              <a:t>各室部・事業所における取り組みの推進者である室部長・事業所長の補佐，本店事務局との窓口</a:t>
            </a:r>
            <a:endParaRPr kumimoji="1" lang="en-US" altLang="ja-JP" sz="1400" dirty="0" smtClean="0">
              <a:latin typeface="Meiryo UI" panose="020B0604030504040204" pitchFamily="50" charset="-128"/>
              <a:ea typeface="Meiryo UI" panose="020B0604030504040204" pitchFamily="50" charset="-128"/>
            </a:endParaRPr>
          </a:p>
          <a:p>
            <a:pPr>
              <a:lnSpc>
                <a:spcPts val="1500"/>
              </a:lnSpc>
            </a:pPr>
            <a:r>
              <a:rPr lang="ja-JP" altLang="en-US" sz="1400" dirty="0">
                <a:latin typeface="Meiryo UI" panose="020B0604030504040204" pitchFamily="50" charset="-128"/>
                <a:ea typeface="Meiryo UI" panose="020B0604030504040204" pitchFamily="50" charset="-128"/>
              </a:rPr>
              <a:t>　</a:t>
            </a:r>
            <a:r>
              <a:rPr lang="ja-JP" altLang="en-US" sz="1400" dirty="0" smtClean="0"/>
              <a:t>＜</a:t>
            </a:r>
            <a:r>
              <a:rPr lang="ja-JP" altLang="en-US" sz="1400" dirty="0"/>
              <a:t>第６期から変更なし＞</a:t>
            </a:r>
            <a:endParaRPr kumimoji="1" lang="ja-JP" altLang="en-US" sz="1400" dirty="0">
              <a:latin typeface="Meiryo UI" panose="020B0604030504040204" pitchFamily="50" charset="-128"/>
              <a:ea typeface="Meiryo UI" panose="020B0604030504040204" pitchFamily="50" charset="-128"/>
            </a:endParaRPr>
          </a:p>
        </p:txBody>
      </p:sp>
      <p:sp>
        <p:nvSpPr>
          <p:cNvPr id="66" name="テキスト ボックス 65"/>
          <p:cNvSpPr txBox="1"/>
          <p:nvPr/>
        </p:nvSpPr>
        <p:spPr>
          <a:xfrm>
            <a:off x="6459952" y="3299034"/>
            <a:ext cx="3253771" cy="1823576"/>
          </a:xfrm>
          <a:prstGeom prst="rect">
            <a:avLst/>
          </a:prstGeom>
          <a:noFill/>
        </p:spPr>
        <p:txBody>
          <a:bodyPr wrap="square" rtlCol="0">
            <a:spAutoFit/>
          </a:bodyPr>
          <a:lstStyle/>
          <a:p>
            <a:pPr marL="174625" indent="-174625">
              <a:lnSpc>
                <a:spcPts val="1500"/>
              </a:lnSpc>
              <a:buFont typeface="Arial" panose="020B0604020202020204" pitchFamily="34" charset="0"/>
              <a:buChar char="•"/>
            </a:pPr>
            <a:r>
              <a:rPr lang="ja-JP" altLang="en-US" sz="1400" spc="-100" dirty="0">
                <a:latin typeface="Meiryo UI" panose="020B0604030504040204" pitchFamily="50" charset="-128"/>
                <a:ea typeface="Meiryo UI" panose="020B0604030504040204" pitchFamily="50" charset="-128"/>
              </a:rPr>
              <a:t>グループスローガン「より、そう、ちから。」に込められた思いの理解と，職場への</a:t>
            </a:r>
            <a:r>
              <a:rPr lang="ja-JP" altLang="en-US" sz="1400" spc="-100" dirty="0" smtClean="0">
                <a:latin typeface="Meiryo UI" panose="020B0604030504040204" pitchFamily="50" charset="-128"/>
                <a:ea typeface="Meiryo UI" panose="020B0604030504040204" pitchFamily="50" charset="-128"/>
              </a:rPr>
              <a:t>伝播（事務局</a:t>
            </a:r>
            <a:r>
              <a:rPr lang="ja-JP" altLang="en-US" sz="1400" spc="-100" dirty="0">
                <a:latin typeface="Meiryo UI" panose="020B0604030504040204" pitchFamily="50" charset="-128"/>
                <a:ea typeface="Meiryo UI" panose="020B0604030504040204" pitchFamily="50" charset="-128"/>
              </a:rPr>
              <a:t>からの発信</a:t>
            </a:r>
            <a:r>
              <a:rPr lang="ja-JP" altLang="en-US" sz="1400" spc="-100" dirty="0" smtClean="0">
                <a:latin typeface="Meiryo UI" panose="020B0604030504040204" pitchFamily="50" charset="-128"/>
                <a:ea typeface="Meiryo UI" panose="020B0604030504040204" pitchFamily="50" charset="-128"/>
              </a:rPr>
              <a:t>内容等の職場への共有や自身の職場に沿った内容に置き換えた発信等）</a:t>
            </a:r>
            <a:endParaRPr lang="en-US" altLang="ja-JP" sz="1400" spc="-100" dirty="0" smtClean="0">
              <a:latin typeface="Meiryo UI" panose="020B0604030504040204" pitchFamily="50" charset="-128"/>
              <a:ea typeface="Meiryo UI" panose="020B0604030504040204" pitchFamily="50" charset="-128"/>
            </a:endParaRPr>
          </a:p>
          <a:p>
            <a:pPr marL="174625" indent="-174625">
              <a:lnSpc>
                <a:spcPts val="1500"/>
              </a:lnSpc>
              <a:buFont typeface="Arial" panose="020B0604020202020204" pitchFamily="34" charset="0"/>
              <a:buChar char="•"/>
            </a:pPr>
            <a:r>
              <a:rPr lang="ja-JP" altLang="en-US" sz="1400" spc="-100" dirty="0" smtClean="0">
                <a:latin typeface="Meiryo UI" panose="020B0604030504040204" pitchFamily="50" charset="-128"/>
                <a:ea typeface="Meiryo UI" panose="020B0604030504040204" pitchFamily="50" charset="-128"/>
              </a:rPr>
              <a:t>職場</a:t>
            </a:r>
            <a:r>
              <a:rPr lang="ja-JP" altLang="en-US" sz="1400" spc="-100" dirty="0">
                <a:latin typeface="Meiryo UI" panose="020B0604030504040204" pitchFamily="50" charset="-128"/>
                <a:ea typeface="Meiryo UI" panose="020B0604030504040204" pitchFamily="50" charset="-128"/>
              </a:rPr>
              <a:t>や個人の日常業務における「より、そう、ちから。」の体現に資する取り組みを</a:t>
            </a:r>
            <a:r>
              <a:rPr lang="ja-JP" altLang="en-US" sz="1400" spc="-100" dirty="0" smtClean="0">
                <a:latin typeface="Meiryo UI" panose="020B0604030504040204" pitchFamily="50" charset="-128"/>
                <a:ea typeface="Meiryo UI" panose="020B0604030504040204" pitchFamily="50" charset="-128"/>
              </a:rPr>
              <a:t>事務局に発信</a:t>
            </a:r>
            <a:endParaRPr lang="en-US" altLang="ja-JP" sz="1400" spc="-100" dirty="0" smtClean="0">
              <a:latin typeface="Meiryo UI" panose="020B0604030504040204" pitchFamily="50" charset="-128"/>
              <a:ea typeface="Meiryo UI" panose="020B0604030504040204" pitchFamily="50" charset="-128"/>
            </a:endParaRPr>
          </a:p>
          <a:p>
            <a:pPr marL="174625" indent="-174625">
              <a:lnSpc>
                <a:spcPts val="1500"/>
              </a:lnSpc>
              <a:buFont typeface="Arial" panose="020B0604020202020204" pitchFamily="34" charset="0"/>
              <a:buChar char="•"/>
            </a:pPr>
            <a:r>
              <a:rPr lang="ja-JP" altLang="en-US" sz="1400" spc="-100" dirty="0" smtClean="0">
                <a:latin typeface="Meiryo UI" panose="020B0604030504040204" pitchFamily="50" charset="-128"/>
                <a:ea typeface="Meiryo UI" panose="020B0604030504040204" pitchFamily="50" charset="-128"/>
              </a:rPr>
              <a:t>他</a:t>
            </a:r>
            <a:r>
              <a:rPr lang="ja-JP" altLang="en-US" sz="1400" spc="-100" dirty="0">
                <a:latin typeface="Meiryo UI" panose="020B0604030504040204" pitchFamily="50" charset="-128"/>
                <a:ea typeface="Meiryo UI" panose="020B0604030504040204" pitchFamily="50" charset="-128"/>
              </a:rPr>
              <a:t>の職場の</a:t>
            </a:r>
            <a:r>
              <a:rPr lang="ja-JP" altLang="en-US" sz="1400" spc="-100" dirty="0" smtClean="0">
                <a:latin typeface="Meiryo UI" panose="020B0604030504040204" pitchFamily="50" charset="-128"/>
                <a:ea typeface="Meiryo UI" panose="020B0604030504040204" pitchFamily="50" charset="-128"/>
              </a:rPr>
              <a:t>取り組みを各自の職</a:t>
            </a:r>
            <a:r>
              <a:rPr lang="ja-JP" altLang="en-US" sz="1400" spc="-100" dirty="0">
                <a:latin typeface="Meiryo UI" panose="020B0604030504040204" pitchFamily="50" charset="-128"/>
                <a:ea typeface="Meiryo UI" panose="020B0604030504040204" pitchFamily="50" charset="-128"/>
              </a:rPr>
              <a:t>場内</a:t>
            </a:r>
            <a:r>
              <a:rPr lang="ja-JP" altLang="en-US" sz="1400" spc="-100" dirty="0" smtClean="0">
                <a:latin typeface="Meiryo UI" panose="020B0604030504040204" pitchFamily="50" charset="-128"/>
                <a:ea typeface="Meiryo UI" panose="020B0604030504040204" pitchFamily="50" charset="-128"/>
              </a:rPr>
              <a:t>に発信・共有</a:t>
            </a:r>
            <a:endParaRPr lang="en-US" altLang="ja-JP" sz="1400" spc="-100" dirty="0" smtClean="0">
              <a:latin typeface="Meiryo UI" panose="020B0604030504040204" pitchFamily="50" charset="-128"/>
              <a:ea typeface="Meiryo UI" panose="020B0604030504040204" pitchFamily="50" charset="-128"/>
            </a:endParaRPr>
          </a:p>
        </p:txBody>
      </p:sp>
      <p:sp>
        <p:nvSpPr>
          <p:cNvPr id="67" name="テキスト ボックス 66"/>
          <p:cNvSpPr txBox="1"/>
          <p:nvPr/>
        </p:nvSpPr>
        <p:spPr>
          <a:xfrm>
            <a:off x="6442465" y="5082540"/>
            <a:ext cx="3326088" cy="707886"/>
          </a:xfrm>
          <a:prstGeom prst="rect">
            <a:avLst/>
          </a:prstGeom>
          <a:noFill/>
        </p:spPr>
        <p:txBody>
          <a:bodyPr wrap="square" rtlCol="0">
            <a:spAutoFit/>
          </a:bodyPr>
          <a:lstStyle/>
          <a:p>
            <a:pPr>
              <a:lnSpc>
                <a:spcPts val="1600"/>
              </a:lnSpc>
            </a:pPr>
            <a:r>
              <a:rPr lang="en-US" altLang="ja-JP" sz="1400" dirty="0">
                <a:latin typeface="Meiryo UI" panose="020B0604030504040204" pitchFamily="50" charset="-128"/>
                <a:ea typeface="Meiryo UI" panose="020B0604030504040204" pitchFamily="50" charset="-128"/>
              </a:rPr>
              <a:t>※</a:t>
            </a:r>
            <a:r>
              <a:rPr lang="ja-JP" altLang="en-US" sz="1400" dirty="0" smtClean="0">
                <a:latin typeface="Meiryo UI" panose="020B0604030504040204" pitchFamily="50" charset="-128"/>
                <a:ea typeface="Meiryo UI" panose="020B0604030504040204" pitchFamily="50" charset="-128"/>
              </a:rPr>
              <a:t>「アクションプラン」の策定は不要（任意</a:t>
            </a:r>
            <a:endParaRPr lang="en-US" altLang="ja-JP" sz="1400" dirty="0" smtClean="0">
              <a:latin typeface="Meiryo UI" panose="020B0604030504040204" pitchFamily="50" charset="-128"/>
              <a:ea typeface="Meiryo UI" panose="020B0604030504040204" pitchFamily="50" charset="-128"/>
            </a:endParaRPr>
          </a:p>
          <a:p>
            <a:pPr>
              <a:lnSpc>
                <a:spcPts val="1600"/>
              </a:lnSpc>
            </a:pPr>
            <a:r>
              <a:rPr lang="ja-JP" altLang="en-US" sz="1400" dirty="0">
                <a:latin typeface="Meiryo UI" panose="020B0604030504040204" pitchFamily="50" charset="-128"/>
                <a:ea typeface="Meiryo UI" panose="020B0604030504040204" pitchFamily="50" charset="-128"/>
              </a:rPr>
              <a:t>　</a:t>
            </a:r>
            <a:r>
              <a:rPr lang="ja-JP" altLang="en-US" sz="1400" dirty="0" smtClean="0">
                <a:latin typeface="Meiryo UI" panose="020B0604030504040204" pitchFamily="50" charset="-128"/>
                <a:ea typeface="Meiryo UI" panose="020B0604030504040204" pitchFamily="50" charset="-128"/>
              </a:rPr>
              <a:t> での策定は可）</a:t>
            </a:r>
            <a:endParaRPr lang="en-US" altLang="ja-JP" sz="1400" dirty="0" smtClean="0">
              <a:latin typeface="Meiryo UI" panose="020B0604030504040204" pitchFamily="50" charset="-128"/>
              <a:ea typeface="Meiryo UI" panose="020B0604030504040204" pitchFamily="50" charset="-128"/>
            </a:endParaRPr>
          </a:p>
          <a:p>
            <a:pPr>
              <a:lnSpc>
                <a:spcPts val="1600"/>
              </a:lnSpc>
            </a:pPr>
            <a:r>
              <a:rPr lang="ja-JP" altLang="en-US" sz="1400" dirty="0" smtClean="0">
                <a:latin typeface="Meiryo UI" panose="020B0604030504040204" pitchFamily="50" charset="-128"/>
                <a:ea typeface="Meiryo UI" panose="020B0604030504040204" pitchFamily="50" charset="-128"/>
              </a:rPr>
              <a:t>　</a:t>
            </a:r>
            <a:r>
              <a:rPr lang="ja-JP" altLang="en-US" sz="1400" dirty="0"/>
              <a:t> ＜第６期から変更なし＞</a:t>
            </a:r>
            <a:endParaRPr lang="en-US" altLang="ja-JP" sz="1400" dirty="0">
              <a:latin typeface="Meiryo UI" panose="020B0604030504040204" pitchFamily="50" charset="-128"/>
              <a:ea typeface="Meiryo UI" panose="020B0604030504040204" pitchFamily="50" charset="-128"/>
            </a:endParaRPr>
          </a:p>
        </p:txBody>
      </p:sp>
      <p:sp>
        <p:nvSpPr>
          <p:cNvPr id="68" name="角丸四角形 67"/>
          <p:cNvSpPr/>
          <p:nvPr/>
        </p:nvSpPr>
        <p:spPr>
          <a:xfrm>
            <a:off x="3257178" y="2102089"/>
            <a:ext cx="3125056" cy="302070"/>
          </a:xfrm>
          <a:prstGeom prst="round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smtClean="0">
                <a:solidFill>
                  <a:schemeClr val="tx1"/>
                </a:solidFill>
                <a:latin typeface="Meiryo UI" panose="020B0604030504040204" pitchFamily="50" charset="-128"/>
                <a:ea typeface="Meiryo UI" panose="020B0604030504040204" pitchFamily="50" charset="-128"/>
              </a:rPr>
              <a:t>（第</a:t>
            </a:r>
            <a:r>
              <a:rPr lang="en-US" altLang="ja-JP" sz="1200" dirty="0" smtClean="0">
                <a:solidFill>
                  <a:schemeClr val="tx1"/>
                </a:solidFill>
                <a:latin typeface="Meiryo UI" panose="020B0604030504040204" pitchFamily="50" charset="-128"/>
                <a:ea typeface="Meiryo UI" panose="020B0604030504040204" pitchFamily="50" charset="-128"/>
              </a:rPr>
              <a:t>5</a:t>
            </a:r>
            <a:r>
              <a:rPr lang="ja-JP" altLang="en-US" sz="1200" dirty="0" smtClean="0">
                <a:solidFill>
                  <a:schemeClr val="tx1"/>
                </a:solidFill>
                <a:latin typeface="Meiryo UI" panose="020B0604030504040204" pitchFamily="50" charset="-128"/>
                <a:ea typeface="Meiryo UI" panose="020B0604030504040204" pitchFamily="50" charset="-128"/>
              </a:rPr>
              <a:t>～</a:t>
            </a:r>
            <a:r>
              <a:rPr lang="en-US" altLang="ja-JP" sz="1200" dirty="0" smtClean="0">
                <a:solidFill>
                  <a:schemeClr val="tx1"/>
                </a:solidFill>
                <a:latin typeface="Meiryo UI" panose="020B0604030504040204" pitchFamily="50" charset="-128"/>
                <a:ea typeface="Meiryo UI" panose="020B0604030504040204" pitchFamily="50" charset="-128"/>
              </a:rPr>
              <a:t>6</a:t>
            </a:r>
            <a:r>
              <a:rPr lang="ja-JP" altLang="en-US" sz="1200" dirty="0" smtClean="0">
                <a:solidFill>
                  <a:schemeClr val="tx1"/>
                </a:solidFill>
                <a:latin typeface="Meiryo UI" panose="020B0604030504040204" pitchFamily="50" charset="-128"/>
                <a:ea typeface="Meiryo UI" panose="020B0604030504040204" pitchFamily="50" charset="-128"/>
              </a:rPr>
              <a:t>期推進サポーター）</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69" name="テキスト ボックス 68"/>
          <p:cNvSpPr txBox="1"/>
          <p:nvPr/>
        </p:nvSpPr>
        <p:spPr>
          <a:xfrm>
            <a:off x="1251095" y="2427949"/>
            <a:ext cx="2025598" cy="669414"/>
          </a:xfrm>
          <a:prstGeom prst="rect">
            <a:avLst/>
          </a:prstGeom>
          <a:noFill/>
        </p:spPr>
        <p:txBody>
          <a:bodyPr wrap="square" rtlCol="0">
            <a:spAutoFit/>
          </a:bodyPr>
          <a:lstStyle/>
          <a:p>
            <a:pPr marL="174625" indent="-174625">
              <a:lnSpc>
                <a:spcPts val="1500"/>
              </a:lnSpc>
              <a:buFont typeface="Arial" panose="020B0604020202020204" pitchFamily="34" charset="0"/>
              <a:buChar char="•"/>
            </a:pPr>
            <a:r>
              <a:rPr kumimoji="1" lang="ja-JP" altLang="en-US" sz="1400" spc="-130" dirty="0" smtClean="0">
                <a:latin typeface="Meiryo UI" panose="020B0604030504040204" pitchFamily="50" charset="-128"/>
                <a:ea typeface="Meiryo UI" panose="020B0604030504040204" pitchFamily="50" charset="-128"/>
              </a:rPr>
              <a:t>各室部・事業所における取り組みの推進者である室部長・事業所長の補佐</a:t>
            </a:r>
            <a:endParaRPr kumimoji="1" lang="ja-JP" altLang="en-US" sz="1400" spc="-130" dirty="0">
              <a:latin typeface="Meiryo UI" panose="020B0604030504040204" pitchFamily="50" charset="-128"/>
              <a:ea typeface="Meiryo UI" panose="020B0604030504040204" pitchFamily="50" charset="-128"/>
            </a:endParaRPr>
          </a:p>
        </p:txBody>
      </p:sp>
      <p:sp>
        <p:nvSpPr>
          <p:cNvPr id="70" name="テキスト ボックス 69"/>
          <p:cNvSpPr txBox="1"/>
          <p:nvPr/>
        </p:nvSpPr>
        <p:spPr>
          <a:xfrm>
            <a:off x="1267819" y="3310247"/>
            <a:ext cx="2008873" cy="1169551"/>
          </a:xfrm>
          <a:prstGeom prst="rect">
            <a:avLst/>
          </a:prstGeom>
          <a:noFill/>
        </p:spPr>
        <p:txBody>
          <a:bodyPr wrap="square" rtlCol="0">
            <a:spAutoFit/>
          </a:bodyPr>
          <a:lstStyle/>
          <a:p>
            <a:pPr marL="174625" indent="-174625">
              <a:buFont typeface="Arial" panose="020B0604020202020204" pitchFamily="34" charset="0"/>
              <a:buChar char="•"/>
            </a:pPr>
            <a:r>
              <a:rPr lang="ja-JP" altLang="en-US" sz="1400" dirty="0" smtClean="0">
                <a:latin typeface="Meiryo UI" panose="020B0604030504040204" pitchFamily="50" charset="-128"/>
                <a:ea typeface="Meiryo UI" panose="020B0604030504040204" pitchFamily="50" charset="-128"/>
              </a:rPr>
              <a:t>各室部・事業所における取り組みの実質的な主体（本来，取り組みの主体は従業員一人ひとり）</a:t>
            </a:r>
            <a:endParaRPr kumimoji="1" lang="ja-JP" altLang="en-US" sz="1400" dirty="0">
              <a:latin typeface="Meiryo UI" panose="020B0604030504040204" pitchFamily="50" charset="-128"/>
              <a:ea typeface="Meiryo UI" panose="020B0604030504040204" pitchFamily="50" charset="-128"/>
            </a:endParaRPr>
          </a:p>
        </p:txBody>
      </p:sp>
      <p:sp>
        <p:nvSpPr>
          <p:cNvPr id="71" name="テキスト ボックス 70"/>
          <p:cNvSpPr txBox="1"/>
          <p:nvPr/>
        </p:nvSpPr>
        <p:spPr>
          <a:xfrm>
            <a:off x="1251095" y="5110683"/>
            <a:ext cx="2046326" cy="707886"/>
          </a:xfrm>
          <a:prstGeom prst="rect">
            <a:avLst/>
          </a:prstGeom>
          <a:noFill/>
        </p:spPr>
        <p:txBody>
          <a:bodyPr wrap="square" rtlCol="0">
            <a:spAutoFit/>
          </a:bodyPr>
          <a:lstStyle/>
          <a:p>
            <a:pPr>
              <a:lnSpc>
                <a:spcPts val="1600"/>
              </a:lnSpc>
            </a:pPr>
            <a:r>
              <a:rPr kumimoji="1" lang="en-US" altLang="ja-JP" sz="1400" spc="-150" dirty="0" smtClean="0">
                <a:latin typeface="Meiryo UI" panose="020B0604030504040204" pitchFamily="50" charset="-128"/>
                <a:ea typeface="Meiryo UI" panose="020B0604030504040204" pitchFamily="50" charset="-128"/>
              </a:rPr>
              <a:t>※</a:t>
            </a:r>
            <a:r>
              <a:rPr kumimoji="1" lang="ja-JP" altLang="en-US" sz="1400" spc="-150" dirty="0" smtClean="0">
                <a:latin typeface="Meiryo UI" panose="020B0604030504040204" pitchFamily="50" charset="-128"/>
                <a:ea typeface="Meiryo UI" panose="020B0604030504040204" pitchFamily="50" charset="-128"/>
              </a:rPr>
              <a:t>「アクションプラン」を策定し，</a:t>
            </a:r>
            <a:endParaRPr kumimoji="1" lang="en-US" altLang="ja-JP" sz="1400" spc="-150" dirty="0" smtClean="0">
              <a:latin typeface="Meiryo UI" panose="020B0604030504040204" pitchFamily="50" charset="-128"/>
              <a:ea typeface="Meiryo UI" panose="020B0604030504040204" pitchFamily="50" charset="-128"/>
            </a:endParaRPr>
          </a:p>
          <a:p>
            <a:pPr>
              <a:lnSpc>
                <a:spcPts val="1600"/>
              </a:lnSpc>
            </a:pPr>
            <a:r>
              <a:rPr lang="ja-JP" altLang="en-US" sz="1400" spc="-150" dirty="0" smtClean="0">
                <a:latin typeface="Meiryo UI" panose="020B0604030504040204" pitchFamily="50" charset="-128"/>
                <a:ea typeface="Meiryo UI" panose="020B0604030504040204" pitchFamily="50" charset="-128"/>
              </a:rPr>
              <a:t> </a:t>
            </a:r>
            <a:r>
              <a:rPr lang="ja-JP" altLang="en-US" sz="1400" spc="-150" dirty="0">
                <a:latin typeface="Meiryo UI" panose="020B0604030504040204" pitchFamily="50" charset="-128"/>
                <a:ea typeface="Meiryo UI" panose="020B0604030504040204" pitchFamily="50" charset="-128"/>
              </a:rPr>
              <a:t>　</a:t>
            </a:r>
            <a:r>
              <a:rPr kumimoji="1" lang="en-US" altLang="ja-JP" sz="1400" spc="-150" dirty="0" smtClean="0">
                <a:latin typeface="Meiryo UI" panose="020B0604030504040204" pitchFamily="50" charset="-128"/>
                <a:ea typeface="Meiryo UI" panose="020B0604030504040204" pitchFamily="50" charset="-128"/>
              </a:rPr>
              <a:t>1</a:t>
            </a:r>
            <a:r>
              <a:rPr kumimoji="1" lang="ja-JP" altLang="en-US" sz="1400" spc="-150" dirty="0" smtClean="0">
                <a:latin typeface="Meiryo UI" panose="020B0604030504040204" pitchFamily="50" charset="-128"/>
                <a:ea typeface="Meiryo UI" panose="020B0604030504040204" pitchFamily="50" charset="-128"/>
              </a:rPr>
              <a:t>年間にわたりこれに則った</a:t>
            </a:r>
            <a:endParaRPr kumimoji="1" lang="en-US" altLang="ja-JP" sz="1400" spc="-150" dirty="0" smtClean="0">
              <a:latin typeface="Meiryo UI" panose="020B0604030504040204" pitchFamily="50" charset="-128"/>
              <a:ea typeface="Meiryo UI" panose="020B0604030504040204" pitchFamily="50" charset="-128"/>
            </a:endParaRPr>
          </a:p>
          <a:p>
            <a:pPr>
              <a:lnSpc>
                <a:spcPts val="1600"/>
              </a:lnSpc>
            </a:pPr>
            <a:r>
              <a:rPr lang="ja-JP" altLang="en-US" sz="1400" spc="-150" dirty="0" smtClean="0">
                <a:latin typeface="Meiryo UI" panose="020B0604030504040204" pitchFamily="50" charset="-128"/>
                <a:ea typeface="Meiryo UI" panose="020B0604030504040204" pitchFamily="50" charset="-128"/>
              </a:rPr>
              <a:t> </a:t>
            </a:r>
            <a:r>
              <a:rPr lang="ja-JP" altLang="en-US" sz="1400" spc="-150" dirty="0">
                <a:latin typeface="Meiryo UI" panose="020B0604030504040204" pitchFamily="50" charset="-128"/>
                <a:ea typeface="Meiryo UI" panose="020B0604030504040204" pitchFamily="50" charset="-128"/>
              </a:rPr>
              <a:t>　</a:t>
            </a:r>
            <a:r>
              <a:rPr kumimoji="1" lang="ja-JP" altLang="en-US" sz="1400" spc="-150" dirty="0" smtClean="0">
                <a:latin typeface="Meiryo UI" panose="020B0604030504040204" pitchFamily="50" charset="-128"/>
                <a:ea typeface="Meiryo UI" panose="020B0604030504040204" pitchFamily="50" charset="-128"/>
              </a:rPr>
              <a:t>取り組みを遂行</a:t>
            </a:r>
            <a:endParaRPr kumimoji="1" lang="ja-JP" altLang="en-US" sz="1400" spc="-150" dirty="0">
              <a:latin typeface="Meiryo UI" panose="020B0604030504040204" pitchFamily="50" charset="-128"/>
              <a:ea typeface="Meiryo UI" panose="020B0604030504040204" pitchFamily="50" charset="-128"/>
            </a:endParaRPr>
          </a:p>
        </p:txBody>
      </p:sp>
      <p:sp>
        <p:nvSpPr>
          <p:cNvPr id="72" name="テキスト ボックス 71"/>
          <p:cNvSpPr txBox="1"/>
          <p:nvPr/>
        </p:nvSpPr>
        <p:spPr>
          <a:xfrm>
            <a:off x="1257601" y="5831681"/>
            <a:ext cx="2039820" cy="707886"/>
          </a:xfrm>
          <a:prstGeom prst="rect">
            <a:avLst/>
          </a:prstGeom>
          <a:noFill/>
        </p:spPr>
        <p:txBody>
          <a:bodyPr wrap="square" rtlCol="0">
            <a:spAutoFit/>
          </a:bodyPr>
          <a:lstStyle/>
          <a:p>
            <a:pPr marL="174625" indent="-174625">
              <a:lnSpc>
                <a:spcPts val="1600"/>
              </a:lnSpc>
              <a:buFont typeface="Arial" panose="020B0604020202020204" pitchFamily="34" charset="0"/>
              <a:buChar char="•"/>
            </a:pPr>
            <a:r>
              <a:rPr lang="ja-JP" altLang="en-US"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より、そう、</a:t>
            </a:r>
            <a:r>
              <a:rPr lang="ja-JP" altLang="en-US" sz="1400" dirty="0" smtClean="0">
                <a:latin typeface="Meiryo UI" panose="020B0604030504040204" pitchFamily="50" charset="-128"/>
                <a:ea typeface="Meiryo UI" panose="020B0604030504040204" pitchFamily="50" charset="-128"/>
              </a:rPr>
              <a:t>ちから</a:t>
            </a:r>
            <a:r>
              <a:rPr lang="ja-JP" altLang="en-US" sz="1400" dirty="0">
                <a:latin typeface="Meiryo UI" panose="020B0604030504040204" pitchFamily="50" charset="-128"/>
                <a:ea typeface="Meiryo UI" panose="020B0604030504040204" pitchFamily="50" charset="-128"/>
              </a:rPr>
              <a:t>。」に</a:t>
            </a:r>
            <a:r>
              <a:rPr lang="ja-JP" altLang="en-US" sz="1400" dirty="0" smtClean="0">
                <a:latin typeface="Meiryo UI" panose="020B0604030504040204" pitchFamily="50" charset="-128"/>
                <a:ea typeface="Meiryo UI" panose="020B0604030504040204" pitchFamily="50" charset="-128"/>
              </a:rPr>
              <a:t>込められた</a:t>
            </a:r>
            <a:r>
              <a:rPr lang="ja-JP" altLang="en-US" sz="1400" dirty="0">
                <a:latin typeface="Meiryo UI" panose="020B0604030504040204" pitchFamily="50" charset="-128"/>
                <a:ea typeface="Meiryo UI" panose="020B0604030504040204" pitchFamily="50" charset="-128"/>
              </a:rPr>
              <a:t>想いの</a:t>
            </a:r>
            <a:r>
              <a:rPr lang="ja-JP" altLang="en-US" sz="1400" dirty="0" smtClean="0">
                <a:latin typeface="Meiryo UI" panose="020B0604030504040204" pitchFamily="50" charset="-128"/>
                <a:ea typeface="Meiryo UI" panose="020B0604030504040204" pitchFamily="50" charset="-128"/>
              </a:rPr>
              <a:t>理解と具体的行動　など</a:t>
            </a:r>
            <a:endParaRPr kumimoji="1" lang="ja-JP" altLang="en-US" sz="1400" dirty="0">
              <a:latin typeface="Meiryo UI" panose="020B0604030504040204" pitchFamily="50" charset="-128"/>
              <a:ea typeface="Meiryo UI" panose="020B0604030504040204" pitchFamily="50" charset="-128"/>
            </a:endParaRPr>
          </a:p>
        </p:txBody>
      </p:sp>
      <p:sp>
        <p:nvSpPr>
          <p:cNvPr id="73" name="角丸四角形 72"/>
          <p:cNvSpPr/>
          <p:nvPr/>
        </p:nvSpPr>
        <p:spPr>
          <a:xfrm>
            <a:off x="6517632" y="1876813"/>
            <a:ext cx="3224023" cy="508416"/>
          </a:xfrm>
          <a:prstGeom prst="roundRect">
            <a:avLst/>
          </a:prstGeom>
          <a:solidFill>
            <a:srgbClr val="FFFF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u="sng" dirty="0" smtClean="0">
                <a:solidFill>
                  <a:schemeClr val="tx1"/>
                </a:solidFill>
                <a:latin typeface="Meiryo UI" panose="020B0604030504040204" pitchFamily="50" charset="-128"/>
                <a:ea typeface="Meiryo UI" panose="020B0604030504040204" pitchFamily="50" charset="-128"/>
              </a:rPr>
              <a:t>第</a:t>
            </a:r>
            <a:r>
              <a:rPr kumimoji="1" lang="en-US" altLang="ja-JP" sz="1400" b="1" u="sng" dirty="0" smtClean="0">
                <a:solidFill>
                  <a:schemeClr val="tx1"/>
                </a:solidFill>
                <a:latin typeface="Meiryo UI" panose="020B0604030504040204" pitchFamily="50" charset="-128"/>
                <a:ea typeface="Meiryo UI" panose="020B0604030504040204" pitchFamily="50" charset="-128"/>
              </a:rPr>
              <a:t>7</a:t>
            </a:r>
            <a:r>
              <a:rPr kumimoji="1" lang="ja-JP" altLang="en-US" sz="1400" b="1" u="sng" dirty="0" smtClean="0">
                <a:solidFill>
                  <a:schemeClr val="tx1"/>
                </a:solidFill>
                <a:latin typeface="Meiryo UI" panose="020B0604030504040204" pitchFamily="50" charset="-128"/>
                <a:ea typeface="Meiryo UI" panose="020B0604030504040204" pitchFamily="50" charset="-128"/>
              </a:rPr>
              <a:t>期推進サポーター</a:t>
            </a:r>
            <a:endParaRPr kumimoji="1" lang="en-US" altLang="ja-JP" sz="1400" b="1" u="sng" dirty="0" smtClean="0">
              <a:solidFill>
                <a:schemeClr val="tx1"/>
              </a:solidFill>
              <a:latin typeface="Meiryo UI" panose="020B0604030504040204" pitchFamily="50" charset="-128"/>
              <a:ea typeface="Meiryo UI" panose="020B0604030504040204" pitchFamily="50" charset="-128"/>
            </a:endParaRPr>
          </a:p>
        </p:txBody>
      </p:sp>
      <p:cxnSp>
        <p:nvCxnSpPr>
          <p:cNvPr id="74" name="直線コネクタ 73"/>
          <p:cNvCxnSpPr/>
          <p:nvPr/>
        </p:nvCxnSpPr>
        <p:spPr>
          <a:xfrm>
            <a:off x="6449471" y="1844668"/>
            <a:ext cx="16647" cy="494123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flipH="1">
            <a:off x="3266351" y="2138506"/>
            <a:ext cx="9950" cy="464739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76" name="角丸四角形 75"/>
          <p:cNvSpPr/>
          <p:nvPr/>
        </p:nvSpPr>
        <p:spPr>
          <a:xfrm>
            <a:off x="1281929" y="2119461"/>
            <a:ext cx="1994763" cy="302070"/>
          </a:xfrm>
          <a:prstGeom prst="round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ja-JP" altLang="en-US" sz="1200" dirty="0" smtClean="0">
                <a:solidFill>
                  <a:schemeClr val="tx1"/>
                </a:solidFill>
                <a:latin typeface="Meiryo UI" panose="020B0604030504040204" pitchFamily="50" charset="-128"/>
                <a:ea typeface="Meiryo UI" panose="020B0604030504040204" pitchFamily="50" charset="-128"/>
              </a:rPr>
              <a:t>（第</a:t>
            </a:r>
            <a:r>
              <a:rPr lang="en-US" altLang="ja-JP" sz="1200" dirty="0">
                <a:solidFill>
                  <a:schemeClr val="tx1"/>
                </a:solidFill>
                <a:latin typeface="Meiryo UI" panose="020B0604030504040204" pitchFamily="50" charset="-128"/>
                <a:ea typeface="Meiryo UI" panose="020B0604030504040204" pitchFamily="50" charset="-128"/>
              </a:rPr>
              <a:t>1</a:t>
            </a:r>
            <a:r>
              <a:rPr lang="ja-JP" altLang="en-US" sz="1200" dirty="0" smtClean="0">
                <a:solidFill>
                  <a:schemeClr val="tx1"/>
                </a:solidFill>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4</a:t>
            </a:r>
            <a:r>
              <a:rPr lang="ja-JP" altLang="en-US" sz="1200" dirty="0" smtClean="0">
                <a:solidFill>
                  <a:schemeClr val="tx1"/>
                </a:solidFill>
                <a:latin typeface="Meiryo UI" panose="020B0604030504040204" pitchFamily="50" charset="-128"/>
                <a:ea typeface="Meiryo UI" panose="020B0604030504040204" pitchFamily="50" charset="-128"/>
              </a:rPr>
              <a:t>期推進サポーター）</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77" name="角丸四角形 76"/>
          <p:cNvSpPr/>
          <p:nvPr/>
        </p:nvSpPr>
        <p:spPr>
          <a:xfrm>
            <a:off x="1348501" y="1831385"/>
            <a:ext cx="4716210" cy="307121"/>
          </a:xfrm>
          <a:prstGeom prst="round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spc="150" dirty="0">
                <a:solidFill>
                  <a:schemeClr val="tx1"/>
                </a:solidFill>
                <a:latin typeface="Meiryo UI" panose="020B0604030504040204" pitchFamily="50" charset="-128"/>
                <a:ea typeface="Meiryo UI" panose="020B0604030504040204" pitchFamily="50" charset="-128"/>
              </a:rPr>
              <a:t>【</a:t>
            </a:r>
            <a:r>
              <a:rPr kumimoji="1" lang="ja-JP" altLang="en-US" sz="1400" spc="150" dirty="0" smtClean="0">
                <a:solidFill>
                  <a:schemeClr val="tx1"/>
                </a:solidFill>
                <a:latin typeface="Meiryo UI" panose="020B0604030504040204" pitchFamily="50" charset="-128"/>
                <a:ea typeface="Meiryo UI" panose="020B0604030504040204" pitchFamily="50" charset="-128"/>
              </a:rPr>
              <a:t>参考</a:t>
            </a:r>
            <a:r>
              <a:rPr kumimoji="1" lang="en-US" altLang="ja-JP" sz="1400" spc="150" dirty="0" smtClean="0">
                <a:solidFill>
                  <a:schemeClr val="tx1"/>
                </a:solidFill>
                <a:latin typeface="Meiryo UI" panose="020B0604030504040204" pitchFamily="50" charset="-128"/>
                <a:ea typeface="Meiryo UI" panose="020B0604030504040204" pitchFamily="50" charset="-128"/>
              </a:rPr>
              <a:t>】</a:t>
            </a:r>
            <a:r>
              <a:rPr lang="ja-JP" altLang="en-US" sz="1400" spc="150" dirty="0" smtClean="0">
                <a:solidFill>
                  <a:schemeClr val="tx1"/>
                </a:solidFill>
                <a:latin typeface="Meiryo UI" panose="020B0604030504040204" pitchFamily="50" charset="-128"/>
                <a:ea typeface="Meiryo UI" panose="020B0604030504040204" pitchFamily="50" charset="-128"/>
              </a:rPr>
              <a:t>第</a:t>
            </a:r>
            <a:r>
              <a:rPr lang="en-US" altLang="ja-JP" sz="1400" spc="150" dirty="0" smtClean="0">
                <a:solidFill>
                  <a:schemeClr val="tx1"/>
                </a:solidFill>
                <a:latin typeface="Meiryo UI" panose="020B0604030504040204" pitchFamily="50" charset="-128"/>
                <a:ea typeface="Meiryo UI" panose="020B0604030504040204" pitchFamily="50" charset="-128"/>
              </a:rPr>
              <a:t>1</a:t>
            </a:r>
            <a:r>
              <a:rPr lang="ja-JP" altLang="en-US" sz="1400" spc="150" dirty="0" smtClean="0">
                <a:solidFill>
                  <a:schemeClr val="tx1"/>
                </a:solidFill>
                <a:latin typeface="Meiryo UI" panose="020B0604030504040204" pitchFamily="50" charset="-128"/>
                <a:ea typeface="Meiryo UI" panose="020B0604030504040204" pitchFamily="50" charset="-128"/>
              </a:rPr>
              <a:t>～</a:t>
            </a:r>
            <a:r>
              <a:rPr lang="en-US" altLang="ja-JP" sz="1400" spc="150" dirty="0" smtClean="0">
                <a:solidFill>
                  <a:schemeClr val="tx1"/>
                </a:solidFill>
                <a:latin typeface="Meiryo UI" panose="020B0604030504040204" pitchFamily="50" charset="-128"/>
                <a:ea typeface="Meiryo UI" panose="020B0604030504040204" pitchFamily="50" charset="-128"/>
              </a:rPr>
              <a:t>6</a:t>
            </a:r>
            <a:r>
              <a:rPr lang="ja-JP" altLang="en-US" sz="1400" spc="150" dirty="0" smtClean="0">
                <a:solidFill>
                  <a:schemeClr val="tx1"/>
                </a:solidFill>
                <a:latin typeface="Meiryo UI" panose="020B0604030504040204" pitchFamily="50" charset="-128"/>
                <a:ea typeface="Meiryo UI" panose="020B0604030504040204" pitchFamily="50" charset="-128"/>
              </a:rPr>
              <a:t>期推進サポーター</a:t>
            </a:r>
            <a:endParaRPr kumimoji="1" lang="en-US" altLang="ja-JP" sz="1400" spc="150" dirty="0" smtClean="0">
              <a:solidFill>
                <a:schemeClr val="tx1"/>
              </a:solidFill>
              <a:latin typeface="Meiryo UI" panose="020B0604030504040204" pitchFamily="50" charset="-128"/>
              <a:ea typeface="Meiryo UI" panose="020B0604030504040204" pitchFamily="50" charset="-128"/>
            </a:endParaRPr>
          </a:p>
        </p:txBody>
      </p:sp>
      <p:sp>
        <p:nvSpPr>
          <p:cNvPr id="78" name="テキスト ボックス 77"/>
          <p:cNvSpPr txBox="1"/>
          <p:nvPr/>
        </p:nvSpPr>
        <p:spPr>
          <a:xfrm>
            <a:off x="3263233" y="2427949"/>
            <a:ext cx="3254400" cy="669414"/>
          </a:xfrm>
          <a:prstGeom prst="rect">
            <a:avLst/>
          </a:prstGeom>
          <a:noFill/>
        </p:spPr>
        <p:txBody>
          <a:bodyPr wrap="square" rtlCol="0">
            <a:spAutoFit/>
          </a:bodyPr>
          <a:lstStyle/>
          <a:p>
            <a:pPr marL="174625" indent="-174625">
              <a:lnSpc>
                <a:spcPts val="1500"/>
              </a:lnSpc>
              <a:buFont typeface="Arial" panose="020B0604020202020204" pitchFamily="34" charset="0"/>
              <a:buChar char="•"/>
            </a:pPr>
            <a:r>
              <a:rPr kumimoji="1" lang="ja-JP" altLang="en-US" sz="1400" dirty="0" smtClean="0">
                <a:latin typeface="Meiryo UI" panose="020B0604030504040204" pitchFamily="50" charset="-128"/>
                <a:ea typeface="Meiryo UI" panose="020B0604030504040204" pitchFamily="50" charset="-128"/>
              </a:rPr>
              <a:t>各室部・事業所における取り組みの推進者である室部長・事業所長の補佐，本店事務局との窓口</a:t>
            </a:r>
            <a:endParaRPr kumimoji="1" lang="ja-JP" altLang="en-US" sz="1400" dirty="0">
              <a:latin typeface="Meiryo UI" panose="020B0604030504040204" pitchFamily="50" charset="-128"/>
              <a:ea typeface="Meiryo UI" panose="020B0604030504040204" pitchFamily="50" charset="-128"/>
            </a:endParaRPr>
          </a:p>
        </p:txBody>
      </p:sp>
      <p:sp>
        <p:nvSpPr>
          <p:cNvPr id="79" name="テキスト ボックス 78"/>
          <p:cNvSpPr txBox="1"/>
          <p:nvPr/>
        </p:nvSpPr>
        <p:spPr>
          <a:xfrm>
            <a:off x="3276693" y="3310247"/>
            <a:ext cx="3264414" cy="1823576"/>
          </a:xfrm>
          <a:prstGeom prst="rect">
            <a:avLst/>
          </a:prstGeom>
          <a:noFill/>
        </p:spPr>
        <p:txBody>
          <a:bodyPr wrap="square" rtlCol="0">
            <a:spAutoFit/>
          </a:bodyPr>
          <a:lstStyle/>
          <a:p>
            <a:pPr marL="174625" indent="-174625">
              <a:lnSpc>
                <a:spcPts val="1500"/>
              </a:lnSpc>
              <a:buFont typeface="Arial" panose="020B0604020202020204" pitchFamily="34" charset="0"/>
              <a:buChar char="•"/>
            </a:pPr>
            <a:r>
              <a:rPr lang="ja-JP" altLang="en-US" sz="1400" spc="-100" dirty="0">
                <a:latin typeface="Meiryo UI" panose="020B0604030504040204" pitchFamily="50" charset="-128"/>
                <a:ea typeface="Meiryo UI" panose="020B0604030504040204" pitchFamily="50" charset="-128"/>
              </a:rPr>
              <a:t>グループスローガン「より、そう、ちから。」に込められた思いの理解と，職場への</a:t>
            </a:r>
            <a:r>
              <a:rPr lang="ja-JP" altLang="en-US" sz="1400" spc="-100" dirty="0" smtClean="0">
                <a:latin typeface="Meiryo UI" panose="020B0604030504040204" pitchFamily="50" charset="-128"/>
                <a:ea typeface="Meiryo UI" panose="020B0604030504040204" pitchFamily="50" charset="-128"/>
              </a:rPr>
              <a:t>伝播（事務局</a:t>
            </a:r>
            <a:r>
              <a:rPr lang="ja-JP" altLang="en-US" sz="1400" spc="-100" dirty="0">
                <a:latin typeface="Meiryo UI" panose="020B0604030504040204" pitchFamily="50" charset="-128"/>
                <a:ea typeface="Meiryo UI" panose="020B0604030504040204" pitchFamily="50" charset="-128"/>
              </a:rPr>
              <a:t>からの発信</a:t>
            </a:r>
            <a:r>
              <a:rPr lang="ja-JP" altLang="en-US" sz="1400" spc="-100" dirty="0" smtClean="0">
                <a:latin typeface="Meiryo UI" panose="020B0604030504040204" pitchFamily="50" charset="-128"/>
                <a:ea typeface="Meiryo UI" panose="020B0604030504040204" pitchFamily="50" charset="-128"/>
              </a:rPr>
              <a:t>内容等の職場への共有や自身の職場に沿った内容に置き換えた発信等）</a:t>
            </a:r>
            <a:endParaRPr lang="en-US" altLang="ja-JP" sz="1400" spc="-100" dirty="0" smtClean="0">
              <a:latin typeface="Meiryo UI" panose="020B0604030504040204" pitchFamily="50" charset="-128"/>
              <a:ea typeface="Meiryo UI" panose="020B0604030504040204" pitchFamily="50" charset="-128"/>
            </a:endParaRPr>
          </a:p>
          <a:p>
            <a:pPr marL="174625" indent="-174625">
              <a:lnSpc>
                <a:spcPts val="1500"/>
              </a:lnSpc>
              <a:buFont typeface="Arial" panose="020B0604020202020204" pitchFamily="34" charset="0"/>
              <a:buChar char="•"/>
            </a:pPr>
            <a:r>
              <a:rPr lang="ja-JP" altLang="en-US" sz="1400" spc="-100" dirty="0" smtClean="0">
                <a:latin typeface="Meiryo UI" panose="020B0604030504040204" pitchFamily="50" charset="-128"/>
                <a:ea typeface="Meiryo UI" panose="020B0604030504040204" pitchFamily="50" charset="-128"/>
              </a:rPr>
              <a:t>職場</a:t>
            </a:r>
            <a:r>
              <a:rPr lang="ja-JP" altLang="en-US" sz="1400" spc="-100" dirty="0">
                <a:latin typeface="Meiryo UI" panose="020B0604030504040204" pitchFamily="50" charset="-128"/>
                <a:ea typeface="Meiryo UI" panose="020B0604030504040204" pitchFamily="50" charset="-128"/>
              </a:rPr>
              <a:t>や個人の日常業務における「より、そう、ちから。」の体現に資する取り組みを</a:t>
            </a:r>
            <a:r>
              <a:rPr lang="ja-JP" altLang="en-US" sz="1400" spc="-100" dirty="0" smtClean="0">
                <a:latin typeface="Meiryo UI" panose="020B0604030504040204" pitchFamily="50" charset="-128"/>
                <a:ea typeface="Meiryo UI" panose="020B0604030504040204" pitchFamily="50" charset="-128"/>
              </a:rPr>
              <a:t>事務局に発信</a:t>
            </a:r>
            <a:endParaRPr lang="en-US" altLang="ja-JP" sz="1400" spc="-100" dirty="0" smtClean="0">
              <a:latin typeface="Meiryo UI" panose="020B0604030504040204" pitchFamily="50" charset="-128"/>
              <a:ea typeface="Meiryo UI" panose="020B0604030504040204" pitchFamily="50" charset="-128"/>
            </a:endParaRPr>
          </a:p>
          <a:p>
            <a:pPr marL="174625" indent="-174625">
              <a:lnSpc>
                <a:spcPts val="1500"/>
              </a:lnSpc>
              <a:buFont typeface="Arial" panose="020B0604020202020204" pitchFamily="34" charset="0"/>
              <a:buChar char="•"/>
            </a:pPr>
            <a:r>
              <a:rPr lang="ja-JP" altLang="en-US" sz="1400" spc="-100" dirty="0" smtClean="0">
                <a:latin typeface="Meiryo UI" panose="020B0604030504040204" pitchFamily="50" charset="-128"/>
                <a:ea typeface="Meiryo UI" panose="020B0604030504040204" pitchFamily="50" charset="-128"/>
              </a:rPr>
              <a:t>他</a:t>
            </a:r>
            <a:r>
              <a:rPr lang="ja-JP" altLang="en-US" sz="1400" spc="-100" dirty="0">
                <a:latin typeface="Meiryo UI" panose="020B0604030504040204" pitchFamily="50" charset="-128"/>
                <a:ea typeface="Meiryo UI" panose="020B0604030504040204" pitchFamily="50" charset="-128"/>
              </a:rPr>
              <a:t>の職場の</a:t>
            </a:r>
            <a:r>
              <a:rPr lang="ja-JP" altLang="en-US" sz="1400" spc="-100" dirty="0" smtClean="0">
                <a:latin typeface="Meiryo UI" panose="020B0604030504040204" pitchFamily="50" charset="-128"/>
                <a:ea typeface="Meiryo UI" panose="020B0604030504040204" pitchFamily="50" charset="-128"/>
              </a:rPr>
              <a:t>取り組みを各自の職</a:t>
            </a:r>
            <a:r>
              <a:rPr lang="ja-JP" altLang="en-US" sz="1400" spc="-100" dirty="0">
                <a:latin typeface="Meiryo UI" panose="020B0604030504040204" pitchFamily="50" charset="-128"/>
                <a:ea typeface="Meiryo UI" panose="020B0604030504040204" pitchFamily="50" charset="-128"/>
              </a:rPr>
              <a:t>場内</a:t>
            </a:r>
            <a:r>
              <a:rPr lang="ja-JP" altLang="en-US" sz="1400" spc="-100" dirty="0" smtClean="0">
                <a:latin typeface="Meiryo UI" panose="020B0604030504040204" pitchFamily="50" charset="-128"/>
                <a:ea typeface="Meiryo UI" panose="020B0604030504040204" pitchFamily="50" charset="-128"/>
              </a:rPr>
              <a:t>に発信・共有</a:t>
            </a:r>
            <a:endParaRPr lang="en-US" altLang="ja-JP" sz="1400" spc="-100" dirty="0" smtClean="0">
              <a:latin typeface="Meiryo UI" panose="020B0604030504040204" pitchFamily="50" charset="-128"/>
              <a:ea typeface="Meiryo UI" panose="020B0604030504040204" pitchFamily="50" charset="-128"/>
            </a:endParaRPr>
          </a:p>
        </p:txBody>
      </p:sp>
      <p:sp>
        <p:nvSpPr>
          <p:cNvPr id="80" name="テキスト ボックス 79"/>
          <p:cNvSpPr txBox="1"/>
          <p:nvPr/>
        </p:nvSpPr>
        <p:spPr>
          <a:xfrm>
            <a:off x="3297421" y="5837778"/>
            <a:ext cx="3139000" cy="913070"/>
          </a:xfrm>
          <a:prstGeom prst="rect">
            <a:avLst/>
          </a:prstGeom>
          <a:noFill/>
        </p:spPr>
        <p:txBody>
          <a:bodyPr wrap="square" rtlCol="0">
            <a:spAutoFit/>
          </a:bodyPr>
          <a:lstStyle/>
          <a:p>
            <a:pPr marL="174625" indent="-174625">
              <a:lnSpc>
                <a:spcPts val="1600"/>
              </a:lnSpc>
              <a:buFont typeface="Arial" panose="020B0604020202020204" pitchFamily="34" charset="0"/>
              <a:buChar char="•"/>
            </a:pPr>
            <a:r>
              <a:rPr lang="ja-JP" altLang="en-US" sz="1400" dirty="0" smtClean="0">
                <a:latin typeface="Meiryo UI" panose="020B0604030504040204" pitchFamily="50" charset="-128"/>
                <a:ea typeface="Meiryo UI" panose="020B0604030504040204" pitchFamily="50" charset="-128"/>
              </a:rPr>
              <a:t>「より、そう、ちから。」の“深化”に係る　理解と具体的行動</a:t>
            </a:r>
            <a:endParaRPr lang="en-US" altLang="ja-JP" sz="1400" dirty="0" smtClean="0">
              <a:latin typeface="Meiryo UI" panose="020B0604030504040204" pitchFamily="50" charset="-128"/>
              <a:ea typeface="Meiryo UI" panose="020B0604030504040204" pitchFamily="50" charset="-128"/>
            </a:endParaRPr>
          </a:p>
          <a:p>
            <a:pPr marL="174625" indent="-174625">
              <a:lnSpc>
                <a:spcPts val="1600"/>
              </a:lnSpc>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「より、そう、ちから。」の</a:t>
            </a:r>
            <a:r>
              <a:rPr lang="ja-JP" altLang="en-US" sz="1400" dirty="0" smtClean="0">
                <a:latin typeface="Meiryo UI" panose="020B0604030504040204" pitchFamily="50" charset="-128"/>
                <a:ea typeface="Meiryo UI" panose="020B0604030504040204" pitchFamily="50" charset="-128"/>
              </a:rPr>
              <a:t>自走化に向けた対応</a:t>
            </a:r>
            <a:endParaRPr lang="ja-JP" altLang="en-US" sz="1400" dirty="0">
              <a:latin typeface="Meiryo UI" panose="020B0604030504040204" pitchFamily="50" charset="-128"/>
              <a:ea typeface="Meiryo UI" panose="020B0604030504040204" pitchFamily="50" charset="-128"/>
            </a:endParaRPr>
          </a:p>
        </p:txBody>
      </p:sp>
      <p:sp>
        <p:nvSpPr>
          <p:cNvPr id="81" name="テキスト ボックス 80"/>
          <p:cNvSpPr txBox="1"/>
          <p:nvPr/>
        </p:nvSpPr>
        <p:spPr>
          <a:xfrm>
            <a:off x="6463844" y="5840444"/>
            <a:ext cx="3224023" cy="913070"/>
          </a:xfrm>
          <a:prstGeom prst="rect">
            <a:avLst/>
          </a:prstGeom>
          <a:noFill/>
        </p:spPr>
        <p:txBody>
          <a:bodyPr wrap="square" rtlCol="0">
            <a:spAutoFit/>
          </a:bodyPr>
          <a:lstStyle/>
          <a:p>
            <a:pPr marL="174625" indent="-174625">
              <a:lnSpc>
                <a:spcPts val="1600"/>
              </a:lnSpc>
              <a:buFont typeface="Arial" panose="020B0604020202020204" pitchFamily="34" charset="0"/>
              <a:buChar char="•"/>
            </a:pPr>
            <a:r>
              <a:rPr lang="ja-JP" altLang="en-US" sz="1400" dirty="0" smtClean="0">
                <a:latin typeface="Meiryo UI" panose="020B0604030504040204" pitchFamily="50" charset="-128"/>
                <a:ea typeface="Meiryo UI" panose="020B0604030504040204" pitchFamily="50" charset="-128"/>
              </a:rPr>
              <a:t>「より、そう、ちから。」の“深化”に係る　　理解と具体的行動</a:t>
            </a:r>
            <a:endParaRPr lang="en-US" altLang="ja-JP" sz="1400" b="1" u="sng" dirty="0" smtClean="0">
              <a:latin typeface="Meiryo UI" panose="020B0604030504040204" pitchFamily="50" charset="-128"/>
              <a:ea typeface="Meiryo UI" panose="020B0604030504040204" pitchFamily="50" charset="-128"/>
            </a:endParaRPr>
          </a:p>
          <a:p>
            <a:pPr marL="174625" indent="-174625">
              <a:lnSpc>
                <a:spcPts val="1600"/>
              </a:lnSpc>
              <a:buFont typeface="Arial" panose="020B0604020202020204" pitchFamily="34" charset="0"/>
              <a:buChar char="•"/>
            </a:pPr>
            <a:r>
              <a:rPr lang="ja-JP" altLang="en-US" sz="1400" dirty="0" smtClean="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より、そう、ちから</a:t>
            </a:r>
            <a:r>
              <a:rPr lang="ja-JP" altLang="en-US" sz="1400" dirty="0" smtClean="0">
                <a:latin typeface="Meiryo UI" panose="020B0604030504040204" pitchFamily="50" charset="-128"/>
                <a:ea typeface="Meiryo UI" panose="020B0604030504040204" pitchFamily="50" charset="-128"/>
              </a:rPr>
              <a:t>。」の自走化</a:t>
            </a:r>
            <a:r>
              <a:rPr lang="ja-JP" altLang="en-US" sz="1400" b="1" u="sng" dirty="0" smtClean="0">
                <a:latin typeface="Meiryo UI" panose="020B0604030504040204" pitchFamily="50" charset="-128"/>
                <a:ea typeface="Meiryo UI" panose="020B0604030504040204" pitchFamily="50" charset="-128"/>
              </a:rPr>
              <a:t>定着</a:t>
            </a:r>
            <a:r>
              <a:rPr lang="ja-JP" altLang="en-US" sz="1400" dirty="0" smtClean="0">
                <a:latin typeface="Meiryo UI" panose="020B0604030504040204" pitchFamily="50" charset="-128"/>
                <a:ea typeface="Meiryo UI" panose="020B0604030504040204" pitchFamily="50" charset="-128"/>
              </a:rPr>
              <a:t>に向けた対応</a:t>
            </a:r>
            <a:r>
              <a:rPr lang="ja-JP" altLang="en-US" sz="1400" b="1" u="sng" dirty="0" smtClean="0">
                <a:latin typeface="Meiryo UI" panose="020B0604030504040204" pitchFamily="50" charset="-128"/>
                <a:ea typeface="Meiryo UI" panose="020B0604030504040204" pitchFamily="50" charset="-128"/>
              </a:rPr>
              <a:t>（総括期）</a:t>
            </a:r>
            <a:endParaRPr kumimoji="1" lang="ja-JP" altLang="en-US" sz="1400" b="1"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7124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角丸四角形 62"/>
          <p:cNvSpPr/>
          <p:nvPr/>
        </p:nvSpPr>
        <p:spPr>
          <a:xfrm>
            <a:off x="2951174" y="4018116"/>
            <a:ext cx="4021125" cy="2403187"/>
          </a:xfrm>
          <a:prstGeom prst="roundRect">
            <a:avLst>
              <a:gd name="adj" fmla="val 9385"/>
            </a:avLst>
          </a:prstGeom>
          <a:solidFill>
            <a:srgbClr val="FFC5E2"/>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4" name="テキスト ボックス 63"/>
          <p:cNvSpPr txBox="1"/>
          <p:nvPr/>
        </p:nvSpPr>
        <p:spPr>
          <a:xfrm>
            <a:off x="61190" y="41615"/>
            <a:ext cx="9906000" cy="400110"/>
          </a:xfrm>
          <a:prstGeom prst="rect">
            <a:avLst/>
          </a:prstGeom>
          <a:noFill/>
        </p:spPr>
        <p:txBody>
          <a:bodyPr wrap="square" rtlCol="0">
            <a:spAutoFit/>
          </a:bodyPr>
          <a:lstStyle/>
          <a:p>
            <a:r>
              <a:rPr lang="ja-JP" altLang="en-US" sz="2000" b="1" dirty="0" smtClean="0">
                <a:latin typeface="Meiryo UI" panose="020B0604030504040204" pitchFamily="50" charset="-128"/>
                <a:ea typeface="Meiryo UI" panose="020B0604030504040204" pitchFamily="50" charset="-128"/>
              </a:rPr>
              <a:t>第</a:t>
            </a:r>
            <a:r>
              <a:rPr lang="en-US" altLang="ja-JP" sz="2000" b="1" dirty="0" smtClean="0">
                <a:latin typeface="Meiryo UI" panose="020B0604030504040204" pitchFamily="50" charset="-128"/>
                <a:ea typeface="Meiryo UI" panose="020B0604030504040204" pitchFamily="50" charset="-128"/>
              </a:rPr>
              <a:t>7</a:t>
            </a:r>
            <a:r>
              <a:rPr lang="ja-JP" altLang="en-US" sz="2000" b="1" dirty="0" smtClean="0">
                <a:latin typeface="Meiryo UI" panose="020B0604030504040204" pitchFamily="50" charset="-128"/>
                <a:ea typeface="Meiryo UI" panose="020B0604030504040204" pitchFamily="50" charset="-128"/>
              </a:rPr>
              <a:t>期</a:t>
            </a:r>
            <a:r>
              <a:rPr lang="ja-JP" altLang="en-US" sz="2000" b="1" dirty="0">
                <a:latin typeface="Meiryo UI" panose="020B0604030504040204" pitchFamily="50" charset="-128"/>
                <a:ea typeface="Meiryo UI" panose="020B0604030504040204" pitchFamily="50" charset="-128"/>
              </a:rPr>
              <a:t>「より、そう、ちから。推進サポーター」の</a:t>
            </a:r>
            <a:r>
              <a:rPr lang="ja-JP" altLang="en-US" sz="2000" b="1" dirty="0" smtClean="0">
                <a:latin typeface="Meiryo UI" panose="020B0604030504040204" pitchFamily="50" charset="-128"/>
                <a:ea typeface="Meiryo UI" panose="020B0604030504040204" pitchFamily="50" charset="-128"/>
              </a:rPr>
              <a:t>活動イメージ</a:t>
            </a:r>
            <a:endParaRPr lang="ja-JP" altLang="en-US" sz="2000" b="1" dirty="0">
              <a:latin typeface="Meiryo UI" panose="020B0604030504040204" pitchFamily="50" charset="-128"/>
              <a:ea typeface="Meiryo UI" panose="020B0604030504040204" pitchFamily="50" charset="-128"/>
            </a:endParaRPr>
          </a:p>
        </p:txBody>
      </p:sp>
      <p:sp>
        <p:nvSpPr>
          <p:cNvPr id="65" name="テキスト ボックス 64"/>
          <p:cNvSpPr txBox="1"/>
          <p:nvPr/>
        </p:nvSpPr>
        <p:spPr>
          <a:xfrm>
            <a:off x="0" y="530625"/>
            <a:ext cx="9906000" cy="338554"/>
          </a:xfrm>
          <a:prstGeom prst="rect">
            <a:avLst/>
          </a:prstGeom>
          <a:noFill/>
        </p:spPr>
        <p:txBody>
          <a:bodyPr wrap="square" rtlCol="0">
            <a:spAutoFit/>
          </a:bodyPr>
          <a:lstStyle/>
          <a:p>
            <a:pPr marL="285750" indent="-285750">
              <a:buFont typeface="Wingdings" panose="05000000000000000000" pitchFamily="2" charset="2"/>
              <a:buChar char="ü"/>
            </a:pPr>
            <a:r>
              <a:rPr lang="ja-JP" altLang="en-US" sz="1600" dirty="0" smtClean="0">
                <a:latin typeface="Meiryo UI" panose="020B0604030504040204" pitchFamily="50" charset="-128"/>
                <a:ea typeface="Meiryo UI" panose="020B0604030504040204" pitchFamily="50" charset="-128"/>
              </a:rPr>
              <a:t>取り組みの推進者である</a:t>
            </a:r>
            <a:r>
              <a:rPr lang="ja-JP" altLang="en-US" sz="1600" b="1" u="sng" dirty="0" smtClean="0">
                <a:latin typeface="Meiryo UI" panose="020B0604030504040204" pitchFamily="50" charset="-128"/>
                <a:ea typeface="Meiryo UI" panose="020B0604030504040204" pitchFamily="50" charset="-128"/>
              </a:rPr>
              <a:t>部門長・室部長・事業所長等の補佐として，各種活動を展開</a:t>
            </a:r>
            <a:r>
              <a:rPr lang="ja-JP" altLang="en-US" sz="1600" dirty="0" smtClean="0">
                <a:latin typeface="Meiryo UI" panose="020B0604030504040204" pitchFamily="50" charset="-128"/>
                <a:ea typeface="Meiryo UI" panose="020B0604030504040204" pitchFamily="50" charset="-128"/>
              </a:rPr>
              <a:t>していただきたい。</a:t>
            </a:r>
            <a:endParaRPr lang="en-US" altLang="ja-JP" sz="1600" dirty="0" smtClean="0">
              <a:latin typeface="Meiryo UI" panose="020B0604030504040204" pitchFamily="50" charset="-128"/>
              <a:ea typeface="Meiryo UI" panose="020B0604030504040204" pitchFamily="50" charset="-128"/>
            </a:endParaRPr>
          </a:p>
        </p:txBody>
      </p:sp>
      <p:sp>
        <p:nvSpPr>
          <p:cNvPr id="66" name="角丸四角形 65"/>
          <p:cNvSpPr/>
          <p:nvPr/>
        </p:nvSpPr>
        <p:spPr>
          <a:xfrm>
            <a:off x="3588342" y="4520490"/>
            <a:ext cx="1499799" cy="1893202"/>
          </a:xfrm>
          <a:prstGeom prst="roundRect">
            <a:avLst>
              <a:gd name="adj" fmla="val 9385"/>
            </a:avLst>
          </a:prstGeom>
          <a:solidFill>
            <a:srgbClr val="FFFF99"/>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7" name="テキスト ボックス 66"/>
          <p:cNvSpPr txBox="1"/>
          <p:nvPr/>
        </p:nvSpPr>
        <p:spPr>
          <a:xfrm>
            <a:off x="2684487" y="4088527"/>
            <a:ext cx="2310653" cy="307777"/>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部門・室部・事業所</a:t>
            </a:r>
            <a:endParaRPr kumimoji="1" lang="ja-JP" altLang="en-US" sz="1400" dirty="0">
              <a:latin typeface="Meiryo UI" panose="020B0604030504040204" pitchFamily="50" charset="-128"/>
              <a:ea typeface="Meiryo UI" panose="020B0604030504040204" pitchFamily="50" charset="-128"/>
            </a:endParaRPr>
          </a:p>
        </p:txBody>
      </p:sp>
      <p:sp>
        <p:nvSpPr>
          <p:cNvPr id="69" name="テキスト ボックス 68"/>
          <p:cNvSpPr txBox="1"/>
          <p:nvPr/>
        </p:nvSpPr>
        <p:spPr>
          <a:xfrm>
            <a:off x="3393809" y="4621873"/>
            <a:ext cx="1396253" cy="738664"/>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ユニット・</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グループ・</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課</a:t>
            </a:r>
            <a:endParaRPr kumimoji="1" lang="ja-JP" altLang="en-US" sz="1400" dirty="0">
              <a:latin typeface="Meiryo UI" panose="020B0604030504040204" pitchFamily="50" charset="-128"/>
              <a:ea typeface="Meiryo UI" panose="020B0604030504040204" pitchFamily="50" charset="-128"/>
            </a:endParaRPr>
          </a:p>
        </p:txBody>
      </p:sp>
      <p:sp>
        <p:nvSpPr>
          <p:cNvPr id="72" name="角丸四角形 71"/>
          <p:cNvSpPr/>
          <p:nvPr/>
        </p:nvSpPr>
        <p:spPr>
          <a:xfrm>
            <a:off x="5221712" y="4520490"/>
            <a:ext cx="1499799" cy="1902167"/>
          </a:xfrm>
          <a:prstGeom prst="roundRect">
            <a:avLst>
              <a:gd name="adj" fmla="val 9385"/>
            </a:avLst>
          </a:prstGeom>
          <a:solidFill>
            <a:srgbClr val="FFFF99"/>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3" name="角丸四角形 72"/>
          <p:cNvSpPr/>
          <p:nvPr/>
        </p:nvSpPr>
        <p:spPr>
          <a:xfrm>
            <a:off x="6054242" y="5620429"/>
            <a:ext cx="546170" cy="802228"/>
          </a:xfrm>
          <a:prstGeom prst="roundRect">
            <a:avLst>
              <a:gd name="adj" fmla="val 9385"/>
            </a:avLst>
          </a:prstGeom>
          <a:solidFill>
            <a:schemeClr val="accent1">
              <a:lumMod val="20000"/>
              <a:lumOff val="8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5" name="テキスト ボックス 74"/>
          <p:cNvSpPr txBox="1"/>
          <p:nvPr/>
        </p:nvSpPr>
        <p:spPr>
          <a:xfrm>
            <a:off x="5030321" y="4605636"/>
            <a:ext cx="1396253" cy="738664"/>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ユニット・</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グループ・</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課</a:t>
            </a:r>
            <a:endParaRPr kumimoji="1" lang="ja-JP" altLang="en-US" sz="1400" dirty="0">
              <a:latin typeface="Meiryo UI" panose="020B0604030504040204" pitchFamily="50" charset="-128"/>
              <a:ea typeface="Meiryo UI" panose="020B0604030504040204" pitchFamily="50" charset="-128"/>
            </a:endParaRPr>
          </a:p>
        </p:txBody>
      </p:sp>
      <p:sp>
        <p:nvSpPr>
          <p:cNvPr id="76" name="テキスト ボックス 75"/>
          <p:cNvSpPr txBox="1"/>
          <p:nvPr/>
        </p:nvSpPr>
        <p:spPr>
          <a:xfrm>
            <a:off x="6054241" y="5736855"/>
            <a:ext cx="546171" cy="523220"/>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個</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人</a:t>
            </a:r>
            <a:endParaRPr kumimoji="1" lang="ja-JP" altLang="en-US" sz="1400" dirty="0">
              <a:latin typeface="Meiryo UI" panose="020B0604030504040204" pitchFamily="50" charset="-128"/>
              <a:ea typeface="Meiryo UI" panose="020B0604030504040204" pitchFamily="50" charset="-128"/>
            </a:endParaRPr>
          </a:p>
        </p:txBody>
      </p:sp>
      <p:sp>
        <p:nvSpPr>
          <p:cNvPr id="77" name="左大かっこ 76"/>
          <p:cNvSpPr/>
          <p:nvPr/>
        </p:nvSpPr>
        <p:spPr>
          <a:xfrm>
            <a:off x="2643839" y="3967846"/>
            <a:ext cx="245417" cy="2445846"/>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78" name="テキスト ボックス 77"/>
          <p:cNvSpPr txBox="1"/>
          <p:nvPr/>
        </p:nvSpPr>
        <p:spPr>
          <a:xfrm>
            <a:off x="17360" y="3126161"/>
            <a:ext cx="2917086" cy="738664"/>
          </a:xfrm>
          <a:prstGeom prst="rect">
            <a:avLst/>
          </a:prstGeom>
          <a:noFill/>
        </p:spPr>
        <p:txBody>
          <a:bodyPr wrap="square" rtlCol="0">
            <a:spAutoFit/>
          </a:bodyPr>
          <a:lstStyle/>
          <a:p>
            <a:r>
              <a:rPr kumimoji="1" lang="ja-JP" altLang="en-US" sz="1400" b="1" dirty="0" smtClean="0">
                <a:solidFill>
                  <a:srgbClr val="002060"/>
                </a:solidFill>
                <a:latin typeface="Meiryo UI" panose="020B0604030504040204" pitchFamily="50" charset="-128"/>
                <a:ea typeface="Meiryo UI" panose="020B0604030504040204" pitchFamily="50" charset="-128"/>
              </a:rPr>
              <a:t>日常業務における「より、そう、ちから。」の体現に向けた，部門・室部・　事業所共通の取り組み</a:t>
            </a:r>
            <a:endParaRPr kumimoji="1" lang="ja-JP" altLang="en-US" sz="1400" b="1" dirty="0">
              <a:solidFill>
                <a:srgbClr val="002060"/>
              </a:solidFill>
              <a:latin typeface="Meiryo UI" panose="020B0604030504040204" pitchFamily="50" charset="-128"/>
              <a:ea typeface="Meiryo UI" panose="020B0604030504040204" pitchFamily="50" charset="-128"/>
            </a:endParaRPr>
          </a:p>
        </p:txBody>
      </p:sp>
      <p:sp>
        <p:nvSpPr>
          <p:cNvPr id="79" name="正方形/長方形 78"/>
          <p:cNvSpPr/>
          <p:nvPr/>
        </p:nvSpPr>
        <p:spPr>
          <a:xfrm>
            <a:off x="81510" y="3974526"/>
            <a:ext cx="2344269" cy="2131142"/>
          </a:xfrm>
          <a:prstGeom prst="rect">
            <a:avLst/>
          </a:prstGeom>
          <a:solidFill>
            <a:schemeClr val="bg1"/>
          </a:solidFill>
          <a:ln w="63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sp>
        <p:nvSpPr>
          <p:cNvPr id="80" name="正方形/長方形 79"/>
          <p:cNvSpPr/>
          <p:nvPr/>
        </p:nvSpPr>
        <p:spPr>
          <a:xfrm>
            <a:off x="72838" y="3874438"/>
            <a:ext cx="1472452" cy="369332"/>
          </a:xfrm>
          <a:prstGeom prst="rect">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bg1"/>
                </a:solidFill>
                <a:latin typeface="Meiryo UI" panose="020B0604030504040204" pitchFamily="50" charset="-128"/>
                <a:ea typeface="Meiryo UI" panose="020B0604030504040204" pitchFamily="50" charset="-128"/>
              </a:rPr>
              <a:t>取り組みの例</a:t>
            </a:r>
            <a:endParaRPr kumimoji="1" lang="ja-JP" altLang="en-US" sz="1600" dirty="0">
              <a:solidFill>
                <a:schemeClr val="bg1"/>
              </a:solidFill>
              <a:latin typeface="Meiryo UI" panose="020B0604030504040204" pitchFamily="50" charset="-128"/>
              <a:ea typeface="Meiryo UI" panose="020B0604030504040204" pitchFamily="50" charset="-128"/>
            </a:endParaRPr>
          </a:p>
        </p:txBody>
      </p:sp>
      <p:sp>
        <p:nvSpPr>
          <p:cNvPr id="81" name="テキスト ボックス 80"/>
          <p:cNvSpPr txBox="1"/>
          <p:nvPr/>
        </p:nvSpPr>
        <p:spPr>
          <a:xfrm>
            <a:off x="134470" y="4520490"/>
            <a:ext cx="2344269" cy="1384995"/>
          </a:xfrm>
          <a:prstGeom prst="rect">
            <a:avLst/>
          </a:prstGeom>
          <a:noFill/>
        </p:spPr>
        <p:txBody>
          <a:bodyPr wrap="square" rtlCol="0">
            <a:spAutoFit/>
          </a:bodyPr>
          <a:lstStyle/>
          <a:p>
            <a:pPr marL="174625" indent="-174625">
              <a:buFont typeface="Arial" panose="020B0604020202020204" pitchFamily="34" charset="0"/>
              <a:buChar char="•"/>
            </a:pPr>
            <a:r>
              <a:rPr lang="ja-JP" altLang="en-US" sz="1400" spc="-30" dirty="0" smtClean="0">
                <a:latin typeface="Meiryo UI" panose="020B0604030504040204" pitchFamily="50" charset="-128"/>
                <a:ea typeface="Meiryo UI" panose="020B0604030504040204" pitchFamily="50" charset="-128"/>
              </a:rPr>
              <a:t>お客さま・地域の課題発掘・解決に資するグループ連携での勉強会・研究会等の設置</a:t>
            </a:r>
            <a:endParaRPr lang="en-US" altLang="ja-JP" sz="1400" spc="-30" dirty="0" smtClean="0">
              <a:latin typeface="Meiryo UI" panose="020B0604030504040204" pitchFamily="50" charset="-128"/>
              <a:ea typeface="Meiryo UI" panose="020B0604030504040204" pitchFamily="50" charset="-128"/>
            </a:endParaRPr>
          </a:p>
          <a:p>
            <a:pPr marL="174625" indent="-174625">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上記を含む取り組みを通じて生まれた具体的な</a:t>
            </a:r>
            <a:r>
              <a:rPr lang="ja-JP" altLang="en-US" sz="1400" dirty="0" smtClean="0">
                <a:latin typeface="Meiryo UI" panose="020B0604030504040204" pitchFamily="50" charset="-128"/>
                <a:ea typeface="Meiryo UI" panose="020B0604030504040204" pitchFamily="50" charset="-128"/>
              </a:rPr>
              <a:t>成果を発信・共有</a:t>
            </a:r>
            <a:endParaRPr lang="ja-JP" altLang="en-US" sz="1400" dirty="0">
              <a:latin typeface="Meiryo UI" panose="020B0604030504040204" pitchFamily="50" charset="-128"/>
              <a:ea typeface="Meiryo UI" panose="020B0604030504040204" pitchFamily="50" charset="-128"/>
            </a:endParaRPr>
          </a:p>
        </p:txBody>
      </p:sp>
      <p:sp>
        <p:nvSpPr>
          <p:cNvPr id="82" name="正方形/長方形 81"/>
          <p:cNvSpPr/>
          <p:nvPr/>
        </p:nvSpPr>
        <p:spPr>
          <a:xfrm>
            <a:off x="7584361" y="1768206"/>
            <a:ext cx="2215621" cy="2249909"/>
          </a:xfrm>
          <a:prstGeom prst="rect">
            <a:avLst/>
          </a:prstGeom>
          <a:solidFill>
            <a:schemeClr val="bg1"/>
          </a:solidFill>
          <a:ln w="63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3" name="正方形/長方形 82"/>
          <p:cNvSpPr/>
          <p:nvPr/>
        </p:nvSpPr>
        <p:spPr>
          <a:xfrm>
            <a:off x="7522729" y="1703940"/>
            <a:ext cx="1472452" cy="369332"/>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bg1"/>
                </a:solidFill>
                <a:latin typeface="Meiryo UI" panose="020B0604030504040204" pitchFamily="50" charset="-128"/>
                <a:ea typeface="Meiryo UI" panose="020B0604030504040204" pitchFamily="50" charset="-128"/>
              </a:rPr>
              <a:t>取り組みの例</a:t>
            </a:r>
            <a:endParaRPr kumimoji="1" lang="ja-JP" altLang="en-US" sz="1600" dirty="0">
              <a:solidFill>
                <a:schemeClr val="bg1"/>
              </a:solidFill>
              <a:latin typeface="Meiryo UI" panose="020B0604030504040204" pitchFamily="50" charset="-128"/>
              <a:ea typeface="Meiryo UI" panose="020B0604030504040204" pitchFamily="50" charset="-128"/>
            </a:endParaRPr>
          </a:p>
        </p:txBody>
      </p:sp>
      <p:sp>
        <p:nvSpPr>
          <p:cNvPr id="84" name="テキスト ボックス 83"/>
          <p:cNvSpPr txBox="1"/>
          <p:nvPr/>
        </p:nvSpPr>
        <p:spPr>
          <a:xfrm>
            <a:off x="7584361" y="2149781"/>
            <a:ext cx="2232739" cy="1815882"/>
          </a:xfrm>
          <a:prstGeom prst="rect">
            <a:avLst/>
          </a:prstGeom>
          <a:noFill/>
        </p:spPr>
        <p:txBody>
          <a:bodyPr wrap="square" rtlCol="0">
            <a:spAutoFit/>
          </a:bodyPr>
          <a:lstStyle/>
          <a:p>
            <a:pPr marL="174625" indent="-174625">
              <a:buFont typeface="Arial" panose="020B0604020202020204" pitchFamily="34" charset="0"/>
              <a:buChar char="•"/>
            </a:pPr>
            <a:r>
              <a:rPr kumimoji="1" lang="ja-JP" altLang="en-US" sz="1400" dirty="0" smtClean="0">
                <a:latin typeface="Meiryo UI" panose="020B0604030504040204" pitchFamily="50" charset="-128"/>
                <a:ea typeface="Meiryo UI" panose="020B0604030504040204" pitchFamily="50" charset="-128"/>
              </a:rPr>
              <a:t>お客さま・地域対応を意識した共通の決まり事の設定（会議開催や上長とのコミュニケーション，お客さま対応に係るルール等）</a:t>
            </a:r>
            <a:endParaRPr kumimoji="1" lang="en-US" altLang="ja-JP" sz="1400" dirty="0" smtClean="0">
              <a:latin typeface="Meiryo UI" panose="020B0604030504040204" pitchFamily="50" charset="-128"/>
              <a:ea typeface="Meiryo UI" panose="020B0604030504040204" pitchFamily="50" charset="-128"/>
            </a:endParaRPr>
          </a:p>
          <a:p>
            <a:pPr marL="174625" indent="-174625">
              <a:buFont typeface="Arial" panose="020B0604020202020204" pitchFamily="34" charset="0"/>
              <a:buChar char="•"/>
            </a:pPr>
            <a:r>
              <a:rPr kumimoji="1" lang="ja-JP" altLang="en-US" sz="1400" dirty="0" smtClean="0">
                <a:latin typeface="Meiryo UI" panose="020B0604030504040204" pitchFamily="50" charset="-128"/>
                <a:ea typeface="Meiryo UI" panose="020B0604030504040204" pitchFamily="50" charset="-128"/>
              </a:rPr>
              <a:t>上記を含む取り組みを通じて生まれた具体的な成果を発信・共有</a:t>
            </a:r>
            <a:endParaRPr kumimoji="1" lang="ja-JP" altLang="en-US" sz="1400" dirty="0">
              <a:latin typeface="Meiryo UI" panose="020B0604030504040204" pitchFamily="50" charset="-128"/>
              <a:ea typeface="Meiryo UI" panose="020B0604030504040204" pitchFamily="50" charset="-128"/>
            </a:endParaRPr>
          </a:p>
        </p:txBody>
      </p:sp>
      <p:sp>
        <p:nvSpPr>
          <p:cNvPr id="85" name="テキスト ボックス 84"/>
          <p:cNvSpPr txBox="1"/>
          <p:nvPr/>
        </p:nvSpPr>
        <p:spPr>
          <a:xfrm>
            <a:off x="7410118" y="961805"/>
            <a:ext cx="2383271" cy="738664"/>
          </a:xfrm>
          <a:prstGeom prst="rect">
            <a:avLst/>
          </a:prstGeom>
          <a:noFill/>
        </p:spPr>
        <p:txBody>
          <a:bodyPr wrap="square" rtlCol="0">
            <a:spAutoFit/>
          </a:bodyPr>
          <a:lstStyle/>
          <a:p>
            <a:r>
              <a:rPr kumimoji="1" lang="ja-JP" altLang="en-US" sz="1400" b="1" dirty="0" smtClean="0">
                <a:solidFill>
                  <a:srgbClr val="002060"/>
                </a:solidFill>
                <a:latin typeface="Meiryo UI" panose="020B0604030504040204" pitchFamily="50" charset="-128"/>
                <a:ea typeface="Meiryo UI" panose="020B0604030504040204" pitchFamily="50" charset="-128"/>
              </a:rPr>
              <a:t>ユニット・グループ・課の業務分掌を踏まえた「より、そう、　ちから。」の取り組み</a:t>
            </a:r>
            <a:endParaRPr kumimoji="1" lang="ja-JP" altLang="en-US" sz="1400" b="1" dirty="0">
              <a:solidFill>
                <a:srgbClr val="002060"/>
              </a:solidFill>
              <a:latin typeface="Meiryo UI" panose="020B0604030504040204" pitchFamily="50" charset="-128"/>
              <a:ea typeface="Meiryo UI" panose="020B0604030504040204" pitchFamily="50" charset="-128"/>
            </a:endParaRPr>
          </a:p>
        </p:txBody>
      </p:sp>
      <p:sp>
        <p:nvSpPr>
          <p:cNvPr id="86" name="右大かっこ 85"/>
          <p:cNvSpPr/>
          <p:nvPr/>
        </p:nvSpPr>
        <p:spPr>
          <a:xfrm>
            <a:off x="6733614" y="4461876"/>
            <a:ext cx="160243" cy="1959429"/>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cxnSp>
        <p:nvCxnSpPr>
          <p:cNvPr id="87" name="カギ線コネクタ 86"/>
          <p:cNvCxnSpPr>
            <a:stCxn id="86" idx="2"/>
            <a:endCxn id="82" idx="1"/>
          </p:cNvCxnSpPr>
          <p:nvPr/>
        </p:nvCxnSpPr>
        <p:spPr>
          <a:xfrm rot="10800000" flipH="1">
            <a:off x="6893857" y="2893161"/>
            <a:ext cx="690504" cy="2548430"/>
          </a:xfrm>
          <a:prstGeom prst="bentConnector3">
            <a:avLst>
              <a:gd name="adj1" fmla="val 48848"/>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右大かっこ 87"/>
          <p:cNvSpPr/>
          <p:nvPr/>
        </p:nvSpPr>
        <p:spPr>
          <a:xfrm>
            <a:off x="6475878" y="5587761"/>
            <a:ext cx="763691" cy="870812"/>
          </a:xfrm>
          <a:prstGeom prst="rightBracket">
            <a:avLst>
              <a:gd name="adj" fmla="val 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89" name="テキスト ボックス 88"/>
          <p:cNvSpPr txBox="1"/>
          <p:nvPr/>
        </p:nvSpPr>
        <p:spPr>
          <a:xfrm>
            <a:off x="7508904" y="4052429"/>
            <a:ext cx="2347633" cy="738664"/>
          </a:xfrm>
          <a:prstGeom prst="rect">
            <a:avLst/>
          </a:prstGeom>
          <a:noFill/>
        </p:spPr>
        <p:txBody>
          <a:bodyPr wrap="square" rtlCol="0">
            <a:spAutoFit/>
          </a:bodyPr>
          <a:lstStyle/>
          <a:p>
            <a:r>
              <a:rPr kumimoji="1" lang="ja-JP" altLang="en-US" sz="1400" b="1" dirty="0" smtClean="0">
                <a:solidFill>
                  <a:srgbClr val="002060"/>
                </a:solidFill>
                <a:latin typeface="Meiryo UI" panose="020B0604030504040204" pitchFamily="50" charset="-128"/>
                <a:ea typeface="Meiryo UI" panose="020B0604030504040204" pitchFamily="50" charset="-128"/>
              </a:rPr>
              <a:t>個人の担務や職位等を踏まえた「より、そう、ちから。」の　取り組み</a:t>
            </a:r>
            <a:endParaRPr kumimoji="1" lang="ja-JP" altLang="en-US" sz="1400" b="1" dirty="0">
              <a:solidFill>
                <a:srgbClr val="002060"/>
              </a:solidFill>
              <a:latin typeface="Meiryo UI" panose="020B0604030504040204" pitchFamily="50" charset="-128"/>
              <a:ea typeface="Meiryo UI" panose="020B0604030504040204" pitchFamily="50" charset="-128"/>
            </a:endParaRPr>
          </a:p>
        </p:txBody>
      </p:sp>
      <p:sp>
        <p:nvSpPr>
          <p:cNvPr id="91" name="正方形/長方形 90"/>
          <p:cNvSpPr/>
          <p:nvPr/>
        </p:nvSpPr>
        <p:spPr>
          <a:xfrm>
            <a:off x="7599587" y="4863512"/>
            <a:ext cx="2200395" cy="1876361"/>
          </a:xfrm>
          <a:prstGeom prst="rect">
            <a:avLst/>
          </a:prstGeom>
          <a:solidFill>
            <a:schemeClr val="bg1"/>
          </a:solidFill>
          <a:ln w="63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正方形/長方形 91"/>
          <p:cNvSpPr/>
          <p:nvPr/>
        </p:nvSpPr>
        <p:spPr>
          <a:xfrm>
            <a:off x="7537955" y="4770104"/>
            <a:ext cx="1472452" cy="369332"/>
          </a:xfrm>
          <a:prstGeom prst="rect">
            <a:avLst/>
          </a:prstGeom>
          <a:solidFill>
            <a:srgbClr val="00B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bg1"/>
                </a:solidFill>
                <a:latin typeface="Meiryo UI" panose="020B0604030504040204" pitchFamily="50" charset="-128"/>
                <a:ea typeface="Meiryo UI" panose="020B0604030504040204" pitchFamily="50" charset="-128"/>
              </a:rPr>
              <a:t>取り組みの例</a:t>
            </a:r>
            <a:endParaRPr kumimoji="1" lang="ja-JP" altLang="en-US" sz="1600" dirty="0">
              <a:solidFill>
                <a:schemeClr val="bg1"/>
              </a:solidFill>
              <a:latin typeface="Meiryo UI" panose="020B0604030504040204" pitchFamily="50" charset="-128"/>
              <a:ea typeface="Meiryo UI" panose="020B0604030504040204" pitchFamily="50" charset="-128"/>
            </a:endParaRPr>
          </a:p>
        </p:txBody>
      </p:sp>
      <p:sp>
        <p:nvSpPr>
          <p:cNvPr id="93" name="テキスト ボックス 92"/>
          <p:cNvSpPr txBox="1"/>
          <p:nvPr/>
        </p:nvSpPr>
        <p:spPr>
          <a:xfrm>
            <a:off x="7599587" y="5139436"/>
            <a:ext cx="2281013" cy="1600438"/>
          </a:xfrm>
          <a:prstGeom prst="rect">
            <a:avLst/>
          </a:prstGeom>
          <a:noFill/>
        </p:spPr>
        <p:txBody>
          <a:bodyPr wrap="square" rtlCol="0">
            <a:spAutoFit/>
          </a:bodyPr>
          <a:lstStyle/>
          <a:p>
            <a:pPr marL="174625" indent="-174625">
              <a:buFont typeface="Arial" panose="020B0604020202020204" pitchFamily="34" charset="0"/>
              <a:buChar char="•"/>
            </a:pPr>
            <a:r>
              <a:rPr kumimoji="1" lang="ja-JP" altLang="en-US" sz="1400" dirty="0" smtClean="0">
                <a:latin typeface="Meiryo UI" panose="020B0604030504040204" pitchFamily="50" charset="-128"/>
                <a:ea typeface="Meiryo UI" panose="020B0604030504040204" pitchFamily="50" charset="-128"/>
              </a:rPr>
              <a:t>「より、そう、ちから。」宣言の</a:t>
            </a:r>
            <a:r>
              <a:rPr lang="ja-JP" altLang="en-US" sz="1400" dirty="0">
                <a:latin typeface="Meiryo UI" panose="020B0604030504040204" pitchFamily="50" charset="-128"/>
                <a:ea typeface="Meiryo UI" panose="020B0604030504040204" pitchFamily="50" charset="-128"/>
              </a:rPr>
              <a:t>実行</a:t>
            </a:r>
            <a:endParaRPr kumimoji="1" lang="en-US" altLang="ja-JP" sz="1400" dirty="0" smtClean="0">
              <a:latin typeface="Meiryo UI" panose="020B0604030504040204" pitchFamily="50" charset="-128"/>
              <a:ea typeface="Meiryo UI" panose="020B0604030504040204" pitchFamily="50" charset="-128"/>
            </a:endParaRPr>
          </a:p>
          <a:p>
            <a:pPr marL="174625" indent="-174625">
              <a:buFont typeface="Arial" panose="020B0604020202020204" pitchFamily="34" charset="0"/>
              <a:buChar char="•"/>
            </a:pPr>
            <a:r>
              <a:rPr lang="ja-JP" altLang="en-US" sz="1400" dirty="0" smtClean="0">
                <a:latin typeface="Meiryo UI" panose="020B0604030504040204" pitchFamily="50" charset="-128"/>
                <a:ea typeface="Meiryo UI" panose="020B0604030504040204" pitchFamily="50" charset="-128"/>
              </a:rPr>
              <a:t>お</a:t>
            </a:r>
            <a:r>
              <a:rPr lang="ja-JP" altLang="en-US" sz="1400" dirty="0">
                <a:latin typeface="Meiryo UI" panose="020B0604030504040204" pitchFamily="50" charset="-128"/>
                <a:ea typeface="Meiryo UI" panose="020B0604030504040204" pitchFamily="50" charset="-128"/>
              </a:rPr>
              <a:t>客</a:t>
            </a:r>
            <a:r>
              <a:rPr lang="ja-JP" altLang="en-US" sz="1400" dirty="0" smtClean="0">
                <a:latin typeface="Meiryo UI" panose="020B0604030504040204" pitchFamily="50" charset="-128"/>
                <a:ea typeface="Meiryo UI" panose="020B0604030504040204" pitchFamily="50" charset="-128"/>
              </a:rPr>
              <a:t>さま・地域対応を意識した日々の心掛け</a:t>
            </a:r>
            <a:endParaRPr lang="en-US" altLang="ja-JP" sz="1400" dirty="0" smtClean="0">
              <a:latin typeface="Meiryo UI" panose="020B0604030504040204" pitchFamily="50" charset="-128"/>
              <a:ea typeface="Meiryo UI" panose="020B0604030504040204" pitchFamily="50" charset="-128"/>
            </a:endParaRPr>
          </a:p>
          <a:p>
            <a:pPr marL="174625" indent="-174625">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上記を含む取り組みを通じて生まれた具体的な</a:t>
            </a:r>
            <a:r>
              <a:rPr lang="ja-JP" altLang="en-US" sz="1400" dirty="0" smtClean="0">
                <a:latin typeface="Meiryo UI" panose="020B0604030504040204" pitchFamily="50" charset="-128"/>
                <a:ea typeface="Meiryo UI" panose="020B0604030504040204" pitchFamily="50" charset="-128"/>
              </a:rPr>
              <a:t>成果を発信・共有</a:t>
            </a:r>
            <a:endParaRPr lang="ja-JP" altLang="en-US" sz="1400" dirty="0">
              <a:latin typeface="Meiryo UI" panose="020B0604030504040204" pitchFamily="50" charset="-128"/>
              <a:ea typeface="Meiryo UI" panose="020B0604030504040204" pitchFamily="50" charset="-128"/>
            </a:endParaRPr>
          </a:p>
        </p:txBody>
      </p:sp>
      <p:sp>
        <p:nvSpPr>
          <p:cNvPr id="94" name="角丸四角形 93"/>
          <p:cNvSpPr/>
          <p:nvPr/>
        </p:nvSpPr>
        <p:spPr>
          <a:xfrm>
            <a:off x="5404097" y="5620429"/>
            <a:ext cx="546170" cy="802228"/>
          </a:xfrm>
          <a:prstGeom prst="roundRect">
            <a:avLst>
              <a:gd name="adj" fmla="val 9385"/>
            </a:avLst>
          </a:prstGeom>
          <a:solidFill>
            <a:schemeClr val="accent1">
              <a:lumMod val="20000"/>
              <a:lumOff val="8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5" name="テキスト ボックス 94"/>
          <p:cNvSpPr txBox="1"/>
          <p:nvPr/>
        </p:nvSpPr>
        <p:spPr>
          <a:xfrm>
            <a:off x="5404096" y="5736855"/>
            <a:ext cx="546171" cy="523220"/>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個</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人</a:t>
            </a:r>
            <a:endParaRPr kumimoji="1" lang="ja-JP" altLang="en-US" sz="1400" dirty="0">
              <a:latin typeface="Meiryo UI" panose="020B0604030504040204" pitchFamily="50" charset="-128"/>
              <a:ea typeface="Meiryo UI" panose="020B0604030504040204" pitchFamily="50" charset="-128"/>
            </a:endParaRPr>
          </a:p>
        </p:txBody>
      </p:sp>
      <p:sp>
        <p:nvSpPr>
          <p:cNvPr id="96" name="角丸四角形 95"/>
          <p:cNvSpPr/>
          <p:nvPr/>
        </p:nvSpPr>
        <p:spPr>
          <a:xfrm>
            <a:off x="4419299" y="5624613"/>
            <a:ext cx="546170" cy="798044"/>
          </a:xfrm>
          <a:prstGeom prst="roundRect">
            <a:avLst>
              <a:gd name="adj" fmla="val 9385"/>
            </a:avLst>
          </a:prstGeom>
          <a:solidFill>
            <a:schemeClr val="accent1">
              <a:lumMod val="20000"/>
              <a:lumOff val="8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7" name="テキスト ボックス 96"/>
          <p:cNvSpPr txBox="1"/>
          <p:nvPr/>
        </p:nvSpPr>
        <p:spPr>
          <a:xfrm>
            <a:off x="4419298" y="5736855"/>
            <a:ext cx="546171" cy="523220"/>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個</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人</a:t>
            </a:r>
            <a:endParaRPr kumimoji="1" lang="ja-JP" altLang="en-US" sz="1400" dirty="0">
              <a:latin typeface="Meiryo UI" panose="020B0604030504040204" pitchFamily="50" charset="-128"/>
              <a:ea typeface="Meiryo UI" panose="020B0604030504040204" pitchFamily="50" charset="-128"/>
            </a:endParaRPr>
          </a:p>
        </p:txBody>
      </p:sp>
      <p:sp>
        <p:nvSpPr>
          <p:cNvPr id="98" name="角丸四角形 97"/>
          <p:cNvSpPr/>
          <p:nvPr/>
        </p:nvSpPr>
        <p:spPr>
          <a:xfrm>
            <a:off x="3769154" y="5624613"/>
            <a:ext cx="546170" cy="798043"/>
          </a:xfrm>
          <a:prstGeom prst="roundRect">
            <a:avLst>
              <a:gd name="adj" fmla="val 9385"/>
            </a:avLst>
          </a:prstGeom>
          <a:solidFill>
            <a:schemeClr val="accent1">
              <a:lumMod val="20000"/>
              <a:lumOff val="80000"/>
            </a:schemeClr>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9" name="テキスト ボックス 98"/>
          <p:cNvSpPr txBox="1"/>
          <p:nvPr/>
        </p:nvSpPr>
        <p:spPr>
          <a:xfrm>
            <a:off x="3769153" y="5736855"/>
            <a:ext cx="546171" cy="523220"/>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個</a:t>
            </a:r>
            <a:endParaRPr kumimoji="1" lang="en-US" altLang="ja-JP" sz="1400" dirty="0" smtClean="0">
              <a:latin typeface="Meiryo UI" panose="020B0604030504040204" pitchFamily="50" charset="-128"/>
              <a:ea typeface="Meiryo UI" panose="020B0604030504040204" pitchFamily="50" charset="-128"/>
            </a:endParaRPr>
          </a:p>
          <a:p>
            <a:pPr algn="ctr"/>
            <a:r>
              <a:rPr kumimoji="1" lang="ja-JP" altLang="en-US" sz="1400" dirty="0" smtClean="0">
                <a:latin typeface="Meiryo UI" panose="020B0604030504040204" pitchFamily="50" charset="-128"/>
                <a:ea typeface="Meiryo UI" panose="020B0604030504040204" pitchFamily="50" charset="-128"/>
              </a:rPr>
              <a:t>人</a:t>
            </a:r>
            <a:endParaRPr kumimoji="1" lang="ja-JP" altLang="en-US" sz="1400" dirty="0">
              <a:latin typeface="Meiryo UI" panose="020B0604030504040204" pitchFamily="50" charset="-128"/>
              <a:ea typeface="Meiryo UI" panose="020B0604030504040204" pitchFamily="50" charset="-128"/>
            </a:endParaRPr>
          </a:p>
        </p:txBody>
      </p:sp>
      <p:sp>
        <p:nvSpPr>
          <p:cNvPr id="100" name="テキスト ボックス 99"/>
          <p:cNvSpPr txBox="1"/>
          <p:nvPr/>
        </p:nvSpPr>
        <p:spPr>
          <a:xfrm>
            <a:off x="3199627" y="2353640"/>
            <a:ext cx="2966751" cy="523220"/>
          </a:xfrm>
          <a:prstGeom prst="rect">
            <a:avLst/>
          </a:prstGeom>
          <a:solidFill>
            <a:schemeClr val="bg1">
              <a:alpha val="70000"/>
            </a:schemeClr>
          </a:solidFill>
          <a:ln w="28575">
            <a:solidFill>
              <a:srgbClr val="00B0F0"/>
            </a:solidFill>
          </a:ln>
        </p:spPr>
        <p:txBody>
          <a:bodyPr wrap="square" rtlCol="0">
            <a:spAutoFit/>
          </a:bodyPr>
          <a:lstStyle/>
          <a:p>
            <a:pPr algn="ctr"/>
            <a:r>
              <a:rPr lang="ja-JP" altLang="en-US" sz="1400" b="1" dirty="0">
                <a:latin typeface="Meiryo UI" panose="020B0604030504040204" pitchFamily="50" charset="-128"/>
                <a:ea typeface="Meiryo UI" panose="020B0604030504040204" pitchFamily="50" charset="-128"/>
              </a:rPr>
              <a:t>部門長・室部長・事業所長</a:t>
            </a:r>
          </a:p>
          <a:p>
            <a:pPr algn="ctr"/>
            <a:r>
              <a:rPr lang="ja-JP" altLang="en-US" sz="1400" b="1" dirty="0">
                <a:latin typeface="Meiryo UI" panose="020B0604030504040204" pitchFamily="50" charset="-128"/>
                <a:ea typeface="Meiryo UI" panose="020B0604030504040204" pitchFamily="50" charset="-128"/>
              </a:rPr>
              <a:t>（取り組みの推進者</a:t>
            </a:r>
            <a:r>
              <a:rPr lang="ja-JP" altLang="en-US" sz="1400" b="1" dirty="0" smtClean="0">
                <a:latin typeface="Meiryo UI" panose="020B0604030504040204" pitchFamily="50" charset="-128"/>
                <a:ea typeface="Meiryo UI" panose="020B0604030504040204" pitchFamily="50" charset="-128"/>
              </a:rPr>
              <a:t>）</a:t>
            </a:r>
            <a:endParaRPr lang="en-US" altLang="ja-JP" sz="1400" b="1" dirty="0" smtClean="0">
              <a:latin typeface="Meiryo UI" panose="020B0604030504040204" pitchFamily="50" charset="-128"/>
              <a:ea typeface="Meiryo UI" panose="020B0604030504040204" pitchFamily="50" charset="-128"/>
            </a:endParaRPr>
          </a:p>
        </p:txBody>
      </p:sp>
      <p:sp>
        <p:nvSpPr>
          <p:cNvPr id="101" name="テキスト ボックス 100"/>
          <p:cNvSpPr txBox="1"/>
          <p:nvPr/>
        </p:nvSpPr>
        <p:spPr>
          <a:xfrm>
            <a:off x="-71278" y="4243770"/>
            <a:ext cx="2760914" cy="261610"/>
          </a:xfrm>
          <a:prstGeom prst="rect">
            <a:avLst/>
          </a:prstGeom>
          <a:noFill/>
        </p:spPr>
        <p:txBody>
          <a:bodyPr wrap="square" rtlCol="0">
            <a:spAutoFit/>
          </a:bodyPr>
          <a:lstStyle/>
          <a:p>
            <a:pPr algn="ctr"/>
            <a:r>
              <a:rPr kumimoji="1" lang="ja-JP" altLang="en-US" sz="1050" dirty="0" smtClean="0">
                <a:latin typeface="Meiryo UI" panose="020B0604030504040204" pitchFamily="50" charset="-128"/>
                <a:ea typeface="Meiryo UI" panose="020B0604030504040204" pitchFamily="50" charset="-128"/>
              </a:rPr>
              <a:t>（部門長・室部長・事業所長が実施主体）</a:t>
            </a:r>
            <a:endParaRPr kumimoji="1" lang="ja-JP" altLang="en-US" sz="1050" dirty="0">
              <a:latin typeface="Meiryo UI" panose="020B0604030504040204" pitchFamily="50" charset="-128"/>
              <a:ea typeface="Meiryo UI" panose="020B0604030504040204" pitchFamily="50" charset="-128"/>
            </a:endParaRPr>
          </a:p>
        </p:txBody>
      </p:sp>
      <p:sp>
        <p:nvSpPr>
          <p:cNvPr id="102" name="角丸四角形 101"/>
          <p:cNvSpPr/>
          <p:nvPr/>
        </p:nvSpPr>
        <p:spPr>
          <a:xfrm>
            <a:off x="2998593" y="2071140"/>
            <a:ext cx="3973706" cy="1822790"/>
          </a:xfrm>
          <a:prstGeom prst="roundRect">
            <a:avLst/>
          </a:prstGeom>
          <a:no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solidFill>
                <a:srgbClr val="0070C0"/>
              </a:solidFill>
              <a:latin typeface="Meiryo UI" panose="020B0604030504040204" pitchFamily="50" charset="-128"/>
              <a:ea typeface="Meiryo UI" panose="020B0604030504040204" pitchFamily="50" charset="-128"/>
            </a:endParaRPr>
          </a:p>
        </p:txBody>
      </p:sp>
      <p:sp>
        <p:nvSpPr>
          <p:cNvPr id="103" name="テキスト ボックス 102"/>
          <p:cNvSpPr txBox="1"/>
          <p:nvPr/>
        </p:nvSpPr>
        <p:spPr>
          <a:xfrm>
            <a:off x="3918707" y="3223660"/>
            <a:ext cx="2895030" cy="492443"/>
          </a:xfrm>
          <a:prstGeom prst="rect">
            <a:avLst/>
          </a:prstGeom>
          <a:solidFill>
            <a:schemeClr val="bg1">
              <a:alpha val="70000"/>
            </a:schemeClr>
          </a:solidFill>
          <a:ln>
            <a:solidFill>
              <a:srgbClr val="FF0000"/>
            </a:solidFill>
          </a:ln>
        </p:spPr>
        <p:txBody>
          <a:bodyPr wrap="square" rtlCol="0">
            <a:spAutoFit/>
          </a:bodyPr>
          <a:lstStyle/>
          <a:p>
            <a:pPr algn="ctr"/>
            <a:r>
              <a:rPr lang="ja-JP" altLang="en-US" sz="1400" b="1" dirty="0" smtClean="0">
                <a:solidFill>
                  <a:srgbClr val="FF0000"/>
                </a:solidFill>
                <a:latin typeface="Meiryo UI" panose="020B0604030504040204" pitchFamily="50" charset="-128"/>
                <a:ea typeface="Meiryo UI" panose="020B0604030504040204" pitchFamily="50" charset="-128"/>
              </a:rPr>
              <a:t>推進サポーター</a:t>
            </a:r>
            <a:endParaRPr lang="en-US" altLang="ja-JP" sz="1400" b="1" dirty="0" smtClean="0">
              <a:solidFill>
                <a:srgbClr val="FF0000"/>
              </a:solidFill>
              <a:latin typeface="Meiryo UI" panose="020B0604030504040204" pitchFamily="50" charset="-128"/>
              <a:ea typeface="Meiryo UI" panose="020B0604030504040204" pitchFamily="50" charset="-128"/>
            </a:endParaRPr>
          </a:p>
          <a:p>
            <a:pPr algn="ctr"/>
            <a:r>
              <a:rPr lang="ja-JP" altLang="en-US" sz="1200" b="1" dirty="0" smtClean="0">
                <a:solidFill>
                  <a:srgbClr val="FF0000"/>
                </a:solidFill>
                <a:latin typeface="Meiryo UI" panose="020B0604030504040204" pitchFamily="50" charset="-128"/>
                <a:ea typeface="Meiryo UI" panose="020B0604030504040204" pitchFamily="50" charset="-128"/>
              </a:rPr>
              <a:t>（推進者の補佐・事務局と職場の窓口）</a:t>
            </a:r>
            <a:endParaRPr lang="ja-JP" altLang="en-US" sz="1200" b="1" dirty="0">
              <a:solidFill>
                <a:srgbClr val="FF0000"/>
              </a:solidFill>
              <a:latin typeface="Meiryo UI" panose="020B0604030504040204" pitchFamily="50" charset="-128"/>
              <a:ea typeface="Meiryo UI" panose="020B0604030504040204" pitchFamily="50" charset="-128"/>
            </a:endParaRPr>
          </a:p>
        </p:txBody>
      </p:sp>
      <p:sp>
        <p:nvSpPr>
          <p:cNvPr id="104" name="テキスト ボックス 103"/>
          <p:cNvSpPr txBox="1"/>
          <p:nvPr/>
        </p:nvSpPr>
        <p:spPr>
          <a:xfrm>
            <a:off x="6588208" y="1717074"/>
            <a:ext cx="745223" cy="307777"/>
          </a:xfrm>
          <a:prstGeom prst="rect">
            <a:avLst/>
          </a:prstGeom>
          <a:noFill/>
        </p:spPr>
        <p:txBody>
          <a:bodyPr wrap="square" rtlCol="0">
            <a:spAutoFit/>
          </a:bodyPr>
          <a:lstStyle/>
          <a:p>
            <a:pPr algn="ctr"/>
            <a:r>
              <a:rPr lang="ja-JP" altLang="en-US" sz="1400" dirty="0">
                <a:latin typeface="Meiryo UI" panose="020B0604030504040204" pitchFamily="50" charset="-128"/>
                <a:ea typeface="Meiryo UI" panose="020B0604030504040204" pitchFamily="50" charset="-128"/>
              </a:rPr>
              <a:t>連携</a:t>
            </a:r>
            <a:endParaRPr kumimoji="1" lang="ja-JP" altLang="en-US" sz="1400" dirty="0">
              <a:latin typeface="Meiryo UI" panose="020B0604030504040204" pitchFamily="50" charset="-128"/>
              <a:ea typeface="Meiryo UI" panose="020B0604030504040204" pitchFamily="50" charset="-128"/>
            </a:endParaRPr>
          </a:p>
        </p:txBody>
      </p:sp>
      <p:sp>
        <p:nvSpPr>
          <p:cNvPr id="105" name="テキスト ボックス 104"/>
          <p:cNvSpPr txBox="1"/>
          <p:nvPr/>
        </p:nvSpPr>
        <p:spPr>
          <a:xfrm>
            <a:off x="4470969" y="1388646"/>
            <a:ext cx="2501330" cy="307777"/>
          </a:xfrm>
          <a:prstGeom prst="rect">
            <a:avLst/>
          </a:prstGeom>
          <a:solidFill>
            <a:schemeClr val="bg1">
              <a:alpha val="70000"/>
            </a:schemeClr>
          </a:solidFill>
          <a:ln>
            <a:solidFill>
              <a:schemeClr val="tx1"/>
            </a:solidFill>
          </a:ln>
        </p:spPr>
        <p:txBody>
          <a:bodyPr wrap="square" rtlCol="0">
            <a:spAutoFit/>
          </a:bodyPr>
          <a:lstStyle/>
          <a:p>
            <a:pPr algn="ctr"/>
            <a:r>
              <a:rPr lang="ja-JP" altLang="en-US" sz="1400" dirty="0" smtClean="0">
                <a:latin typeface="Meiryo UI" panose="020B0604030504040204" pitchFamily="50" charset="-128"/>
                <a:ea typeface="Meiryo UI" panose="020B0604030504040204" pitchFamily="50" charset="-128"/>
              </a:rPr>
              <a:t>「より、そう、ちから。」</a:t>
            </a:r>
            <a:r>
              <a:rPr lang="ja-JP" altLang="en-US" sz="1400" dirty="0">
                <a:latin typeface="Meiryo UI" panose="020B0604030504040204" pitchFamily="50" charset="-128"/>
                <a:ea typeface="Meiryo UI" panose="020B0604030504040204" pitchFamily="50" charset="-128"/>
              </a:rPr>
              <a:t>ＰＪ</a:t>
            </a:r>
            <a:r>
              <a:rPr lang="ja-JP" altLang="en-US" sz="1400" dirty="0" smtClean="0">
                <a:latin typeface="Meiryo UI" panose="020B0604030504040204" pitchFamily="50" charset="-128"/>
                <a:ea typeface="Meiryo UI" panose="020B0604030504040204" pitchFamily="50" charset="-128"/>
              </a:rPr>
              <a:t>事務局</a:t>
            </a:r>
            <a:endParaRPr lang="ja-JP" altLang="en-US" sz="1400" dirty="0">
              <a:latin typeface="Meiryo UI" panose="020B0604030504040204" pitchFamily="50" charset="-128"/>
              <a:ea typeface="Meiryo UI" panose="020B0604030504040204" pitchFamily="50" charset="-128"/>
            </a:endParaRPr>
          </a:p>
        </p:txBody>
      </p:sp>
      <p:sp>
        <p:nvSpPr>
          <p:cNvPr id="106" name="角丸四角形 105"/>
          <p:cNvSpPr/>
          <p:nvPr/>
        </p:nvSpPr>
        <p:spPr>
          <a:xfrm>
            <a:off x="1849080" y="1310971"/>
            <a:ext cx="2069626" cy="465950"/>
          </a:xfrm>
          <a:prstGeom prst="roundRect">
            <a:avLst>
              <a:gd name="adj" fmla="val 9385"/>
            </a:avLst>
          </a:prstGeom>
          <a:solidFill>
            <a:schemeClr val="accent1">
              <a:lumMod val="40000"/>
              <a:lumOff val="60000"/>
            </a:schemeClr>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7" name="テキスト ボックス 106"/>
          <p:cNvSpPr txBox="1"/>
          <p:nvPr/>
        </p:nvSpPr>
        <p:spPr>
          <a:xfrm>
            <a:off x="1861779" y="1389475"/>
            <a:ext cx="1945681" cy="307777"/>
          </a:xfrm>
          <a:prstGeom prst="rect">
            <a:avLst/>
          </a:prstGeom>
          <a:noFill/>
        </p:spPr>
        <p:txBody>
          <a:bodyPr wrap="square" rtlCol="0">
            <a:spAutoFit/>
          </a:bodyPr>
          <a:lstStyle/>
          <a:p>
            <a:pPr algn="ctr"/>
            <a:r>
              <a:rPr kumimoji="1" lang="ja-JP" altLang="en-US" sz="1400" dirty="0" smtClean="0">
                <a:latin typeface="Meiryo UI" panose="020B0604030504040204" pitchFamily="50" charset="-128"/>
                <a:ea typeface="Meiryo UI" panose="020B0604030504040204" pitchFamily="50" charset="-128"/>
              </a:rPr>
              <a:t>他の部門・室部・事業所</a:t>
            </a:r>
            <a:endParaRPr kumimoji="1" lang="ja-JP" altLang="en-US" sz="1400" dirty="0">
              <a:latin typeface="Meiryo UI" panose="020B0604030504040204" pitchFamily="50" charset="-128"/>
              <a:ea typeface="Meiryo UI" panose="020B0604030504040204" pitchFamily="50" charset="-128"/>
            </a:endParaRPr>
          </a:p>
        </p:txBody>
      </p:sp>
      <p:cxnSp>
        <p:nvCxnSpPr>
          <p:cNvPr id="108" name="直線矢印コネクタ 107"/>
          <p:cNvCxnSpPr/>
          <p:nvPr/>
        </p:nvCxnSpPr>
        <p:spPr>
          <a:xfrm flipH="1">
            <a:off x="6324705" y="1696422"/>
            <a:ext cx="595" cy="1527238"/>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9" name="直線矢印コネクタ 108"/>
          <p:cNvCxnSpPr>
            <a:stCxn id="106" idx="3"/>
            <a:endCxn id="105" idx="1"/>
          </p:cNvCxnSpPr>
          <p:nvPr/>
        </p:nvCxnSpPr>
        <p:spPr>
          <a:xfrm flipV="1">
            <a:off x="3918706" y="1542535"/>
            <a:ext cx="552263" cy="1411"/>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a:off x="6611575" y="3746880"/>
            <a:ext cx="0" cy="281290"/>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11" name="グループ化 110"/>
          <p:cNvGrpSpPr/>
          <p:nvPr/>
        </p:nvGrpSpPr>
        <p:grpSpPr>
          <a:xfrm>
            <a:off x="315937" y="2170311"/>
            <a:ext cx="2366002" cy="613259"/>
            <a:chOff x="7433980" y="1525430"/>
            <a:chExt cx="2366002" cy="613259"/>
          </a:xfrm>
        </p:grpSpPr>
        <p:sp>
          <p:nvSpPr>
            <p:cNvPr id="112" name="テキスト ボックス 111"/>
            <p:cNvSpPr txBox="1"/>
            <p:nvPr/>
          </p:nvSpPr>
          <p:spPr>
            <a:xfrm>
              <a:off x="7433980" y="1525430"/>
              <a:ext cx="2366002" cy="613259"/>
            </a:xfrm>
            <a:prstGeom prst="rect">
              <a:avLst/>
            </a:prstGeom>
            <a:noFill/>
            <a:ln>
              <a:solidFill>
                <a:schemeClr val="tx1"/>
              </a:solidFill>
              <a:prstDash val="sysDot"/>
            </a:ln>
          </p:spPr>
          <p:txBody>
            <a:bodyPr wrap="square" rtlCol="0">
              <a:noAutofit/>
            </a:bodyPr>
            <a:lstStyle/>
            <a:p>
              <a:pPr algn="ctr"/>
              <a:endParaRPr lang="ja-JP" altLang="en-US" sz="1600" dirty="0">
                <a:latin typeface="Meiryo UI" panose="020B0604030504040204" pitchFamily="50" charset="-128"/>
                <a:ea typeface="Meiryo UI" panose="020B0604030504040204" pitchFamily="50" charset="-128"/>
              </a:endParaRPr>
            </a:p>
          </p:txBody>
        </p:sp>
        <p:cxnSp>
          <p:nvCxnSpPr>
            <p:cNvPr id="113" name="直線矢印コネクタ 112"/>
            <p:cNvCxnSpPr/>
            <p:nvPr/>
          </p:nvCxnSpPr>
          <p:spPr>
            <a:xfrm>
              <a:off x="7635230" y="1790942"/>
              <a:ext cx="505470" cy="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4" name="テキスト ボックス 113"/>
            <p:cNvSpPr txBox="1"/>
            <p:nvPr/>
          </p:nvSpPr>
          <p:spPr>
            <a:xfrm>
              <a:off x="8166361" y="1656102"/>
              <a:ext cx="1633621" cy="276999"/>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取り組みの発信・共有</a:t>
              </a:r>
              <a:endParaRPr lang="en-US" altLang="ja-JP" sz="1200" dirty="0" smtClean="0">
                <a:latin typeface="Meiryo UI" panose="020B0604030504040204" pitchFamily="50" charset="-128"/>
                <a:ea typeface="Meiryo UI" panose="020B0604030504040204" pitchFamily="50" charset="-128"/>
              </a:endParaRPr>
            </a:p>
          </p:txBody>
        </p:sp>
      </p:grpSp>
      <p:cxnSp>
        <p:nvCxnSpPr>
          <p:cNvPr id="115" name="直線コネクタ 114"/>
          <p:cNvCxnSpPr/>
          <p:nvPr/>
        </p:nvCxnSpPr>
        <p:spPr>
          <a:xfrm flipV="1">
            <a:off x="7239569" y="5916707"/>
            <a:ext cx="358019" cy="337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a:off x="6024282" y="3750219"/>
            <a:ext cx="1" cy="741099"/>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flipH="1">
            <a:off x="6333566" y="3750219"/>
            <a:ext cx="2022" cy="1830311"/>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21" name="上下矢印 120"/>
          <p:cNvSpPr/>
          <p:nvPr/>
        </p:nvSpPr>
        <p:spPr>
          <a:xfrm>
            <a:off x="6540167" y="1714743"/>
            <a:ext cx="181202" cy="147164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23" name="直線コネクタ 122"/>
          <p:cNvCxnSpPr/>
          <p:nvPr/>
        </p:nvCxnSpPr>
        <p:spPr>
          <a:xfrm>
            <a:off x="2457450" y="5165539"/>
            <a:ext cx="182696" cy="30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正方形/長方形 123"/>
          <p:cNvSpPr/>
          <p:nvPr/>
        </p:nvSpPr>
        <p:spPr>
          <a:xfrm>
            <a:off x="7194176" y="38189"/>
            <a:ext cx="1917807" cy="408675"/>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1100" dirty="0" smtClean="0">
                <a:solidFill>
                  <a:schemeClr val="bg1"/>
                </a:solidFill>
                <a:latin typeface="Meiryo UI" panose="020B0604030504040204" pitchFamily="50" charset="-128"/>
                <a:ea typeface="Meiryo UI" panose="020B0604030504040204" pitchFamily="50" charset="-128"/>
              </a:rPr>
              <a:t>2022</a:t>
            </a:r>
            <a:r>
              <a:rPr lang="ja-JP" altLang="en-US" sz="1100" dirty="0" smtClean="0">
                <a:solidFill>
                  <a:schemeClr val="bg1"/>
                </a:solidFill>
                <a:latin typeface="Meiryo UI" panose="020B0604030504040204" pitchFamily="50" charset="-128"/>
                <a:ea typeface="Meiryo UI" panose="020B0604030504040204" pitchFamily="50" charset="-128"/>
              </a:rPr>
              <a:t>年</a:t>
            </a:r>
            <a:r>
              <a:rPr lang="en-US" altLang="ja-JP" sz="1100" dirty="0">
                <a:solidFill>
                  <a:schemeClr val="bg1"/>
                </a:solidFill>
                <a:latin typeface="Meiryo UI" panose="020B0604030504040204" pitchFamily="50" charset="-128"/>
                <a:ea typeface="Meiryo UI" panose="020B0604030504040204" pitchFamily="50" charset="-128"/>
              </a:rPr>
              <a:t>7</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smtClean="0">
                <a:solidFill>
                  <a:schemeClr val="bg1"/>
                </a:solidFill>
                <a:latin typeface="Meiryo UI" panose="020B0604030504040204" pitchFamily="50" charset="-128"/>
                <a:ea typeface="Meiryo UI" panose="020B0604030504040204" pitchFamily="50" charset="-128"/>
              </a:rPr>
              <a:t>15</a:t>
            </a:r>
            <a:r>
              <a:rPr lang="ja-JP" altLang="en-US" sz="1100" dirty="0" smtClean="0">
                <a:solidFill>
                  <a:schemeClr val="bg1"/>
                </a:solidFill>
                <a:latin typeface="Meiryo UI" panose="020B0604030504040204" pitchFamily="50" charset="-128"/>
                <a:ea typeface="Meiryo UI" panose="020B0604030504040204" pitchFamily="50" charset="-128"/>
              </a:rPr>
              <a:t>日付</a:t>
            </a:r>
            <a:endParaRPr lang="en-US" altLang="ja-JP" sz="1100" dirty="0" smtClean="0">
              <a:solidFill>
                <a:schemeClr val="bg1"/>
              </a:solidFill>
              <a:latin typeface="Meiryo UI" panose="020B0604030504040204" pitchFamily="50" charset="-128"/>
              <a:ea typeface="Meiryo UI" panose="020B0604030504040204" pitchFamily="50" charset="-128"/>
            </a:endParaRPr>
          </a:p>
          <a:p>
            <a:pPr algn="ctr"/>
            <a:r>
              <a:rPr lang="ja-JP" altLang="en-US" sz="1100" dirty="0" smtClean="0">
                <a:solidFill>
                  <a:schemeClr val="bg1"/>
                </a:solidFill>
                <a:latin typeface="Meiryo UI" panose="020B0604030504040204" pitchFamily="50" charset="-128"/>
                <a:ea typeface="Meiryo UI" panose="020B0604030504040204" pitchFamily="50" charset="-128"/>
              </a:rPr>
              <a:t>推進</a:t>
            </a:r>
            <a:r>
              <a:rPr lang="en-US" altLang="ja-JP" sz="1100" dirty="0" smtClean="0">
                <a:solidFill>
                  <a:schemeClr val="bg1"/>
                </a:solidFill>
                <a:latin typeface="Meiryo UI" panose="020B0604030504040204" pitchFamily="50" charset="-128"/>
                <a:ea typeface="Meiryo UI" panose="020B0604030504040204" pitchFamily="50" charset="-128"/>
              </a:rPr>
              <a:t>SP</a:t>
            </a:r>
            <a:r>
              <a:rPr lang="ja-JP" altLang="en-US" sz="1100" dirty="0" smtClean="0">
                <a:solidFill>
                  <a:schemeClr val="bg1"/>
                </a:solidFill>
                <a:latin typeface="Meiryo UI" panose="020B0604030504040204" pitchFamily="50" charset="-128"/>
                <a:ea typeface="Meiryo UI" panose="020B0604030504040204" pitchFamily="50" charset="-128"/>
              </a:rPr>
              <a:t>人選依頼文（別紙</a:t>
            </a:r>
            <a:r>
              <a:rPr lang="en-US" altLang="ja-JP" sz="1100" dirty="0" smtClean="0">
                <a:solidFill>
                  <a:schemeClr val="bg1"/>
                </a:solidFill>
                <a:latin typeface="Meiryo UI" panose="020B0604030504040204" pitchFamily="50" charset="-128"/>
                <a:ea typeface="Meiryo UI" panose="020B0604030504040204" pitchFamily="50" charset="-128"/>
              </a:rPr>
              <a:t>3</a:t>
            </a:r>
            <a:r>
              <a:rPr lang="ja-JP" altLang="en-US" sz="1100" dirty="0" smtClean="0">
                <a:solidFill>
                  <a:schemeClr val="bg1"/>
                </a:solidFill>
                <a:latin typeface="Meiryo UI" panose="020B0604030504040204" pitchFamily="50" charset="-128"/>
                <a:ea typeface="Meiryo UI" panose="020B0604030504040204" pitchFamily="50" charset="-128"/>
              </a:rPr>
              <a:t>）</a:t>
            </a:r>
            <a:endParaRPr kumimoji="1" lang="en-US" altLang="ja-JP" sz="1100" dirty="0" smtClean="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65057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下矢印 24"/>
          <p:cNvSpPr/>
          <p:nvPr/>
        </p:nvSpPr>
        <p:spPr>
          <a:xfrm>
            <a:off x="7565964" y="1046808"/>
            <a:ext cx="841256" cy="2180486"/>
          </a:xfrm>
          <a:prstGeom prst="downArrow">
            <a:avLst>
              <a:gd name="adj1" fmla="val 50000"/>
              <a:gd name="adj2" fmla="val 1943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下矢印 22"/>
          <p:cNvSpPr/>
          <p:nvPr/>
        </p:nvSpPr>
        <p:spPr>
          <a:xfrm>
            <a:off x="2233339" y="1026486"/>
            <a:ext cx="841256" cy="2200808"/>
          </a:xfrm>
          <a:prstGeom prst="downArrow">
            <a:avLst>
              <a:gd name="adj1" fmla="val 50000"/>
              <a:gd name="adj2" fmla="val 1943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0" y="41615"/>
            <a:ext cx="10135469" cy="400110"/>
          </a:xfrm>
          <a:prstGeom prst="rect">
            <a:avLst/>
          </a:prstGeom>
          <a:noFill/>
        </p:spPr>
        <p:txBody>
          <a:bodyPr wrap="square" rtlCol="0">
            <a:spAutoFit/>
          </a:bodyPr>
          <a:lstStyle/>
          <a:p>
            <a:r>
              <a:rPr lang="ja-JP" altLang="en-US" sz="2000" b="1" dirty="0" smtClean="0">
                <a:latin typeface="Meiryo UI" panose="020B0604030504040204" pitchFamily="50" charset="-128"/>
                <a:ea typeface="Meiryo UI" panose="020B0604030504040204" pitchFamily="50" charset="-128"/>
              </a:rPr>
              <a:t>「よりそう」取り組みの発信・共有の業務フロー</a:t>
            </a:r>
            <a:endParaRPr lang="ja-JP" altLang="en-US" sz="2000" b="1" dirty="0">
              <a:latin typeface="Meiryo UI" panose="020B0604030504040204" pitchFamily="50" charset="-128"/>
              <a:ea typeface="Meiryo UI" panose="020B0604030504040204" pitchFamily="50" charset="-128"/>
            </a:endParaRPr>
          </a:p>
        </p:txBody>
      </p:sp>
      <p:sp>
        <p:nvSpPr>
          <p:cNvPr id="3" name="テキスト ボックス 2"/>
          <p:cNvSpPr txBox="1"/>
          <p:nvPr/>
        </p:nvSpPr>
        <p:spPr>
          <a:xfrm>
            <a:off x="202535" y="1334953"/>
            <a:ext cx="4902865" cy="318924"/>
          </a:xfrm>
          <a:prstGeom prst="rect">
            <a:avLst/>
          </a:prstGeom>
          <a:solidFill>
            <a:schemeClr val="tx2"/>
          </a:solidFill>
          <a:ln>
            <a:solidFill>
              <a:schemeClr val="tx1"/>
            </a:solid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spAutoFit/>
          </a:bodyPr>
          <a:lstStyle/>
          <a:p>
            <a:pPr algn="ctr"/>
            <a:r>
              <a:rPr lang="ja-JP" altLang="en-US" sz="1600" dirty="0" smtClean="0">
                <a:solidFill>
                  <a:schemeClr val="bg1"/>
                </a:solidFill>
              </a:rPr>
              <a:t>各室部・事業所の推進サポーター</a:t>
            </a:r>
            <a:endParaRPr lang="ja-JP" altLang="ja-JP" sz="1600" dirty="0">
              <a:solidFill>
                <a:schemeClr val="bg1"/>
              </a:solidFill>
            </a:endParaRPr>
          </a:p>
        </p:txBody>
      </p:sp>
      <p:sp>
        <p:nvSpPr>
          <p:cNvPr id="8" name="テキスト ボックス 7"/>
          <p:cNvSpPr txBox="1"/>
          <p:nvPr/>
        </p:nvSpPr>
        <p:spPr>
          <a:xfrm>
            <a:off x="202536" y="3319594"/>
            <a:ext cx="4675428" cy="318924"/>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spAutoFit/>
          </a:bodyPr>
          <a:lstStyle/>
          <a:p>
            <a:pPr algn="ctr"/>
            <a:r>
              <a:rPr lang="ja-JP" altLang="en-US" sz="1600">
                <a:solidFill>
                  <a:schemeClr val="tx1"/>
                </a:solidFill>
              </a:rPr>
              <a:t>デジタル</a:t>
            </a:r>
            <a:r>
              <a:rPr lang="en-US" altLang="ja-JP" sz="1600" dirty="0" smtClean="0">
                <a:solidFill>
                  <a:schemeClr val="tx1"/>
                </a:solidFill>
              </a:rPr>
              <a:t>BRIDGE</a:t>
            </a:r>
          </a:p>
        </p:txBody>
      </p:sp>
      <p:sp>
        <p:nvSpPr>
          <p:cNvPr id="9" name="テキスト ボックス 8"/>
          <p:cNvSpPr txBox="1"/>
          <p:nvPr/>
        </p:nvSpPr>
        <p:spPr>
          <a:xfrm>
            <a:off x="6210348" y="3327877"/>
            <a:ext cx="3514436" cy="565147"/>
          </a:xfrm>
          <a:prstGeom prst="rect">
            <a:avLst/>
          </a:prstGeom>
          <a:solidFill>
            <a:srgbClr val="FFFFCC"/>
          </a:solidFill>
          <a:ln>
            <a:solidFill>
              <a:schemeClr val="accent6"/>
            </a:solid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ctr" anchorCtr="0">
            <a:noAutofit/>
          </a:bodyPr>
          <a:lstStyle/>
          <a:p>
            <a:pPr algn="ctr"/>
            <a:r>
              <a:rPr lang="en-US" altLang="ja-JP" sz="1600" dirty="0" smtClean="0"/>
              <a:t>Twitter</a:t>
            </a:r>
            <a:r>
              <a:rPr lang="ja-JP" altLang="en-US" sz="1600" dirty="0" smtClean="0"/>
              <a:t>などの社外向け媒体</a:t>
            </a:r>
            <a:endParaRPr lang="ja-JP" altLang="ja-JP" sz="1600" dirty="0"/>
          </a:p>
        </p:txBody>
      </p:sp>
      <p:sp>
        <p:nvSpPr>
          <p:cNvPr id="18" name="フローチャート: 書類 17"/>
          <p:cNvSpPr/>
          <p:nvPr/>
        </p:nvSpPr>
        <p:spPr>
          <a:xfrm>
            <a:off x="1333522" y="1833793"/>
            <a:ext cx="2438353" cy="1187136"/>
          </a:xfrm>
          <a:prstGeom prst="flowChart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400" dirty="0" smtClean="0">
                <a:solidFill>
                  <a:schemeClr val="tx1"/>
                </a:solidFill>
              </a:rPr>
              <a:t>デジタル</a:t>
            </a:r>
            <a:r>
              <a:rPr kumimoji="1" lang="en-US" altLang="ja-JP" sz="1400" dirty="0" smtClean="0">
                <a:solidFill>
                  <a:schemeClr val="tx1"/>
                </a:solidFill>
              </a:rPr>
              <a:t>BRIDGE</a:t>
            </a:r>
            <a:r>
              <a:rPr kumimoji="1" lang="ja-JP" altLang="en-US" sz="1400" dirty="0" smtClean="0">
                <a:solidFill>
                  <a:schemeClr val="tx1"/>
                </a:solidFill>
              </a:rPr>
              <a:t>への</a:t>
            </a:r>
            <a:endParaRPr kumimoji="1" lang="en-US" altLang="ja-JP" sz="1400" dirty="0" smtClean="0">
              <a:solidFill>
                <a:schemeClr val="tx1"/>
              </a:solidFill>
            </a:endParaRPr>
          </a:p>
          <a:p>
            <a:pPr algn="ctr"/>
            <a:r>
              <a:rPr kumimoji="1" lang="ja-JP" altLang="en-US" sz="1400" dirty="0" smtClean="0">
                <a:solidFill>
                  <a:schemeClr val="tx1"/>
                </a:solidFill>
              </a:rPr>
              <a:t>所定様式での報告</a:t>
            </a:r>
            <a:endParaRPr kumimoji="1" lang="en-US" altLang="ja-JP" sz="1400" dirty="0" smtClean="0">
              <a:solidFill>
                <a:schemeClr val="tx1"/>
              </a:solidFill>
            </a:endParaRPr>
          </a:p>
        </p:txBody>
      </p:sp>
      <p:sp>
        <p:nvSpPr>
          <p:cNvPr id="19" name="テキスト ボックス 18"/>
          <p:cNvSpPr txBox="1"/>
          <p:nvPr/>
        </p:nvSpPr>
        <p:spPr>
          <a:xfrm>
            <a:off x="199362" y="3719958"/>
            <a:ext cx="4678602" cy="2792950"/>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noAutofit/>
          </a:bodyPr>
          <a:lstStyle/>
          <a:p>
            <a:pPr marL="185738" indent="-185738">
              <a:buFont typeface="Arial" panose="020B0604020202020204" pitchFamily="34" charset="0"/>
              <a:buChar char="•"/>
            </a:pPr>
            <a:r>
              <a:rPr lang="ja-JP" altLang="en-US" sz="1400" dirty="0" smtClean="0">
                <a:solidFill>
                  <a:schemeClr val="tx1"/>
                </a:solidFill>
              </a:rPr>
              <a:t>従業員ひとり一人の活動の参考になるものを掲載（より、そう、ちから。宣言」など）</a:t>
            </a:r>
            <a:endParaRPr lang="en-US" altLang="ja-JP" sz="1400" dirty="0" smtClean="0">
              <a:solidFill>
                <a:schemeClr val="tx1"/>
              </a:solidFill>
            </a:endParaRPr>
          </a:p>
          <a:p>
            <a:pPr marL="357188" indent="-171450">
              <a:buFont typeface="Wingdings" panose="05000000000000000000" pitchFamily="2" charset="2"/>
              <a:buChar char="ü"/>
            </a:pPr>
            <a:r>
              <a:rPr lang="ja-JP" altLang="en-US" sz="1400" dirty="0">
                <a:solidFill>
                  <a:schemeClr val="tx1"/>
                </a:solidFill>
              </a:rPr>
              <a:t>日常業務に落とし込んだ「より、そう、ちから。」の</a:t>
            </a:r>
            <a:r>
              <a:rPr lang="ja-JP" altLang="en-US" sz="1400" dirty="0" smtClean="0">
                <a:solidFill>
                  <a:schemeClr val="tx1"/>
                </a:solidFill>
              </a:rPr>
              <a:t>取り組み</a:t>
            </a:r>
            <a:endParaRPr lang="en-US" altLang="ja-JP" sz="1400" dirty="0">
              <a:solidFill>
                <a:schemeClr val="tx1"/>
              </a:solidFill>
            </a:endParaRPr>
          </a:p>
          <a:p>
            <a:pPr marL="357188" indent="-171450">
              <a:buFont typeface="Wingdings" panose="05000000000000000000" pitchFamily="2" charset="2"/>
              <a:buChar char="ü"/>
            </a:pPr>
            <a:endParaRPr lang="en-US" altLang="ja-JP" sz="1400" dirty="0" smtClean="0">
              <a:solidFill>
                <a:schemeClr val="tx1"/>
              </a:solidFill>
            </a:endParaRPr>
          </a:p>
          <a:p>
            <a:pPr marL="357188" indent="-171450">
              <a:buFont typeface="Wingdings" panose="05000000000000000000" pitchFamily="2" charset="2"/>
              <a:buChar char="ü"/>
            </a:pPr>
            <a:endParaRPr lang="en-US" altLang="ja-JP" sz="1400" dirty="0" smtClean="0">
              <a:solidFill>
                <a:schemeClr val="tx1"/>
              </a:solidFill>
            </a:endParaRPr>
          </a:p>
          <a:p>
            <a:pPr marL="185738" indent="-185738">
              <a:buFont typeface="Arial" panose="020B0604020202020204" pitchFamily="34" charset="0"/>
              <a:buChar char="•"/>
            </a:pPr>
            <a:r>
              <a:rPr lang="ja-JP" altLang="en-US" sz="1400" dirty="0">
                <a:solidFill>
                  <a:schemeClr val="tx1"/>
                </a:solidFill>
              </a:rPr>
              <a:t>より水平展開が望ましい案件</a:t>
            </a:r>
            <a:r>
              <a:rPr lang="ja-JP" altLang="en-US" sz="1400" dirty="0" smtClean="0">
                <a:solidFill>
                  <a:schemeClr val="tx1"/>
                </a:solidFill>
              </a:rPr>
              <a:t>（「より、そう、ちから。」の深化</a:t>
            </a:r>
            <a:r>
              <a:rPr lang="ja-JP" altLang="en-US" sz="1400" dirty="0">
                <a:solidFill>
                  <a:schemeClr val="tx1"/>
                </a:solidFill>
              </a:rPr>
              <a:t>）</a:t>
            </a:r>
            <a:endParaRPr lang="en-US" altLang="ja-JP" sz="1400" dirty="0">
              <a:solidFill>
                <a:schemeClr val="tx1"/>
              </a:solidFill>
            </a:endParaRPr>
          </a:p>
          <a:p>
            <a:pPr marL="357188" indent="-171450">
              <a:buFont typeface="Wingdings" panose="05000000000000000000" pitchFamily="2" charset="2"/>
              <a:buChar char="ü"/>
            </a:pPr>
            <a:r>
              <a:rPr lang="ja-JP" altLang="en-US" sz="1400" dirty="0">
                <a:solidFill>
                  <a:schemeClr val="tx1"/>
                </a:solidFill>
              </a:rPr>
              <a:t>お客さまニーズや地域課題の発掘のうち，独自・先駆的なもの。</a:t>
            </a:r>
            <a:endParaRPr lang="en-US" altLang="ja-JP" sz="1400" dirty="0">
              <a:solidFill>
                <a:schemeClr val="tx1"/>
              </a:solidFill>
            </a:endParaRPr>
          </a:p>
          <a:p>
            <a:pPr marL="357188" indent="-171450">
              <a:buFont typeface="Wingdings" panose="05000000000000000000" pitchFamily="2" charset="2"/>
              <a:buChar char="ü"/>
            </a:pPr>
            <a:r>
              <a:rPr lang="ja-JP" altLang="en-US" sz="1400" dirty="0">
                <a:solidFill>
                  <a:schemeClr val="tx1"/>
                </a:solidFill>
              </a:rPr>
              <a:t>「東北電力グループだからでき」でお客さまニーズの満足や地域課題の解決をしたもの</a:t>
            </a:r>
            <a:r>
              <a:rPr lang="ja-JP" altLang="en-US" sz="1400" dirty="0" smtClean="0">
                <a:solidFill>
                  <a:schemeClr val="tx1"/>
                </a:solidFill>
              </a:rPr>
              <a:t>。</a:t>
            </a:r>
            <a:endParaRPr lang="ja-JP" altLang="ja-JP" sz="1400" dirty="0">
              <a:solidFill>
                <a:schemeClr val="tx1"/>
              </a:solidFill>
            </a:endParaRPr>
          </a:p>
          <a:p>
            <a:pPr marL="357188" indent="-171450">
              <a:buFont typeface="Wingdings" panose="05000000000000000000" pitchFamily="2" charset="2"/>
              <a:buChar char="ü"/>
            </a:pPr>
            <a:endParaRPr lang="en-US" altLang="ja-JP" sz="1400" dirty="0">
              <a:solidFill>
                <a:schemeClr val="tx1"/>
              </a:solidFill>
            </a:endParaRPr>
          </a:p>
        </p:txBody>
      </p:sp>
      <p:sp>
        <p:nvSpPr>
          <p:cNvPr id="26" name="フローチャート: 書類 25"/>
          <p:cNvSpPr/>
          <p:nvPr/>
        </p:nvSpPr>
        <p:spPr>
          <a:xfrm>
            <a:off x="6248400" y="1793254"/>
            <a:ext cx="3433521" cy="1055823"/>
          </a:xfrm>
          <a:prstGeom prst="flowChart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altLang="en-US" sz="1400" dirty="0" smtClean="0">
                <a:solidFill>
                  <a:schemeClr val="tx1"/>
                </a:solidFill>
              </a:rPr>
              <a:t>①</a:t>
            </a:r>
            <a:r>
              <a:rPr lang="ja-JP" altLang="en-US" sz="1400" dirty="0">
                <a:solidFill>
                  <a:schemeClr val="tx1"/>
                </a:solidFill>
              </a:rPr>
              <a:t>事業所ならではの活動等</a:t>
            </a:r>
            <a:r>
              <a:rPr lang="ja-JP" altLang="en-US" sz="1400" dirty="0" smtClean="0">
                <a:solidFill>
                  <a:schemeClr val="tx1"/>
                </a:solidFill>
              </a:rPr>
              <a:t>（</a:t>
            </a:r>
            <a:r>
              <a:rPr lang="ja-JP" altLang="en-US" sz="1400" dirty="0">
                <a:solidFill>
                  <a:schemeClr val="tx1"/>
                </a:solidFill>
              </a:rPr>
              <a:t>社会貢献要素がある活動全般</a:t>
            </a:r>
            <a:r>
              <a:rPr lang="ja-JP" altLang="en-US" sz="1400" dirty="0" smtClean="0">
                <a:solidFill>
                  <a:schemeClr val="tx1"/>
                </a:solidFill>
              </a:rPr>
              <a:t>）</a:t>
            </a:r>
            <a:endParaRPr lang="en-US" altLang="ja-JP" sz="1400" dirty="0" smtClean="0">
              <a:solidFill>
                <a:schemeClr val="tx1"/>
              </a:solidFill>
            </a:endParaRPr>
          </a:p>
          <a:p>
            <a:r>
              <a:rPr lang="ja-JP" altLang="en-US" sz="1400" dirty="0" smtClean="0">
                <a:solidFill>
                  <a:schemeClr val="tx1"/>
                </a:solidFill>
              </a:rPr>
              <a:t>②その他社外に発信したい情報</a:t>
            </a:r>
            <a:endParaRPr kumimoji="1" lang="ja-JP" altLang="en-US" sz="1400" dirty="0">
              <a:solidFill>
                <a:schemeClr val="tx1"/>
              </a:solidFill>
            </a:endParaRPr>
          </a:p>
        </p:txBody>
      </p:sp>
      <p:sp>
        <p:nvSpPr>
          <p:cNvPr id="28" name="テキスト ボックス 27"/>
          <p:cNvSpPr txBox="1"/>
          <p:nvPr/>
        </p:nvSpPr>
        <p:spPr>
          <a:xfrm>
            <a:off x="6226968" y="5474453"/>
            <a:ext cx="3514436" cy="128194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vert="horz" wrap="square" lIns="72000" tIns="36000" rIns="72000" bIns="36000" rtlCol="0" anchor="t">
            <a:noAutofit/>
          </a:bodyPr>
          <a:lstStyle/>
          <a:p>
            <a:pPr marL="185738" indent="-185738">
              <a:lnSpc>
                <a:spcPts val="1500"/>
              </a:lnSpc>
              <a:spcBef>
                <a:spcPts val="600"/>
              </a:spcBef>
              <a:buFont typeface="Arial" panose="020B0604020202020204" pitchFamily="34" charset="0"/>
              <a:buChar char="•"/>
            </a:pPr>
            <a:r>
              <a:rPr lang="ja-JP" altLang="en-US" sz="1400" dirty="0" smtClean="0">
                <a:solidFill>
                  <a:schemeClr val="tx1"/>
                </a:solidFill>
              </a:rPr>
              <a:t>発信</a:t>
            </a:r>
            <a:r>
              <a:rPr lang="ja-JP" altLang="en-US" sz="1400" dirty="0">
                <a:solidFill>
                  <a:schemeClr val="tx1"/>
                </a:solidFill>
              </a:rPr>
              <a:t>された情報を</a:t>
            </a:r>
            <a:r>
              <a:rPr lang="ja-JP" altLang="en-US" sz="1400" dirty="0" smtClean="0">
                <a:solidFill>
                  <a:schemeClr val="tx1"/>
                </a:solidFill>
              </a:rPr>
              <a:t>受けたユーザーが共感し，「</a:t>
            </a:r>
            <a:r>
              <a:rPr lang="ja-JP" altLang="en-US" sz="1400" dirty="0">
                <a:solidFill>
                  <a:schemeClr val="tx1"/>
                </a:solidFill>
              </a:rPr>
              <a:t>コメント」や「いいね」を残すことが</a:t>
            </a:r>
            <a:r>
              <a:rPr lang="ja-JP" altLang="en-US" sz="1400" dirty="0" smtClean="0">
                <a:solidFill>
                  <a:schemeClr val="tx1"/>
                </a:solidFill>
              </a:rPr>
              <a:t>できる。</a:t>
            </a:r>
            <a:endParaRPr lang="en-US" altLang="ja-JP" sz="1400" dirty="0" smtClean="0">
              <a:solidFill>
                <a:schemeClr val="tx1"/>
              </a:solidFill>
            </a:endParaRPr>
          </a:p>
          <a:p>
            <a:pPr marL="185738" indent="-185738">
              <a:lnSpc>
                <a:spcPts val="1500"/>
              </a:lnSpc>
              <a:spcBef>
                <a:spcPts val="600"/>
              </a:spcBef>
              <a:buFont typeface="Arial" panose="020B0604020202020204" pitchFamily="34" charset="0"/>
              <a:buChar char="•"/>
            </a:pPr>
            <a:r>
              <a:rPr lang="ja-JP" altLang="en-US" sz="1400" dirty="0" smtClean="0">
                <a:solidFill>
                  <a:schemeClr val="tx1"/>
                </a:solidFill>
              </a:rPr>
              <a:t>双方向</a:t>
            </a:r>
            <a:r>
              <a:rPr lang="ja-JP" altLang="en-US" sz="1400" dirty="0">
                <a:solidFill>
                  <a:schemeClr val="tx1"/>
                </a:solidFill>
              </a:rPr>
              <a:t>のコミュニケーションがとれるととも</a:t>
            </a:r>
            <a:r>
              <a:rPr lang="ja-JP" altLang="en-US" sz="1400" dirty="0" smtClean="0">
                <a:solidFill>
                  <a:schemeClr val="tx1"/>
                </a:solidFill>
              </a:rPr>
              <a:t>に「</a:t>
            </a:r>
            <a:r>
              <a:rPr lang="ja-JP" altLang="en-US" sz="1400" dirty="0">
                <a:solidFill>
                  <a:schemeClr val="tx1"/>
                </a:solidFill>
              </a:rPr>
              <a:t>リツイート」により情報</a:t>
            </a:r>
            <a:r>
              <a:rPr lang="ja-JP" altLang="en-US" sz="1400" dirty="0" smtClean="0">
                <a:solidFill>
                  <a:schemeClr val="tx1"/>
                </a:solidFill>
              </a:rPr>
              <a:t>が拡散するた</a:t>
            </a:r>
            <a:r>
              <a:rPr lang="ja-JP" altLang="en-US" sz="1400" dirty="0">
                <a:solidFill>
                  <a:schemeClr val="tx1"/>
                </a:solidFill>
              </a:rPr>
              <a:t>め</a:t>
            </a:r>
            <a:r>
              <a:rPr lang="ja-JP" altLang="en-US" sz="1400" dirty="0" smtClean="0">
                <a:solidFill>
                  <a:schemeClr val="tx1"/>
                </a:solidFill>
              </a:rPr>
              <a:t>，多くの企業</a:t>
            </a:r>
            <a:r>
              <a:rPr lang="ja-JP" altLang="en-US" sz="1400" dirty="0">
                <a:solidFill>
                  <a:schemeClr val="tx1"/>
                </a:solidFill>
              </a:rPr>
              <a:t>がユーザーとの関係構築に</a:t>
            </a:r>
            <a:r>
              <a:rPr lang="ja-JP" altLang="en-US" sz="1400" dirty="0" smtClean="0">
                <a:solidFill>
                  <a:schemeClr val="tx1"/>
                </a:solidFill>
              </a:rPr>
              <a:t>生かそうと公式アカウントを持ち情報発信している。</a:t>
            </a:r>
            <a:endParaRPr lang="ja-JP" altLang="en-US" sz="1400" b="1" u="sng" dirty="0">
              <a:solidFill>
                <a:schemeClr val="tx1"/>
              </a:solidFill>
            </a:endParaRPr>
          </a:p>
        </p:txBody>
      </p:sp>
      <p:sp>
        <p:nvSpPr>
          <p:cNvPr id="7" name="四角形吹き出し 6"/>
          <p:cNvSpPr/>
          <p:nvPr/>
        </p:nvSpPr>
        <p:spPr>
          <a:xfrm>
            <a:off x="1546921" y="6001920"/>
            <a:ext cx="1983483" cy="510988"/>
          </a:xfrm>
          <a:prstGeom prst="wedgeRectCallout">
            <a:avLst>
              <a:gd name="adj1" fmla="val 8607"/>
              <a:gd name="adj2" fmla="val -68599"/>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sz="1100" dirty="0" smtClean="0"/>
              <a:t>“深化”（よりそう</a:t>
            </a:r>
            <a:r>
              <a:rPr kumimoji="1" lang="en-US" altLang="ja-JP" sz="1100" dirty="0" smtClean="0"/>
              <a:t>next</a:t>
            </a:r>
            <a:r>
              <a:rPr kumimoji="1" lang="ja-JP" altLang="en-US" sz="1100" dirty="0" smtClean="0"/>
              <a:t>実現）に資する取組み</a:t>
            </a:r>
            <a:endParaRPr kumimoji="1" lang="ja-JP" altLang="en-US" sz="1100" dirty="0"/>
          </a:p>
        </p:txBody>
      </p:sp>
      <p:sp>
        <p:nvSpPr>
          <p:cNvPr id="38" name="テキスト ボックス 37"/>
          <p:cNvSpPr txBox="1"/>
          <p:nvPr/>
        </p:nvSpPr>
        <p:spPr>
          <a:xfrm>
            <a:off x="5219747" y="3575459"/>
            <a:ext cx="876254" cy="318924"/>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spAutoFit/>
          </a:bodyPr>
          <a:lstStyle/>
          <a:p>
            <a:pPr algn="ctr"/>
            <a:r>
              <a:rPr lang="ja-JP" altLang="en-US" sz="1600" b="1" u="sng" dirty="0" smtClean="0">
                <a:solidFill>
                  <a:srgbClr val="FF0000"/>
                </a:solidFill>
              </a:rPr>
              <a:t>連携</a:t>
            </a:r>
            <a:endParaRPr lang="en-US" altLang="ja-JP" sz="1600" b="1" u="sng" dirty="0" smtClean="0">
              <a:solidFill>
                <a:srgbClr val="FF0000"/>
              </a:solidFill>
            </a:endParaRPr>
          </a:p>
        </p:txBody>
      </p:sp>
      <p:sp>
        <p:nvSpPr>
          <p:cNvPr id="31" name="テキスト ボックス 30"/>
          <p:cNvSpPr txBox="1"/>
          <p:nvPr/>
        </p:nvSpPr>
        <p:spPr>
          <a:xfrm>
            <a:off x="199362" y="625732"/>
            <a:ext cx="9525422" cy="349702"/>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spAutoFit/>
          </a:bodyPr>
          <a:lstStyle/>
          <a:p>
            <a:pPr algn="ctr"/>
            <a:r>
              <a:rPr lang="ja-JP" altLang="en-US" dirty="0"/>
              <a:t>各室部・事業所</a:t>
            </a:r>
            <a:endParaRPr lang="ja-JP" altLang="ja-JP" dirty="0"/>
          </a:p>
        </p:txBody>
      </p:sp>
      <p:sp>
        <p:nvSpPr>
          <p:cNvPr id="5" name="右矢印 4"/>
          <p:cNvSpPr/>
          <p:nvPr/>
        </p:nvSpPr>
        <p:spPr>
          <a:xfrm>
            <a:off x="5257799" y="3995983"/>
            <a:ext cx="838202" cy="754088"/>
          </a:xfrm>
          <a:prstGeom prst="rightArrow">
            <a:avLst>
              <a:gd name="adj1" fmla="val 50000"/>
              <a:gd name="adj2" fmla="val 34602"/>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6226968" y="3973740"/>
            <a:ext cx="3476384" cy="1223409"/>
          </a:xfrm>
          <a:prstGeom prst="rect">
            <a:avLst/>
          </a:prstGeom>
          <a:solidFill>
            <a:srgbClr val="FFFFCC"/>
          </a:solidFill>
          <a:ln/>
        </p:spPr>
        <p:style>
          <a:lnRef idx="2">
            <a:schemeClr val="accent6"/>
          </a:lnRef>
          <a:fillRef idx="1">
            <a:schemeClr val="lt1"/>
          </a:fillRef>
          <a:effectRef idx="0">
            <a:schemeClr val="accent6"/>
          </a:effectRef>
          <a:fontRef idx="minor">
            <a:schemeClr val="dk1"/>
          </a:fontRef>
        </p:style>
        <p:txBody>
          <a:bodyPr vert="horz" wrap="square" lIns="36000" tIns="36000" rIns="36000" bIns="36000" rtlCol="0" anchor="t">
            <a:noAutofit/>
          </a:bodyPr>
          <a:lstStyle/>
          <a:p>
            <a:pPr marL="185738" indent="-185738">
              <a:buFont typeface="Arial" panose="020B0604020202020204" pitchFamily="34" charset="0"/>
              <a:buChar char="•"/>
            </a:pPr>
            <a:r>
              <a:rPr lang="ja-JP" altLang="en-US" sz="1400" dirty="0" smtClean="0">
                <a:solidFill>
                  <a:schemeClr val="tx1"/>
                </a:solidFill>
              </a:rPr>
              <a:t>上記①，②に係る</a:t>
            </a:r>
            <a:r>
              <a:rPr lang="en-US" altLang="ja-JP" sz="1400" dirty="0" smtClean="0">
                <a:solidFill>
                  <a:schemeClr val="tx1"/>
                </a:solidFill>
              </a:rPr>
              <a:t>Twitter</a:t>
            </a:r>
            <a:r>
              <a:rPr lang="ja-JP" altLang="en-US" sz="1400" dirty="0" smtClean="0">
                <a:solidFill>
                  <a:schemeClr val="tx1"/>
                </a:solidFill>
              </a:rPr>
              <a:t>投稿は，東北電力グループの知名度，好感度の向上等に寄与するものを掲載。</a:t>
            </a:r>
            <a:endParaRPr lang="en-US" altLang="ja-JP" sz="1400" dirty="0" smtClean="0">
              <a:solidFill>
                <a:schemeClr val="tx1"/>
              </a:solidFill>
            </a:endParaRPr>
          </a:p>
        </p:txBody>
      </p:sp>
      <p:sp>
        <p:nvSpPr>
          <p:cNvPr id="29" name="テキスト ボックス 28"/>
          <p:cNvSpPr txBox="1"/>
          <p:nvPr/>
        </p:nvSpPr>
        <p:spPr>
          <a:xfrm>
            <a:off x="6034450" y="5224043"/>
            <a:ext cx="3514436" cy="26385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vert="horz" wrap="square" lIns="72000" tIns="36000" rIns="72000" bIns="36000" rtlCol="0" anchor="t">
            <a:noAutofit/>
          </a:bodyPr>
          <a:lstStyle/>
          <a:p>
            <a:pPr>
              <a:spcBef>
                <a:spcPts val="600"/>
              </a:spcBef>
            </a:pPr>
            <a:r>
              <a:rPr lang="ja-JP" altLang="en-US" sz="1400" dirty="0" smtClean="0">
                <a:solidFill>
                  <a:schemeClr val="tx1"/>
                </a:solidFill>
              </a:rPr>
              <a:t>（</a:t>
            </a:r>
            <a:r>
              <a:rPr lang="en-US" altLang="ja-JP" sz="1400" dirty="0" smtClean="0">
                <a:solidFill>
                  <a:schemeClr val="tx1"/>
                </a:solidFill>
              </a:rPr>
              <a:t>Twitter</a:t>
            </a:r>
            <a:r>
              <a:rPr lang="ja-JP" altLang="en-US" sz="1400" dirty="0" smtClean="0">
                <a:solidFill>
                  <a:schemeClr val="tx1"/>
                </a:solidFill>
              </a:rPr>
              <a:t>とは）</a:t>
            </a:r>
            <a:endParaRPr lang="ja-JP" altLang="en-US" sz="1400" dirty="0">
              <a:solidFill>
                <a:schemeClr val="tx1"/>
              </a:solidFill>
            </a:endParaRPr>
          </a:p>
        </p:txBody>
      </p:sp>
      <p:sp>
        <p:nvSpPr>
          <p:cNvPr id="22" name="四角形吹き出し 21"/>
          <p:cNvSpPr/>
          <p:nvPr/>
        </p:nvSpPr>
        <p:spPr>
          <a:xfrm>
            <a:off x="6394349" y="4733560"/>
            <a:ext cx="1466204" cy="382873"/>
          </a:xfrm>
          <a:prstGeom prst="wedgeRectCallout">
            <a:avLst>
              <a:gd name="adj1" fmla="val 34966"/>
              <a:gd name="adj2" fmla="val -6670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100" dirty="0" smtClean="0"/>
              <a:t>ブランド価値向上</a:t>
            </a:r>
            <a:r>
              <a:rPr kumimoji="1" lang="ja-JP" altLang="en-US" sz="1100" dirty="0" smtClean="0"/>
              <a:t>に</a:t>
            </a:r>
            <a:endParaRPr kumimoji="1" lang="en-US" altLang="ja-JP" sz="1100" dirty="0" smtClean="0"/>
          </a:p>
          <a:p>
            <a:pPr algn="ctr"/>
            <a:r>
              <a:rPr kumimoji="1" lang="ja-JP" altLang="en-US" sz="1100" dirty="0" smtClean="0"/>
              <a:t>資する取組み</a:t>
            </a:r>
            <a:endParaRPr kumimoji="1" lang="ja-JP" altLang="en-US" sz="1100" dirty="0"/>
          </a:p>
        </p:txBody>
      </p:sp>
      <p:sp>
        <p:nvSpPr>
          <p:cNvPr id="33" name="左矢印 32"/>
          <p:cNvSpPr/>
          <p:nvPr/>
        </p:nvSpPr>
        <p:spPr>
          <a:xfrm>
            <a:off x="8019587" y="4697067"/>
            <a:ext cx="1529299" cy="484093"/>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t>積極的に発信</a:t>
            </a:r>
            <a:endParaRPr kumimoji="1" lang="ja-JP" altLang="en-US" sz="1600" dirty="0"/>
          </a:p>
        </p:txBody>
      </p:sp>
    </p:spTree>
    <p:extLst>
      <p:ext uri="{BB962C8B-B14F-4D97-AF65-F5344CB8AC3E}">
        <p14:creationId xmlns:p14="http://schemas.microsoft.com/office/powerpoint/2010/main" val="379385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14955" y="2475278"/>
            <a:ext cx="4674955" cy="2880528"/>
          </a:xfrm>
          <a:prstGeom prst="rect">
            <a:avLst/>
          </a:prstGeom>
        </p:spPr>
      </p:pic>
      <p:sp>
        <p:nvSpPr>
          <p:cNvPr id="2" name="テキスト ボックス 1"/>
          <p:cNvSpPr txBox="1"/>
          <p:nvPr/>
        </p:nvSpPr>
        <p:spPr>
          <a:xfrm>
            <a:off x="0" y="41615"/>
            <a:ext cx="9906000" cy="400110"/>
          </a:xfrm>
          <a:prstGeom prst="rect">
            <a:avLst/>
          </a:prstGeom>
          <a:noFill/>
        </p:spPr>
        <p:txBody>
          <a:bodyPr wrap="square" rtlCol="0">
            <a:spAutoFit/>
          </a:bodyPr>
          <a:lstStyle/>
          <a:p>
            <a:r>
              <a:rPr lang="ja-JP" altLang="en-US" sz="2000" b="1" dirty="0" smtClean="0">
                <a:latin typeface="Meiryo UI" panose="020B0604030504040204" pitchFamily="50" charset="-128"/>
                <a:ea typeface="Meiryo UI" panose="020B0604030504040204" pitchFamily="50" charset="-128"/>
              </a:rPr>
              <a:t>取り組みの発信・共有方法　</a:t>
            </a:r>
            <a:endParaRPr lang="ja-JP" altLang="en-US" sz="2000" b="1" dirty="0">
              <a:latin typeface="Meiryo UI" panose="020B0604030504040204" pitchFamily="50" charset="-128"/>
              <a:ea typeface="Meiryo UI" panose="020B0604030504040204" pitchFamily="50" charset="-128"/>
            </a:endParaRPr>
          </a:p>
        </p:txBody>
      </p:sp>
      <p:sp>
        <p:nvSpPr>
          <p:cNvPr id="4" name="正方形/長方形 3"/>
          <p:cNvSpPr/>
          <p:nvPr/>
        </p:nvSpPr>
        <p:spPr>
          <a:xfrm>
            <a:off x="191070" y="570045"/>
            <a:ext cx="9498840" cy="18204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600" dirty="0" smtClean="0">
                <a:solidFill>
                  <a:schemeClr val="tx1"/>
                </a:solidFill>
              </a:rPr>
              <a:t>推進サポーターは適宜，自営業所の取り組みについて，</a:t>
            </a:r>
            <a:r>
              <a:rPr lang="ja-JP" altLang="en-US" sz="1600" dirty="0">
                <a:solidFill>
                  <a:schemeClr val="tx1"/>
                </a:solidFill>
              </a:rPr>
              <a:t>デジタル</a:t>
            </a:r>
            <a:r>
              <a:rPr lang="en-US" altLang="ja-JP" sz="1600" dirty="0" smtClean="0">
                <a:solidFill>
                  <a:schemeClr val="tx1"/>
                </a:solidFill>
              </a:rPr>
              <a:t>BRIDGE</a:t>
            </a:r>
            <a:r>
              <a:rPr lang="ja-JP" altLang="en-US" sz="1600" dirty="0" smtClean="0">
                <a:solidFill>
                  <a:schemeClr val="tx1"/>
                </a:solidFill>
              </a:rPr>
              <a:t>「より、そう、ちから。」コーナーに掲載している「取り組み投稿</a:t>
            </a:r>
            <a:r>
              <a:rPr lang="en-US" altLang="ja-JP" sz="1600" dirty="0" smtClean="0">
                <a:solidFill>
                  <a:schemeClr val="tx1"/>
                </a:solidFill>
              </a:rPr>
              <a:t>BOX</a:t>
            </a:r>
            <a:r>
              <a:rPr lang="ja-JP" altLang="en-US" sz="1600" dirty="0" smtClean="0">
                <a:solidFill>
                  <a:schemeClr val="tx1"/>
                </a:solidFill>
              </a:rPr>
              <a:t>」</a:t>
            </a:r>
            <a:r>
              <a:rPr lang="ja-JP" altLang="en-US" sz="1600" dirty="0">
                <a:solidFill>
                  <a:schemeClr val="tx1"/>
                </a:solidFill>
              </a:rPr>
              <a:t>内</a:t>
            </a:r>
            <a:r>
              <a:rPr lang="ja-JP" altLang="en-US" sz="1600" dirty="0" smtClean="0">
                <a:solidFill>
                  <a:schemeClr val="tx1"/>
                </a:solidFill>
              </a:rPr>
              <a:t>の様式を使って投稿をお願いします。</a:t>
            </a:r>
            <a:endParaRPr lang="en-US" altLang="ja-JP" sz="1600" dirty="0">
              <a:solidFill>
                <a:schemeClr val="tx1"/>
              </a:solidFill>
            </a:endParaRPr>
          </a:p>
          <a:p>
            <a:pPr marL="285750" indent="-285750">
              <a:buFont typeface="Arial" panose="020B0604020202020204" pitchFamily="34" charset="0"/>
              <a:buChar char="•"/>
            </a:pPr>
            <a:r>
              <a:rPr lang="ja-JP" altLang="en-US" sz="1600" dirty="0" smtClean="0">
                <a:solidFill>
                  <a:schemeClr val="tx1"/>
                </a:solidFill>
              </a:rPr>
              <a:t>投稿いただく取り組みの内容は，</a:t>
            </a:r>
            <a:r>
              <a:rPr lang="ja-JP" altLang="en-US" sz="1600" u="sng" kern="100" dirty="0" smtClean="0">
                <a:solidFill>
                  <a:schemeClr val="tx1"/>
                </a:solidFill>
                <a:latin typeface="Meiryo UI" panose="020B0604030504040204" pitchFamily="50" charset="-128"/>
                <a:ea typeface="Meiryo UI" panose="020B0604030504040204" pitchFamily="50" charset="-128"/>
              </a:rPr>
              <a:t>お客</a:t>
            </a:r>
            <a:r>
              <a:rPr lang="ja-JP" altLang="en-US" sz="1600" u="sng" kern="100" dirty="0">
                <a:solidFill>
                  <a:schemeClr val="tx1"/>
                </a:solidFill>
                <a:latin typeface="Meiryo UI" panose="020B0604030504040204" pitchFamily="50" charset="-128"/>
                <a:ea typeface="Meiryo UI" panose="020B0604030504040204" pitchFamily="50" charset="-128"/>
              </a:rPr>
              <a:t>さまサービス向上，お客さまや地域のニーズ・課題発掘につながる</a:t>
            </a:r>
            <a:r>
              <a:rPr lang="ja-JP" altLang="en-US" sz="1600" u="sng" kern="100" dirty="0" smtClean="0">
                <a:solidFill>
                  <a:schemeClr val="tx1"/>
                </a:solidFill>
                <a:latin typeface="Meiryo UI" panose="020B0604030504040204" pitchFamily="50" charset="-128"/>
                <a:ea typeface="Meiryo UI" panose="020B0604030504040204" pitchFamily="50" charset="-128"/>
              </a:rPr>
              <a:t>取組みとさせていただきます（次ページをご参照願います）</a:t>
            </a:r>
            <a:r>
              <a:rPr lang="ja-JP" altLang="en-US" sz="1600" kern="100" dirty="0" smtClean="0">
                <a:solidFill>
                  <a:schemeClr val="tx1"/>
                </a:solidFill>
                <a:latin typeface="Meiryo UI" panose="020B0604030504040204" pitchFamily="50" charset="-128"/>
                <a:ea typeface="Meiryo UI" panose="020B0604030504040204" pitchFamily="50" charset="-128"/>
              </a:rPr>
              <a:t>。</a:t>
            </a:r>
            <a:endParaRPr lang="en-US" altLang="ja-JP" sz="1600" kern="100" dirty="0" smtClean="0">
              <a:solidFill>
                <a:schemeClr val="tx1"/>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600" dirty="0" smtClean="0">
                <a:solidFill>
                  <a:schemeClr val="tx1"/>
                </a:solidFill>
              </a:rPr>
              <a:t>投稿いただいた内容はデジタル</a:t>
            </a:r>
            <a:r>
              <a:rPr lang="en-US" altLang="ja-JP" sz="1600" dirty="0" smtClean="0">
                <a:solidFill>
                  <a:schemeClr val="tx1"/>
                </a:solidFill>
              </a:rPr>
              <a:t>BRIDGE</a:t>
            </a:r>
            <a:r>
              <a:rPr lang="ja-JP" altLang="en-US" sz="1600" dirty="0" err="1" smtClean="0">
                <a:solidFill>
                  <a:schemeClr val="tx1"/>
                </a:solidFill>
              </a:rPr>
              <a:t>へ</a:t>
            </a:r>
            <a:r>
              <a:rPr lang="ja-JP" altLang="en-US" sz="1600" dirty="0" err="1">
                <a:solidFill>
                  <a:schemeClr val="tx1"/>
                </a:solidFill>
              </a:rPr>
              <a:t>の</a:t>
            </a:r>
            <a:r>
              <a:rPr lang="ja-JP" altLang="en-US" sz="1600" dirty="0" smtClean="0">
                <a:solidFill>
                  <a:schemeClr val="tx1"/>
                </a:solidFill>
              </a:rPr>
              <a:t>掲載とともに，</a:t>
            </a:r>
            <a:r>
              <a:rPr lang="ja-JP" altLang="en-US" sz="1600" u="sng" dirty="0" smtClean="0">
                <a:solidFill>
                  <a:schemeClr val="tx1"/>
                </a:solidFill>
              </a:rPr>
              <a:t>社内報や当社</a:t>
            </a:r>
            <a:r>
              <a:rPr lang="en-US" altLang="ja-JP" sz="1600" u="sng" dirty="0" smtClean="0">
                <a:solidFill>
                  <a:schemeClr val="tx1"/>
                </a:solidFill>
              </a:rPr>
              <a:t>Twitter</a:t>
            </a:r>
            <a:r>
              <a:rPr lang="ja-JP" altLang="en-US" sz="1600" u="sng" dirty="0" err="1" smtClean="0">
                <a:solidFill>
                  <a:schemeClr val="tx1"/>
                </a:solidFill>
              </a:rPr>
              <a:t>，</a:t>
            </a:r>
            <a:r>
              <a:rPr lang="ja-JP" altLang="en-US" sz="1600" u="sng" dirty="0" smtClean="0">
                <a:solidFill>
                  <a:schemeClr val="tx1"/>
                </a:solidFill>
              </a:rPr>
              <a:t>その他社外媒体への展開を事務局で検討</a:t>
            </a:r>
            <a:r>
              <a:rPr lang="ja-JP" altLang="en-US" sz="1600" dirty="0" smtClean="0">
                <a:solidFill>
                  <a:schemeClr val="tx1"/>
                </a:solidFill>
              </a:rPr>
              <a:t>します。</a:t>
            </a:r>
            <a:endParaRPr lang="en-US" altLang="ja-JP" sz="1600" dirty="0" smtClean="0">
              <a:solidFill>
                <a:schemeClr val="tx1"/>
              </a:solidFill>
            </a:endParaRPr>
          </a:p>
        </p:txBody>
      </p:sp>
      <p:sp>
        <p:nvSpPr>
          <p:cNvPr id="17" name="楕円 16"/>
          <p:cNvSpPr/>
          <p:nvPr/>
        </p:nvSpPr>
        <p:spPr>
          <a:xfrm>
            <a:off x="4565028" y="4384961"/>
            <a:ext cx="563880" cy="46978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u="sng" dirty="0" smtClean="0">
                <a:solidFill>
                  <a:srgbClr val="FF0000"/>
                </a:solidFill>
              </a:rPr>
              <a:t>①</a:t>
            </a:r>
            <a:endParaRPr kumimoji="1" lang="ja-JP" altLang="en-US" sz="2400" b="1" u="sng" dirty="0">
              <a:solidFill>
                <a:srgbClr val="FF0000"/>
              </a:solidFill>
            </a:endParaRPr>
          </a:p>
        </p:txBody>
      </p:sp>
      <p:sp>
        <p:nvSpPr>
          <p:cNvPr id="18" name="楕円 17"/>
          <p:cNvSpPr/>
          <p:nvPr/>
        </p:nvSpPr>
        <p:spPr>
          <a:xfrm>
            <a:off x="4547969" y="4901656"/>
            <a:ext cx="563880" cy="46978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u="sng" dirty="0" smtClean="0">
                <a:solidFill>
                  <a:schemeClr val="tx2"/>
                </a:solidFill>
              </a:rPr>
              <a:t>②</a:t>
            </a:r>
            <a:endParaRPr kumimoji="1" lang="ja-JP" altLang="en-US" sz="2400" b="1" u="sng" dirty="0">
              <a:solidFill>
                <a:schemeClr val="tx2"/>
              </a:solidFill>
            </a:endParaRPr>
          </a:p>
        </p:txBody>
      </p:sp>
      <p:sp>
        <p:nvSpPr>
          <p:cNvPr id="19" name="角丸四角形 18"/>
          <p:cNvSpPr/>
          <p:nvPr/>
        </p:nvSpPr>
        <p:spPr>
          <a:xfrm>
            <a:off x="5014955" y="4521900"/>
            <a:ext cx="1641193" cy="2200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flipV="1">
            <a:off x="5053039" y="4962335"/>
            <a:ext cx="2079360" cy="328480"/>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線吹き出し 1 (枠付き) 23"/>
          <p:cNvSpPr/>
          <p:nvPr/>
        </p:nvSpPr>
        <p:spPr>
          <a:xfrm>
            <a:off x="5014955" y="5648554"/>
            <a:ext cx="1551178" cy="1079076"/>
          </a:xfrm>
          <a:prstGeom prst="borderCallout1">
            <a:avLst>
              <a:gd name="adj1" fmla="val -28818"/>
              <a:gd name="adj2" fmla="val 82293"/>
              <a:gd name="adj3" fmla="val -2766"/>
              <a:gd name="adj4" fmla="val 8244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smtClean="0">
                <a:solidFill>
                  <a:schemeClr val="tx2"/>
                </a:solidFill>
              </a:rPr>
              <a:t>②</a:t>
            </a:r>
            <a:r>
              <a:rPr lang="ja-JP" altLang="en-US" sz="1400" dirty="0" smtClean="0">
                <a:solidFill>
                  <a:schemeClr val="tx1"/>
                </a:solidFill>
              </a:rPr>
              <a:t>記入が完了したら，こちらを</a:t>
            </a:r>
            <a:r>
              <a:rPr lang="ja-JP" altLang="en-US" sz="1400" dirty="0">
                <a:solidFill>
                  <a:schemeClr val="tx1"/>
                </a:solidFill>
              </a:rPr>
              <a:t>クリック</a:t>
            </a:r>
            <a:r>
              <a:rPr lang="ja-JP" altLang="en-US" sz="1400" dirty="0" smtClean="0">
                <a:solidFill>
                  <a:schemeClr val="tx1"/>
                </a:solidFill>
              </a:rPr>
              <a:t>してメールフォームより様式を</a:t>
            </a:r>
            <a:r>
              <a:rPr lang="ja-JP" altLang="en-US" sz="1400" dirty="0">
                <a:solidFill>
                  <a:schemeClr val="tx1"/>
                </a:solidFill>
              </a:rPr>
              <a:t>投稿</a:t>
            </a:r>
            <a:r>
              <a:rPr lang="ja-JP" altLang="en-US" sz="1400" dirty="0" smtClean="0">
                <a:solidFill>
                  <a:schemeClr val="tx1"/>
                </a:solidFill>
              </a:rPr>
              <a:t>して</a:t>
            </a:r>
            <a:r>
              <a:rPr lang="ja-JP" altLang="en-US" sz="1400" dirty="0">
                <a:solidFill>
                  <a:schemeClr val="tx1"/>
                </a:solidFill>
              </a:rPr>
              <a:t>ください</a:t>
            </a:r>
          </a:p>
        </p:txBody>
      </p:sp>
      <p:sp>
        <p:nvSpPr>
          <p:cNvPr id="25" name="線吹き出し 1 (枠付き) 24"/>
          <p:cNvSpPr/>
          <p:nvPr/>
        </p:nvSpPr>
        <p:spPr>
          <a:xfrm>
            <a:off x="6781167" y="5576224"/>
            <a:ext cx="2640735" cy="1079076"/>
          </a:xfrm>
          <a:prstGeom prst="borderCallout1">
            <a:avLst>
              <a:gd name="adj1" fmla="val -82958"/>
              <a:gd name="adj2" fmla="val -3453"/>
              <a:gd name="adj3" fmla="val -5120"/>
              <a:gd name="adj4" fmla="val 4864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FF0000"/>
                </a:solidFill>
              </a:rPr>
              <a:t>①</a:t>
            </a:r>
            <a:r>
              <a:rPr lang="ja-JP" altLang="en-US" sz="1400" dirty="0">
                <a:solidFill>
                  <a:schemeClr val="tx1"/>
                </a:solidFill>
              </a:rPr>
              <a:t>様式は</a:t>
            </a:r>
            <a:r>
              <a:rPr lang="ja-JP" altLang="en-US" sz="1400" dirty="0" smtClean="0">
                <a:solidFill>
                  <a:schemeClr val="tx1"/>
                </a:solidFill>
              </a:rPr>
              <a:t>，デジタル</a:t>
            </a:r>
            <a:r>
              <a:rPr lang="en-US" altLang="ja-JP" sz="1400" dirty="0" smtClean="0">
                <a:solidFill>
                  <a:schemeClr val="tx1"/>
                </a:solidFill>
              </a:rPr>
              <a:t>BRIDGE</a:t>
            </a:r>
            <a:r>
              <a:rPr lang="ja-JP" altLang="en-US" sz="1400" dirty="0" smtClean="0">
                <a:solidFill>
                  <a:schemeClr val="tx1"/>
                </a:solidFill>
              </a:rPr>
              <a:t>の</a:t>
            </a:r>
            <a:r>
              <a:rPr lang="ja-JP" altLang="en-US" sz="1400" dirty="0">
                <a:solidFill>
                  <a:schemeClr val="tx1"/>
                </a:solidFill>
              </a:rPr>
              <a:t>中に掲示しています（掲載条件を満たすか確認した上で様式に必要事項を記入）</a:t>
            </a:r>
          </a:p>
        </p:txBody>
      </p:sp>
      <p:pic>
        <p:nvPicPr>
          <p:cNvPr id="5" name="図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1070" y="2582886"/>
            <a:ext cx="4213357" cy="1389350"/>
          </a:xfrm>
          <a:prstGeom prst="rect">
            <a:avLst/>
          </a:prstGeom>
        </p:spPr>
      </p:pic>
      <p:pic>
        <p:nvPicPr>
          <p:cNvPr id="6" name="図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3193" y="3984172"/>
            <a:ext cx="3778137" cy="2830286"/>
          </a:xfrm>
          <a:prstGeom prst="rect">
            <a:avLst/>
          </a:prstGeom>
        </p:spPr>
      </p:pic>
      <p:sp>
        <p:nvSpPr>
          <p:cNvPr id="12" name="楕円 11"/>
          <p:cNvSpPr/>
          <p:nvPr/>
        </p:nvSpPr>
        <p:spPr>
          <a:xfrm>
            <a:off x="2672107" y="4262370"/>
            <a:ext cx="1645112" cy="1399929"/>
          </a:xfrm>
          <a:prstGeom prst="ellipse">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右矢印 12"/>
          <p:cNvSpPr/>
          <p:nvPr/>
        </p:nvSpPr>
        <p:spPr>
          <a:xfrm>
            <a:off x="4404427" y="2917912"/>
            <a:ext cx="449927" cy="1603988"/>
          </a:xfrm>
          <a:prstGeom prst="right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40840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89648" y="1953824"/>
            <a:ext cx="9735670" cy="4247317"/>
          </a:xfrm>
          <a:prstGeom prst="rect">
            <a:avLst/>
          </a:prstGeom>
          <a:ln>
            <a:solidFill>
              <a:srgbClr val="333333"/>
            </a:solidFill>
          </a:ln>
        </p:spPr>
        <p:txBody>
          <a:bodyPr wrap="square">
            <a:spAutoFit/>
          </a:bodyPr>
          <a:lstStyle/>
          <a:p>
            <a:pPr algn="just">
              <a:spcAft>
                <a:spcPts val="0"/>
              </a:spcAft>
            </a:pPr>
            <a:r>
              <a:rPr lang="ja-JP" altLang="en-US" dirty="0" smtClean="0">
                <a:latin typeface="游ゴシック" panose="020B0400000000000000" pitchFamily="50" charset="-128"/>
                <a:ea typeface="游ゴシック" panose="020B0400000000000000" pitchFamily="50" charset="-128"/>
                <a:cs typeface="ＭＳ Ｐゴシック" panose="020B0600070205080204" pitchFamily="50" charset="-128"/>
              </a:rPr>
              <a:t>視点</a:t>
            </a:r>
            <a:r>
              <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rPr>
              <a:t>①お客さまニーズの発掘・解決（具体的に発掘もしくは解決したもの</a:t>
            </a:r>
            <a:r>
              <a:rPr lang="ja-JP" altLang="en-US" dirty="0" smtClean="0">
                <a:latin typeface="游ゴシック" panose="020B0400000000000000" pitchFamily="50" charset="-128"/>
                <a:ea typeface="游ゴシック" panose="020B0400000000000000" pitchFamily="50" charset="-128"/>
                <a:cs typeface="ＭＳ Ｐゴシック" panose="020B0600070205080204" pitchFamily="50" charset="-128"/>
              </a:rPr>
              <a:t>）</a:t>
            </a:r>
            <a:endParaRPr lang="en-US" altLang="ja-JP" dirty="0" smtClean="0">
              <a:latin typeface="游ゴシック" panose="020B0400000000000000" pitchFamily="50" charset="-128"/>
              <a:ea typeface="游ゴシック" panose="020B0400000000000000" pitchFamily="50" charset="-128"/>
              <a:cs typeface="ＭＳ Ｐゴシック" panose="020B0600070205080204" pitchFamily="50" charset="-128"/>
            </a:endParaRPr>
          </a:p>
          <a:p>
            <a:pPr algn="just">
              <a:spcAft>
                <a:spcPts val="0"/>
              </a:spcAft>
            </a:pPr>
            <a:endPar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endParaRPr>
          </a:p>
          <a:p>
            <a:pPr algn="just">
              <a:spcAft>
                <a:spcPts val="0"/>
              </a:spcAft>
            </a:pP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１：その行動は，お客さまニーズを満たすビジネス（事業）につながる可能性があるか</a:t>
            </a:r>
          </a:p>
          <a:p>
            <a:pPr algn="just">
              <a:spcAft>
                <a:spcPts val="0"/>
              </a:spcAft>
            </a:pP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２：その行動により，当社グループならではの価値をお客さまに提供できているか</a:t>
            </a:r>
          </a:p>
          <a:p>
            <a:pPr algn="just">
              <a:spcAft>
                <a:spcPts val="0"/>
              </a:spcAft>
            </a:pPr>
            <a:r>
              <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rPr>
              <a:t> </a:t>
            </a:r>
          </a:p>
          <a:p>
            <a:pPr algn="just">
              <a:spcAft>
                <a:spcPts val="0"/>
              </a:spcAft>
            </a:pPr>
            <a:r>
              <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rPr>
              <a:t>視点②地域課題の発掘・解決（具体的に発掘もしくは解決したもの</a:t>
            </a:r>
            <a:r>
              <a:rPr lang="ja-JP" altLang="en-US" dirty="0" smtClean="0">
                <a:latin typeface="游ゴシック" panose="020B0400000000000000" pitchFamily="50" charset="-128"/>
                <a:ea typeface="游ゴシック" panose="020B0400000000000000" pitchFamily="50" charset="-128"/>
                <a:cs typeface="ＭＳ Ｐゴシック" panose="020B0600070205080204" pitchFamily="50" charset="-128"/>
              </a:rPr>
              <a:t>）</a:t>
            </a:r>
            <a:endParaRPr lang="en-US" altLang="ja-JP" dirty="0" smtClean="0">
              <a:latin typeface="游ゴシック" panose="020B0400000000000000" pitchFamily="50" charset="-128"/>
              <a:ea typeface="游ゴシック" panose="020B0400000000000000" pitchFamily="50" charset="-128"/>
              <a:cs typeface="ＭＳ Ｐゴシック" panose="020B0600070205080204" pitchFamily="50" charset="-128"/>
            </a:endParaRPr>
          </a:p>
          <a:p>
            <a:pPr algn="just">
              <a:spcAft>
                <a:spcPts val="0"/>
              </a:spcAft>
            </a:pPr>
            <a:endPar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endParaRPr>
          </a:p>
          <a:p>
            <a:pPr algn="just">
              <a:spcAft>
                <a:spcPts val="0"/>
              </a:spcAft>
            </a:pP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３：その行動は，地域課題の解決に資するビジネス（事業）につながる可能性があるか</a:t>
            </a:r>
          </a:p>
          <a:p>
            <a:pPr algn="just">
              <a:spcAft>
                <a:spcPts val="0"/>
              </a:spcAft>
            </a:pP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４：その行動により，当社グループならではの価値を地域に提供できているか</a:t>
            </a:r>
          </a:p>
          <a:p>
            <a:pPr algn="just">
              <a:spcAft>
                <a:spcPts val="0"/>
              </a:spcAft>
            </a:pPr>
            <a:endPar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endParaRPr>
          </a:p>
          <a:p>
            <a:pPr algn="just">
              <a:spcAft>
                <a:spcPts val="0"/>
              </a:spcAft>
            </a:pPr>
            <a:r>
              <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rPr>
              <a:t>視点③社外コミュニケーション活動（発掘・解決を試みているもの</a:t>
            </a:r>
            <a:r>
              <a:rPr lang="ja-JP" altLang="en-US" dirty="0" smtClean="0">
                <a:latin typeface="游ゴシック" panose="020B0400000000000000" pitchFamily="50" charset="-128"/>
                <a:ea typeface="游ゴシック" panose="020B0400000000000000" pitchFamily="50" charset="-128"/>
                <a:cs typeface="ＭＳ Ｐゴシック" panose="020B0600070205080204" pitchFamily="50" charset="-128"/>
              </a:rPr>
              <a:t>）</a:t>
            </a:r>
            <a:endParaRPr lang="en-US" altLang="ja-JP" dirty="0" smtClean="0">
              <a:latin typeface="游ゴシック" panose="020B0400000000000000" pitchFamily="50" charset="-128"/>
              <a:ea typeface="游ゴシック" panose="020B0400000000000000" pitchFamily="50" charset="-128"/>
              <a:cs typeface="ＭＳ Ｐゴシック" panose="020B0600070205080204" pitchFamily="50" charset="-128"/>
            </a:endParaRPr>
          </a:p>
          <a:p>
            <a:pPr algn="just">
              <a:spcAft>
                <a:spcPts val="0"/>
              </a:spcAft>
            </a:pPr>
            <a:endParaRPr lang="ja-JP" altLang="en-US" dirty="0">
              <a:latin typeface="游ゴシック" panose="020B0400000000000000" pitchFamily="50" charset="-128"/>
              <a:ea typeface="游ゴシック" panose="020B0400000000000000" pitchFamily="50" charset="-128"/>
              <a:cs typeface="ＭＳ Ｐゴシック" panose="020B0600070205080204" pitchFamily="50" charset="-128"/>
            </a:endParaRPr>
          </a:p>
          <a:p>
            <a:pPr marL="444500" indent="-444500" algn="just">
              <a:spcAft>
                <a:spcPts val="0"/>
              </a:spcAft>
            </a:pP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５：お客さまや地域の課題・ニーズを発掘・解決をしようという目的を持ち，何らかの</a:t>
            </a:r>
            <a:r>
              <a:rPr lang="ja-JP" altLang="en-US" b="1" dirty="0" smtClean="0">
                <a:latin typeface="游ゴシック" panose="020B0400000000000000" pitchFamily="50" charset="-128"/>
                <a:ea typeface="游ゴシック" panose="020B0400000000000000" pitchFamily="50" charset="-128"/>
                <a:cs typeface="ＭＳ Ｐゴシック" panose="020B0600070205080204" pitchFamily="50" charset="-128"/>
              </a:rPr>
              <a:t>行動　を</a:t>
            </a: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しているか，あるいは行動しようとしている</a:t>
            </a:r>
            <a:r>
              <a:rPr lang="ja-JP" altLang="en-US" b="1" dirty="0" smtClean="0">
                <a:latin typeface="游ゴシック" panose="020B0400000000000000" pitchFamily="50" charset="-128"/>
                <a:ea typeface="游ゴシック" panose="020B0400000000000000" pitchFamily="50" charset="-128"/>
                <a:cs typeface="ＭＳ Ｐゴシック" panose="020B0600070205080204" pitchFamily="50" charset="-128"/>
              </a:rPr>
              <a:t>か（</a:t>
            </a:r>
            <a:r>
              <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rPr>
              <a:t>地域の活動等へ参加する場合は，その機会を活用してお客さまや地域の課題・ニーズを発掘しようとしている</a:t>
            </a:r>
            <a:r>
              <a:rPr lang="ja-JP" altLang="en-US" b="1" dirty="0" smtClean="0">
                <a:latin typeface="游ゴシック" panose="020B0400000000000000" pitchFamily="50" charset="-128"/>
                <a:ea typeface="游ゴシック" panose="020B0400000000000000" pitchFamily="50" charset="-128"/>
                <a:cs typeface="ＭＳ Ｐゴシック" panose="020B0600070205080204" pitchFamily="50" charset="-128"/>
              </a:rPr>
              <a:t>か）</a:t>
            </a:r>
            <a:endParaRPr lang="ja-JP" altLang="en-US" b="1" dirty="0">
              <a:latin typeface="游ゴシック" panose="020B0400000000000000" pitchFamily="50" charset="-128"/>
              <a:ea typeface="游ゴシック" panose="020B0400000000000000" pitchFamily="50" charset="-128"/>
              <a:cs typeface="ＭＳ Ｐゴシック" panose="020B0600070205080204" pitchFamily="50" charset="-128"/>
            </a:endParaRPr>
          </a:p>
        </p:txBody>
      </p:sp>
      <p:sp>
        <p:nvSpPr>
          <p:cNvPr id="3" name="テキスト ボックス 20"/>
          <p:cNvSpPr txBox="1">
            <a:spLocks noChangeArrowheads="1"/>
          </p:cNvSpPr>
          <p:nvPr/>
        </p:nvSpPr>
        <p:spPr bwMode="auto">
          <a:xfrm>
            <a:off x="81510" y="14959"/>
            <a:ext cx="8678936" cy="461962"/>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defRPr sz="2400" b="0">
                <a:solidFill>
                  <a:schemeClr val="tx1"/>
                </a:solidFill>
                <a:latin typeface="HGP創英角ｺﾞｼｯｸUB" panose="020B0900000000000000" pitchFamily="50" charset="-128"/>
                <a:ea typeface="HGP創英角ｺﾞｼｯｸUB" panose="020B09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ja-JP" altLang="en-US" sz="2000" b="1" dirty="0" smtClean="0">
                <a:solidFill>
                  <a:srgbClr val="333333"/>
                </a:solidFill>
                <a:latin typeface="Meiryo UI" panose="020B0604030504040204" pitchFamily="50" charset="-128"/>
                <a:ea typeface="Meiryo UI" panose="020B0604030504040204" pitchFamily="50" charset="-128"/>
              </a:rPr>
              <a:t>デジタル</a:t>
            </a:r>
            <a:r>
              <a:rPr lang="en-US" altLang="ja-JP" sz="2000" b="1" dirty="0">
                <a:solidFill>
                  <a:srgbClr val="333333"/>
                </a:solidFill>
                <a:latin typeface="Meiryo UI" panose="020B0604030504040204" pitchFamily="50" charset="-128"/>
                <a:ea typeface="Meiryo UI" panose="020B0604030504040204" pitchFamily="50" charset="-128"/>
              </a:rPr>
              <a:t>BRIDGE</a:t>
            </a:r>
            <a:r>
              <a:rPr lang="ja-JP" altLang="en-US" sz="2000" b="1" dirty="0" smtClean="0">
                <a:solidFill>
                  <a:srgbClr val="333333"/>
                </a:solidFill>
                <a:latin typeface="Meiryo UI" panose="020B0604030504040204" pitchFamily="50" charset="-128"/>
                <a:ea typeface="Meiryo UI" panose="020B0604030504040204" pitchFamily="50" charset="-128"/>
              </a:rPr>
              <a:t>掲載対象基準</a:t>
            </a:r>
            <a:endParaRPr lang="ja-JP" altLang="en-US" sz="2000" b="1" dirty="0">
              <a:solidFill>
                <a:srgbClr val="333333"/>
              </a:solidFill>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0" y="627465"/>
            <a:ext cx="9582809" cy="811367"/>
          </a:xfrm>
          <a:prstGeom prst="rect">
            <a:avLst/>
          </a:prstGeom>
          <a:noFill/>
          <a:ln w="9525">
            <a:noFill/>
          </a:ln>
        </p:spPr>
        <p:txBody>
          <a:bodyPr vert="horz" wrap="square" lIns="36000" tIns="36000" rIns="36000" bIns="36000" rtlCol="0" anchor="t">
            <a:spAutoFit/>
          </a:bodyPr>
          <a:lstStyle/>
          <a:p>
            <a:pPr marL="285750" indent="-285750" algn="just">
              <a:buClr>
                <a:schemeClr val="bg2">
                  <a:lumMod val="50000"/>
                </a:schemeClr>
              </a:buClr>
              <a:buFont typeface="Wingdings" panose="05000000000000000000" pitchFamily="2" charset="2"/>
              <a:buChar char="n"/>
            </a:pPr>
            <a:r>
              <a:rPr lang="ja-JP" altLang="en-US" sz="1600" dirty="0" smtClean="0">
                <a:latin typeface="Meiryo UI" panose="020B0604030504040204" pitchFamily="50" charset="-128"/>
                <a:ea typeface="Meiryo UI" panose="020B0604030504040204" pitchFamily="50" charset="-128"/>
              </a:rPr>
              <a:t>お客</a:t>
            </a:r>
            <a:r>
              <a:rPr lang="ja-JP" altLang="en-US" sz="1600" dirty="0">
                <a:latin typeface="Meiryo UI" panose="020B0604030504040204" pitchFamily="50" charset="-128"/>
                <a:ea typeface="Meiryo UI" panose="020B0604030504040204" pitchFamily="50" charset="-128"/>
              </a:rPr>
              <a:t>さまサービス向上，お客さまや地域のニーズ・課題の発掘・解決（「より、そう、ちから。」の“深化”）につながる取組みか否かを明確に判断できるよう</a:t>
            </a:r>
            <a:r>
              <a:rPr lang="ja-JP" altLang="en-US" sz="1600" dirty="0" smtClean="0">
                <a:latin typeface="Meiryo UI" panose="020B0604030504040204" pitchFamily="50" charset="-128"/>
                <a:ea typeface="Meiryo UI" panose="020B0604030504040204" pitchFamily="50" charset="-128"/>
              </a:rPr>
              <a:t>，</a:t>
            </a:r>
            <a:r>
              <a:rPr lang="ja-JP" altLang="en-US" sz="1600" b="1" u="sng" dirty="0" smtClean="0">
                <a:latin typeface="Meiryo UI" panose="020B0604030504040204" pitchFamily="50" charset="-128"/>
                <a:ea typeface="Meiryo UI" panose="020B0604030504040204" pitchFamily="50" charset="-128"/>
              </a:rPr>
              <a:t>以下のとおり掲載</a:t>
            </a:r>
            <a:r>
              <a:rPr lang="ja-JP" altLang="en-US" sz="1600" b="1" u="sng" dirty="0">
                <a:latin typeface="Meiryo UI" panose="020B0604030504040204" pitchFamily="50" charset="-128"/>
                <a:ea typeface="Meiryo UI" panose="020B0604030504040204" pitchFamily="50" charset="-128"/>
              </a:rPr>
              <a:t>対象基準</a:t>
            </a:r>
            <a:r>
              <a:rPr lang="ja-JP" altLang="en-US" sz="1600" b="1" u="sng" dirty="0" smtClean="0">
                <a:latin typeface="Meiryo UI" panose="020B0604030504040204" pitchFamily="50" charset="-128"/>
                <a:ea typeface="Meiryo UI" panose="020B0604030504040204" pitchFamily="50" charset="-128"/>
              </a:rPr>
              <a:t>を</a:t>
            </a:r>
            <a:r>
              <a:rPr lang="ja-JP" altLang="en-US" sz="1600" b="1" u="sng" dirty="0">
                <a:latin typeface="Meiryo UI" panose="020B0604030504040204" pitchFamily="50" charset="-128"/>
                <a:ea typeface="Meiryo UI" panose="020B0604030504040204" pitchFamily="50" charset="-128"/>
              </a:rPr>
              <a:t>整備</a:t>
            </a:r>
            <a:r>
              <a:rPr lang="ja-JP" altLang="en-US" sz="1600" dirty="0" smtClean="0">
                <a:latin typeface="Meiryo UI" panose="020B0604030504040204" pitchFamily="50" charset="-128"/>
                <a:ea typeface="Meiryo UI" panose="020B0604030504040204" pitchFamily="50" charset="-128"/>
              </a:rPr>
              <a:t>しております。</a:t>
            </a:r>
            <a:endParaRPr kumimoji="1" lang="en-US" altLang="ja-JP" sz="1600" dirty="0" smtClean="0">
              <a:latin typeface="Meiryo UI" panose="020B0604030504040204" pitchFamily="50" charset="-128"/>
              <a:ea typeface="Meiryo UI" panose="020B0604030504040204" pitchFamily="50" charset="-128"/>
            </a:endParaRPr>
          </a:p>
          <a:p>
            <a:pPr algn="just">
              <a:buClr>
                <a:schemeClr val="bg2">
                  <a:lumMod val="50000"/>
                </a:schemeClr>
              </a:buClr>
            </a:pPr>
            <a:endParaRPr kumimoji="1" lang="ja-JP" altLang="en-US" sz="1600" dirty="0" smtClean="0">
              <a:latin typeface="Meiryo UI" panose="020B0604030504040204" pitchFamily="50" charset="-128"/>
              <a:ea typeface="Meiryo UI" panose="020B0604030504040204" pitchFamily="50" charset="-128"/>
            </a:endParaRPr>
          </a:p>
        </p:txBody>
      </p:sp>
      <p:sp>
        <p:nvSpPr>
          <p:cNvPr id="5" name="正方形/長方形 4"/>
          <p:cNvSpPr/>
          <p:nvPr/>
        </p:nvSpPr>
        <p:spPr>
          <a:xfrm>
            <a:off x="81510" y="1326997"/>
            <a:ext cx="9824490" cy="646331"/>
          </a:xfrm>
          <a:prstGeom prst="rect">
            <a:avLst/>
          </a:prstGeom>
        </p:spPr>
        <p:txBody>
          <a:bodyPr wrap="square" lIns="0" rIns="0">
            <a:spAutoFit/>
          </a:bodyPr>
          <a:lstStyle/>
          <a:p>
            <a:pPr algn="ctr">
              <a:buClr>
                <a:schemeClr val="bg2">
                  <a:lumMod val="50000"/>
                </a:schemeClr>
              </a:buClr>
            </a:pPr>
            <a:r>
              <a:rPr lang="ja-JP" altLang="en-US" b="1" dirty="0">
                <a:latin typeface="Meiryo UI" panose="020B0604030504040204" pitchFamily="50" charset="-128"/>
                <a:ea typeface="Meiryo UI" panose="020B0604030504040204" pitchFamily="50" charset="-128"/>
              </a:rPr>
              <a:t>デジタル</a:t>
            </a:r>
            <a:r>
              <a:rPr lang="en-US" altLang="ja-JP" b="1" dirty="0">
                <a:latin typeface="Meiryo UI" panose="020B0604030504040204" pitchFamily="50" charset="-128"/>
                <a:ea typeface="Meiryo UI" panose="020B0604030504040204" pitchFamily="50" charset="-128"/>
              </a:rPr>
              <a:t>BRIDGE</a:t>
            </a:r>
            <a:r>
              <a:rPr lang="ja-JP" altLang="en-US" b="1" dirty="0" smtClean="0">
                <a:latin typeface="Meiryo UI" panose="020B0604030504040204" pitchFamily="50" charset="-128"/>
                <a:ea typeface="Meiryo UI" panose="020B0604030504040204" pitchFamily="50" charset="-128"/>
              </a:rPr>
              <a:t>掲載対象基準</a:t>
            </a:r>
            <a:endParaRPr lang="en-US" altLang="ja-JP" b="1" dirty="0" smtClean="0">
              <a:latin typeface="Meiryo UI" panose="020B0604030504040204" pitchFamily="50" charset="-128"/>
              <a:ea typeface="Meiryo UI" panose="020B0604030504040204" pitchFamily="50" charset="-128"/>
            </a:endParaRPr>
          </a:p>
          <a:p>
            <a:pPr algn="ctr">
              <a:buClr>
                <a:schemeClr val="bg2">
                  <a:lumMod val="50000"/>
                </a:schemeClr>
              </a:buClr>
            </a:pPr>
            <a:r>
              <a:rPr lang="ja-JP" altLang="en-US" b="1" dirty="0" smtClean="0">
                <a:latin typeface="Meiryo UI" panose="020B0604030504040204" pitchFamily="50" charset="-128"/>
                <a:ea typeface="Meiryo UI" panose="020B0604030504040204" pitchFamily="50" charset="-128"/>
              </a:rPr>
              <a:t>（以下</a:t>
            </a:r>
            <a:r>
              <a:rPr lang="ja-JP" altLang="en-US" b="1" dirty="0">
                <a:latin typeface="Meiryo UI" panose="020B0604030504040204" pitchFamily="50" charset="-128"/>
                <a:ea typeface="Meiryo UI" panose="020B0604030504040204" pitchFamily="50" charset="-128"/>
              </a:rPr>
              <a:t>の</a:t>
            </a:r>
            <a:r>
              <a:rPr lang="ja-JP" altLang="en-US" b="1" dirty="0" smtClean="0">
                <a:latin typeface="Meiryo UI" panose="020B0604030504040204" pitchFamily="50" charset="-128"/>
                <a:ea typeface="Meiryo UI" panose="020B0604030504040204" pitchFamily="50" charset="-128"/>
              </a:rPr>
              <a:t>１～５のいずれかに</a:t>
            </a:r>
            <a:r>
              <a:rPr lang="ja-JP" altLang="en-US" b="1" dirty="0">
                <a:latin typeface="Meiryo UI" panose="020B0604030504040204" pitchFamily="50" charset="-128"/>
                <a:ea typeface="Meiryo UI" panose="020B0604030504040204" pitchFamily="50" charset="-128"/>
              </a:rPr>
              <a:t>該当する取り組み</a:t>
            </a:r>
            <a:r>
              <a:rPr lang="ja-JP" altLang="en-US" b="1" dirty="0" smtClean="0">
                <a:latin typeface="Meiryo UI" panose="020B0604030504040204" pitchFamily="50" charset="-128"/>
                <a:ea typeface="Meiryo UI" panose="020B0604030504040204" pitchFamily="50" charset="-128"/>
              </a:rPr>
              <a:t>を</a:t>
            </a:r>
            <a:r>
              <a:rPr lang="ja-JP" altLang="en-US" b="1" dirty="0">
                <a:latin typeface="Meiryo UI" panose="020B0604030504040204" pitchFamily="50" charset="-128"/>
                <a:ea typeface="Meiryo UI" panose="020B0604030504040204" pitchFamily="50" charset="-128"/>
              </a:rPr>
              <a:t>デジタル</a:t>
            </a:r>
            <a:r>
              <a:rPr lang="en-US" altLang="ja-JP" b="1" dirty="0">
                <a:latin typeface="Meiryo UI" panose="020B0604030504040204" pitchFamily="50" charset="-128"/>
                <a:ea typeface="Meiryo UI" panose="020B0604030504040204" pitchFamily="50" charset="-128"/>
              </a:rPr>
              <a:t>BRIDGE</a:t>
            </a:r>
            <a:r>
              <a:rPr lang="ja-JP" altLang="en-US" b="1" dirty="0" smtClean="0">
                <a:latin typeface="Meiryo UI" panose="020B0604030504040204" pitchFamily="50" charset="-128"/>
                <a:ea typeface="Meiryo UI" panose="020B0604030504040204" pitchFamily="50" charset="-128"/>
              </a:rPr>
              <a:t>へ投稿いただく）</a:t>
            </a:r>
            <a:endParaRPr lang="ja-JP" altLang="en-US"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15998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テキスト ボックス 34"/>
          <p:cNvSpPr txBox="1"/>
          <p:nvPr/>
        </p:nvSpPr>
        <p:spPr>
          <a:xfrm>
            <a:off x="243534" y="601478"/>
            <a:ext cx="9484053" cy="83025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nchorCtr="0">
            <a:noAutofit/>
          </a:bodyPr>
          <a:lstStyle/>
          <a:p>
            <a:pPr marL="285750" indent="-285750">
              <a:buFont typeface="Wingdings" panose="05000000000000000000" pitchFamily="2" charset="2"/>
              <a:buChar char="Ø"/>
            </a:pPr>
            <a:r>
              <a:rPr lang="en-US" altLang="ja-JP" dirty="0" smtClean="0">
                <a:solidFill>
                  <a:schemeClr val="tx1"/>
                </a:solidFill>
              </a:rPr>
              <a:t>Twitter</a:t>
            </a:r>
            <a:r>
              <a:rPr lang="ja-JP" altLang="en-US" dirty="0" err="1" smtClean="0">
                <a:solidFill>
                  <a:schemeClr val="tx1"/>
                </a:solidFill>
              </a:rPr>
              <a:t>への</a:t>
            </a:r>
            <a:r>
              <a:rPr lang="ja-JP" altLang="en-US" dirty="0" smtClean="0">
                <a:solidFill>
                  <a:schemeClr val="tx1"/>
                </a:solidFill>
              </a:rPr>
              <a:t>投稿方法等は</a:t>
            </a:r>
            <a:r>
              <a:rPr lang="en-US" altLang="ja-JP" dirty="0" smtClean="0">
                <a:solidFill>
                  <a:schemeClr val="tx1"/>
                </a:solidFill>
              </a:rPr>
              <a:t>HANDS</a:t>
            </a:r>
            <a:r>
              <a:rPr lang="ja-JP" altLang="en-US" dirty="0" smtClean="0">
                <a:solidFill>
                  <a:schemeClr val="tx1"/>
                </a:solidFill>
              </a:rPr>
              <a:t>「ソーシャルコミュニケーション部門」の「部門マニュアル」に掲載されております</a:t>
            </a:r>
            <a:r>
              <a:rPr lang="en-US" altLang="ja-JP" dirty="0" smtClean="0">
                <a:solidFill>
                  <a:schemeClr val="tx1"/>
                </a:solidFill>
              </a:rPr>
              <a:t>(</a:t>
            </a:r>
            <a:r>
              <a:rPr lang="ja-JP" altLang="en-US" dirty="0" smtClean="0">
                <a:solidFill>
                  <a:schemeClr val="tx1"/>
                </a:solidFill>
              </a:rPr>
              <a:t>下図参照</a:t>
            </a:r>
            <a:r>
              <a:rPr lang="en-US" altLang="ja-JP" dirty="0" smtClean="0">
                <a:solidFill>
                  <a:schemeClr val="tx1"/>
                </a:solidFill>
              </a:rPr>
              <a:t>)</a:t>
            </a:r>
            <a:r>
              <a:rPr lang="ja-JP" altLang="en-US" dirty="0" err="1" smtClean="0">
                <a:solidFill>
                  <a:schemeClr val="tx1"/>
                </a:solidFill>
              </a:rPr>
              <a:t>。</a:t>
            </a:r>
            <a:endParaRPr lang="en-US" altLang="ja-JP" dirty="0">
              <a:solidFill>
                <a:schemeClr val="tx1"/>
              </a:solidFill>
            </a:endParaRPr>
          </a:p>
          <a:p>
            <a:pPr marL="266700" indent="-266700">
              <a:buFont typeface="Wingdings" panose="05000000000000000000" pitchFamily="2" charset="2"/>
              <a:buChar char="Ø"/>
            </a:pPr>
            <a:r>
              <a:rPr lang="ja-JP" altLang="en-US" u="sng" dirty="0" smtClean="0">
                <a:solidFill>
                  <a:schemeClr val="tx1"/>
                </a:solidFill>
              </a:rPr>
              <a:t>投稿をご希望の方は，内容の確認等をさせて頂きたいので，先ずは以下担当までご連絡願います</a:t>
            </a:r>
            <a:r>
              <a:rPr lang="ja-JP" altLang="en-US" dirty="0" smtClean="0">
                <a:solidFill>
                  <a:schemeClr val="tx1"/>
                </a:solidFill>
              </a:rPr>
              <a:t>。</a:t>
            </a:r>
            <a:endParaRPr lang="en-US" altLang="ja-JP" dirty="0" smtClean="0">
              <a:solidFill>
                <a:schemeClr val="tx1"/>
              </a:solidFill>
            </a:endParaRPr>
          </a:p>
        </p:txBody>
      </p:sp>
      <p:sp>
        <p:nvSpPr>
          <p:cNvPr id="2" name="テキスト ボックス 1"/>
          <p:cNvSpPr txBox="1"/>
          <p:nvPr/>
        </p:nvSpPr>
        <p:spPr>
          <a:xfrm>
            <a:off x="0" y="41615"/>
            <a:ext cx="10135469" cy="400110"/>
          </a:xfrm>
          <a:prstGeom prst="rect">
            <a:avLst/>
          </a:prstGeom>
          <a:noFill/>
        </p:spPr>
        <p:txBody>
          <a:bodyPr wrap="square" rtlCol="0">
            <a:spAutoFit/>
          </a:bodyPr>
          <a:lstStyle/>
          <a:p>
            <a:r>
              <a:rPr lang="ja-JP" altLang="en-US" sz="2000" b="1" dirty="0" smtClean="0">
                <a:latin typeface="Meiryo UI" panose="020B0604030504040204" pitchFamily="50" charset="-128"/>
                <a:ea typeface="Meiryo UI" panose="020B0604030504040204" pitchFamily="50" charset="-128"/>
              </a:rPr>
              <a:t>（参考）</a:t>
            </a:r>
            <a:r>
              <a:rPr lang="en-US" altLang="ja-JP" sz="2000" b="1" dirty="0" smtClean="0">
                <a:latin typeface="Meiryo UI" panose="020B0604030504040204" pitchFamily="50" charset="-128"/>
                <a:ea typeface="Meiryo UI" panose="020B0604030504040204" pitchFamily="50" charset="-128"/>
              </a:rPr>
              <a:t>Twitter</a:t>
            </a:r>
            <a:r>
              <a:rPr lang="ja-JP" altLang="en-US" sz="2000" b="1" dirty="0" err="1" smtClean="0">
                <a:latin typeface="Meiryo UI" panose="020B0604030504040204" pitchFamily="50" charset="-128"/>
                <a:ea typeface="Meiryo UI" panose="020B0604030504040204" pitchFamily="50" charset="-128"/>
              </a:rPr>
              <a:t>への</a:t>
            </a:r>
            <a:r>
              <a:rPr lang="ja-JP" altLang="en-US" sz="2000" b="1" dirty="0" smtClean="0">
                <a:latin typeface="Meiryo UI" panose="020B0604030504040204" pitchFamily="50" charset="-128"/>
                <a:ea typeface="Meiryo UI" panose="020B0604030504040204" pitchFamily="50" charset="-128"/>
              </a:rPr>
              <a:t>投稿方法等</a:t>
            </a:r>
            <a:endParaRPr lang="ja-JP" altLang="en-US" sz="2000" b="1" dirty="0">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7272113" y="3997910"/>
            <a:ext cx="1992496" cy="29595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ctr" anchorCtr="0">
            <a:noAutofit/>
          </a:bodyPr>
          <a:lstStyle/>
          <a:p>
            <a:pPr algn="ctr"/>
            <a:r>
              <a:rPr lang="en-US" altLang="ja-JP" sz="1200" b="1" u="sng" dirty="0" smtClean="0">
                <a:solidFill>
                  <a:srgbClr val="FF0000"/>
                </a:solidFill>
              </a:rPr>
              <a:t>Twitter</a:t>
            </a:r>
            <a:r>
              <a:rPr lang="ja-JP" altLang="en-US" sz="1200" b="1" u="sng" dirty="0" smtClean="0">
                <a:solidFill>
                  <a:srgbClr val="FF0000"/>
                </a:solidFill>
              </a:rPr>
              <a:t>の投稿例</a:t>
            </a:r>
            <a:endParaRPr lang="en-US" altLang="ja-JP" sz="1200" b="1" u="sng" dirty="0" smtClean="0">
              <a:solidFill>
                <a:srgbClr val="FF0000"/>
              </a:solidFill>
            </a:endParaRPr>
          </a:p>
        </p:txBody>
      </p:sp>
      <p:sp>
        <p:nvSpPr>
          <p:cNvPr id="40" name="テキスト ボックス 39"/>
          <p:cNvSpPr txBox="1"/>
          <p:nvPr/>
        </p:nvSpPr>
        <p:spPr>
          <a:xfrm>
            <a:off x="489086" y="2237258"/>
            <a:ext cx="5039997" cy="1307788"/>
          </a:xfrm>
          <a:prstGeom prst="rect">
            <a:avLst/>
          </a:prstGeom>
          <a:noFill/>
          <a:ln w="3175">
            <a:solidFill>
              <a:srgbClr val="FF0000"/>
            </a:solid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nchorCtr="0">
            <a:noAutofit/>
          </a:bodyPr>
          <a:lstStyle/>
          <a:p>
            <a:r>
              <a:rPr lang="ja-JP" altLang="en-US" sz="1400" dirty="0" smtClean="0">
                <a:solidFill>
                  <a:schemeClr val="tx1"/>
                </a:solidFill>
              </a:rPr>
              <a:t>　</a:t>
            </a:r>
            <a:r>
              <a:rPr lang="en-US" altLang="ja-JP" sz="1600" dirty="0" smtClean="0">
                <a:solidFill>
                  <a:schemeClr val="tx1"/>
                </a:solidFill>
              </a:rPr>
              <a:t>《</a:t>
            </a:r>
            <a:r>
              <a:rPr lang="ja-JP" altLang="en-US" sz="1600" dirty="0" smtClean="0">
                <a:solidFill>
                  <a:schemeClr val="tx1"/>
                </a:solidFill>
              </a:rPr>
              <a:t>担当</a:t>
            </a:r>
            <a:r>
              <a:rPr lang="en-US" altLang="ja-JP" sz="1600" dirty="0">
                <a:solidFill>
                  <a:schemeClr val="tx1"/>
                </a:solidFill>
              </a:rPr>
              <a:t>》</a:t>
            </a:r>
            <a:endParaRPr lang="en-US" altLang="ja-JP" sz="1600" dirty="0" smtClean="0">
              <a:solidFill>
                <a:schemeClr val="tx1"/>
              </a:solidFill>
            </a:endParaRPr>
          </a:p>
          <a:p>
            <a:r>
              <a:rPr lang="ja-JP" altLang="en-US" sz="1600" dirty="0" smtClean="0">
                <a:solidFill>
                  <a:schemeClr val="tx1"/>
                </a:solidFill>
              </a:rPr>
              <a:t>　　（持株）ソーシャルコミュニケーション部門</a:t>
            </a:r>
            <a:endParaRPr lang="en-US" altLang="ja-JP" sz="1600" dirty="0" smtClean="0">
              <a:solidFill>
                <a:schemeClr val="tx1"/>
              </a:solidFill>
            </a:endParaRPr>
          </a:p>
          <a:p>
            <a:r>
              <a:rPr lang="ja-JP" altLang="en-US" sz="1600" dirty="0" smtClean="0">
                <a:solidFill>
                  <a:schemeClr val="tx1"/>
                </a:solidFill>
              </a:rPr>
              <a:t>　　　　　　　　　報道プロモーションユニット</a:t>
            </a:r>
            <a:r>
              <a:rPr lang="en-US" altLang="ja-JP" sz="1600" dirty="0" smtClean="0">
                <a:solidFill>
                  <a:schemeClr val="tx1"/>
                </a:solidFill>
              </a:rPr>
              <a:t>(</a:t>
            </a:r>
            <a:r>
              <a:rPr lang="ja-JP" altLang="en-US" sz="1600" dirty="0" smtClean="0">
                <a:solidFill>
                  <a:schemeClr val="tx1"/>
                </a:solidFill>
              </a:rPr>
              <a:t>プロモーションチーム</a:t>
            </a:r>
            <a:r>
              <a:rPr lang="en-US" altLang="ja-JP" sz="1600" dirty="0">
                <a:solidFill>
                  <a:schemeClr val="tx1"/>
                </a:solidFill>
              </a:rPr>
              <a:t>)</a:t>
            </a:r>
          </a:p>
          <a:p>
            <a:r>
              <a:rPr lang="ja-JP" altLang="en-US" sz="1600" dirty="0" smtClean="0">
                <a:solidFill>
                  <a:schemeClr val="tx1"/>
                </a:solidFill>
              </a:rPr>
              <a:t>　　（</a:t>
            </a:r>
            <a:r>
              <a:rPr lang="ja-JP" altLang="en-US" sz="1600" dirty="0">
                <a:solidFill>
                  <a:schemeClr val="tx1"/>
                </a:solidFill>
              </a:rPr>
              <a:t>ＮＷ</a:t>
            </a:r>
            <a:r>
              <a:rPr lang="ja-JP" altLang="en-US" sz="1600" dirty="0" smtClean="0">
                <a:solidFill>
                  <a:schemeClr val="tx1"/>
                </a:solidFill>
              </a:rPr>
              <a:t>）本社：総務部　広報・地域交流グループ</a:t>
            </a:r>
            <a:endParaRPr lang="en-US" altLang="ja-JP" sz="1600" dirty="0" smtClean="0">
              <a:solidFill>
                <a:schemeClr val="tx1"/>
              </a:solidFill>
            </a:endParaRPr>
          </a:p>
          <a:p>
            <a:r>
              <a:rPr lang="ja-JP" altLang="en-US" sz="1600" dirty="0">
                <a:solidFill>
                  <a:schemeClr val="tx1"/>
                </a:solidFill>
              </a:rPr>
              <a:t>　</a:t>
            </a:r>
            <a:r>
              <a:rPr lang="ja-JP" altLang="en-US" sz="1600" dirty="0" smtClean="0">
                <a:solidFill>
                  <a:schemeClr val="tx1"/>
                </a:solidFill>
              </a:rPr>
              <a:t>　　　　　　　支社：総務広報</a:t>
            </a:r>
            <a:r>
              <a:rPr lang="ja-JP" altLang="en-US" sz="1600" dirty="0">
                <a:solidFill>
                  <a:schemeClr val="tx1"/>
                </a:solidFill>
              </a:rPr>
              <a:t>グループ</a:t>
            </a:r>
            <a:endParaRPr lang="en-US" altLang="ja-JP" sz="1600" dirty="0">
              <a:solidFill>
                <a:schemeClr val="tx1"/>
              </a:solidFill>
            </a:endParaRPr>
          </a:p>
        </p:txBody>
      </p:sp>
      <p:pic>
        <p:nvPicPr>
          <p:cNvPr id="17" name="図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84993" y="4334954"/>
            <a:ext cx="2817551" cy="2340000"/>
          </a:xfrm>
          <a:prstGeom prst="rect">
            <a:avLst/>
          </a:prstGeom>
          <a:ln>
            <a:solidFill>
              <a:srgbClr val="FF0000"/>
            </a:solidFill>
          </a:ln>
        </p:spPr>
      </p:pic>
      <p:sp>
        <p:nvSpPr>
          <p:cNvPr id="3" name="角丸四角形吹き出し 2"/>
          <p:cNvSpPr/>
          <p:nvPr/>
        </p:nvSpPr>
        <p:spPr>
          <a:xfrm>
            <a:off x="6029029" y="2037557"/>
            <a:ext cx="3698558" cy="1764517"/>
          </a:xfrm>
          <a:prstGeom prst="wedgeRoundRectCallout">
            <a:avLst>
              <a:gd name="adj1" fmla="val -59029"/>
              <a:gd name="adj2" fmla="val -10587"/>
              <a:gd name="adj3" fmla="val 16667"/>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smtClean="0">
                <a:solidFill>
                  <a:schemeClr val="tx1"/>
                </a:solidFill>
              </a:rPr>
              <a:t>各種活動を</a:t>
            </a:r>
            <a:r>
              <a:rPr lang="en-US" altLang="ja-JP" sz="1600" dirty="0" smtClean="0">
                <a:solidFill>
                  <a:schemeClr val="tx1"/>
                </a:solidFill>
              </a:rPr>
              <a:t>Twitter</a:t>
            </a:r>
            <a:r>
              <a:rPr lang="ja-JP" altLang="en-US" sz="1600" dirty="0" smtClean="0">
                <a:solidFill>
                  <a:schemeClr val="tx1"/>
                </a:solidFill>
              </a:rPr>
              <a:t>などで発信することは，東北電力グループの知名度や好感度の向上につながるものと考えています。</a:t>
            </a:r>
            <a:endParaRPr lang="en-US" altLang="ja-JP" sz="1600" dirty="0" smtClean="0">
              <a:solidFill>
                <a:schemeClr val="tx1"/>
              </a:solidFill>
            </a:endParaRPr>
          </a:p>
          <a:p>
            <a:r>
              <a:rPr lang="ja-JP" altLang="en-US" sz="1600" dirty="0" smtClean="0">
                <a:solidFill>
                  <a:schemeClr val="tx1"/>
                </a:solidFill>
              </a:rPr>
              <a:t>皆さんからの積極的な情報提供をお待ちしています。</a:t>
            </a:r>
            <a:endParaRPr lang="en-US" altLang="ja-JP" sz="1600" dirty="0" smtClean="0">
              <a:solidFill>
                <a:schemeClr val="tx1"/>
              </a:solidFill>
            </a:endParaRPr>
          </a:p>
          <a:p>
            <a:r>
              <a:rPr lang="ja-JP" altLang="en-US" sz="1600" dirty="0" smtClean="0">
                <a:solidFill>
                  <a:schemeClr val="tx1"/>
                </a:solidFill>
              </a:rPr>
              <a:t>広報担当に気軽にご相談ください！！</a:t>
            </a:r>
          </a:p>
        </p:txBody>
      </p:sp>
      <p:sp>
        <p:nvSpPr>
          <p:cNvPr id="15" name="テキスト ボックス 14"/>
          <p:cNvSpPr txBox="1"/>
          <p:nvPr/>
        </p:nvSpPr>
        <p:spPr>
          <a:xfrm>
            <a:off x="519930" y="1447350"/>
            <a:ext cx="9484053" cy="5937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t" anchorCtr="0">
            <a:noAutofit/>
          </a:bodyPr>
          <a:lstStyle/>
          <a:p>
            <a:r>
              <a:rPr lang="en-US" altLang="ja-JP" sz="1600" dirty="0" smtClean="0">
                <a:solidFill>
                  <a:schemeClr val="tx1"/>
                </a:solidFill>
              </a:rPr>
              <a:t>※</a:t>
            </a:r>
            <a:r>
              <a:rPr lang="ja-JP" altLang="en-US" sz="1600" u="sng" dirty="0" smtClean="0">
                <a:solidFill>
                  <a:schemeClr val="tx1"/>
                </a:solidFill>
              </a:rPr>
              <a:t>投稿されたツイートの内容について，デジタル</a:t>
            </a:r>
            <a:r>
              <a:rPr lang="en-US" altLang="ja-JP" sz="1600" u="sng" dirty="0" smtClean="0">
                <a:solidFill>
                  <a:schemeClr val="tx1"/>
                </a:solidFill>
              </a:rPr>
              <a:t>BRIDGE</a:t>
            </a:r>
            <a:r>
              <a:rPr lang="ja-JP" altLang="en-US" sz="1600" u="sng" dirty="0" smtClean="0">
                <a:solidFill>
                  <a:schemeClr val="tx1"/>
                </a:solidFill>
              </a:rPr>
              <a:t>（社内・社外</a:t>
            </a:r>
            <a:r>
              <a:rPr lang="ja-JP" altLang="en-US" sz="1600" u="sng" dirty="0">
                <a:solidFill>
                  <a:schemeClr val="tx1"/>
                </a:solidFill>
              </a:rPr>
              <a:t>）</a:t>
            </a:r>
            <a:r>
              <a:rPr lang="ja-JP" altLang="en-US" sz="1600" u="sng" dirty="0" smtClean="0">
                <a:solidFill>
                  <a:schemeClr val="tx1"/>
                </a:solidFill>
              </a:rPr>
              <a:t>への掲載をお願いする場合もあります</a:t>
            </a:r>
            <a:r>
              <a:rPr lang="ja-JP" altLang="en-US" sz="1600" dirty="0" smtClean="0">
                <a:solidFill>
                  <a:schemeClr val="tx1"/>
                </a:solidFill>
              </a:rPr>
              <a:t>ので，</a:t>
            </a:r>
            <a:endParaRPr lang="en-US" altLang="ja-JP" sz="1600" dirty="0" smtClean="0">
              <a:solidFill>
                <a:schemeClr val="tx1"/>
              </a:solidFill>
            </a:endParaRPr>
          </a:p>
          <a:p>
            <a:r>
              <a:rPr lang="en-US" altLang="ja-JP" sz="1600" dirty="0">
                <a:solidFill>
                  <a:schemeClr val="tx1"/>
                </a:solidFill>
              </a:rPr>
              <a:t> </a:t>
            </a:r>
            <a:r>
              <a:rPr lang="en-US" altLang="ja-JP" sz="1600" dirty="0" smtClean="0">
                <a:solidFill>
                  <a:schemeClr val="tx1"/>
                </a:solidFill>
              </a:rPr>
              <a:t>   </a:t>
            </a:r>
            <a:r>
              <a:rPr lang="ja-JP" altLang="en-US" sz="1600" dirty="0" smtClean="0">
                <a:solidFill>
                  <a:schemeClr val="tx1"/>
                </a:solidFill>
              </a:rPr>
              <a:t>その際はご協力の程よろしくお願いします。</a:t>
            </a:r>
            <a:endParaRPr lang="en-US" altLang="ja-JP" sz="1600" dirty="0" smtClean="0">
              <a:solidFill>
                <a:schemeClr val="tx1"/>
              </a:solidFill>
            </a:endParaRPr>
          </a:p>
        </p:txBody>
      </p:sp>
      <p:pic>
        <p:nvPicPr>
          <p:cNvPr id="16" name="図 15"/>
          <p:cNvPicPr>
            <a:picLocks noChangeAspect="1"/>
          </p:cNvPicPr>
          <p:nvPr/>
        </p:nvPicPr>
        <p:blipFill>
          <a:blip r:embed="rId4"/>
          <a:stretch>
            <a:fillRect/>
          </a:stretch>
        </p:blipFill>
        <p:spPr>
          <a:xfrm>
            <a:off x="573718" y="4318789"/>
            <a:ext cx="2252953" cy="2253984"/>
          </a:xfrm>
          <a:prstGeom prst="rect">
            <a:avLst/>
          </a:prstGeom>
          <a:ln>
            <a:solidFill>
              <a:schemeClr val="tx1"/>
            </a:solidFill>
          </a:ln>
        </p:spPr>
      </p:pic>
      <p:sp>
        <p:nvSpPr>
          <p:cNvPr id="18" name="テキスト ボックス 17"/>
          <p:cNvSpPr txBox="1"/>
          <p:nvPr/>
        </p:nvSpPr>
        <p:spPr>
          <a:xfrm>
            <a:off x="489086" y="3995843"/>
            <a:ext cx="2732785" cy="28229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ctr" anchorCtr="0">
            <a:noAutofit/>
          </a:bodyPr>
          <a:lstStyle/>
          <a:p>
            <a:r>
              <a:rPr lang="en-US" altLang="ja-JP" sz="1200" dirty="0" smtClean="0">
                <a:solidFill>
                  <a:schemeClr val="tx1"/>
                </a:solidFill>
              </a:rPr>
              <a:t>HANDS</a:t>
            </a:r>
            <a:r>
              <a:rPr lang="ja-JP" altLang="en-US" sz="1200" dirty="0" smtClean="0">
                <a:solidFill>
                  <a:schemeClr val="tx1"/>
                </a:solidFill>
              </a:rPr>
              <a:t>「ソーシャルコミュニケーション部門」</a:t>
            </a:r>
            <a:endParaRPr lang="en-US" altLang="ja-JP" sz="1200" dirty="0" smtClean="0">
              <a:solidFill>
                <a:schemeClr val="tx1"/>
              </a:solidFill>
            </a:endParaRPr>
          </a:p>
        </p:txBody>
      </p:sp>
      <p:sp>
        <p:nvSpPr>
          <p:cNvPr id="19" name="楕円 18"/>
          <p:cNvSpPr/>
          <p:nvPr/>
        </p:nvSpPr>
        <p:spPr>
          <a:xfrm>
            <a:off x="573718" y="6062750"/>
            <a:ext cx="2220783" cy="530117"/>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テキスト ボックス 19"/>
          <p:cNvSpPr txBox="1"/>
          <p:nvPr/>
        </p:nvSpPr>
        <p:spPr>
          <a:xfrm>
            <a:off x="3534611" y="3982174"/>
            <a:ext cx="1992496" cy="29595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wrap="square" lIns="36000" tIns="36000" rIns="36000" bIns="36000" rtlCol="0" anchor="ctr" anchorCtr="0">
            <a:noAutofit/>
          </a:bodyPr>
          <a:lstStyle/>
          <a:p>
            <a:pPr algn="ctr"/>
            <a:r>
              <a:rPr lang="ja-JP" altLang="en-US" sz="1200" dirty="0" smtClean="0">
                <a:solidFill>
                  <a:schemeClr val="tx1"/>
                </a:solidFill>
              </a:rPr>
              <a:t>部門マニュアル</a:t>
            </a:r>
            <a:endParaRPr lang="en-US" altLang="ja-JP" sz="1200" dirty="0" smtClean="0">
              <a:solidFill>
                <a:schemeClr val="tx1"/>
              </a:solidFill>
            </a:endParaRPr>
          </a:p>
        </p:txBody>
      </p:sp>
      <p:pic>
        <p:nvPicPr>
          <p:cNvPr id="22" name="図 21"/>
          <p:cNvPicPr>
            <a:picLocks noChangeAspect="1"/>
          </p:cNvPicPr>
          <p:nvPr/>
        </p:nvPicPr>
        <p:blipFill>
          <a:blip r:embed="rId5"/>
          <a:stretch>
            <a:fillRect/>
          </a:stretch>
        </p:blipFill>
        <p:spPr>
          <a:xfrm>
            <a:off x="3429981" y="4334954"/>
            <a:ext cx="2201756" cy="2340000"/>
          </a:xfrm>
          <a:prstGeom prst="rect">
            <a:avLst/>
          </a:prstGeom>
          <a:ln>
            <a:solidFill>
              <a:schemeClr val="tx1"/>
            </a:solidFill>
          </a:ln>
        </p:spPr>
      </p:pic>
      <p:sp>
        <p:nvSpPr>
          <p:cNvPr id="24" name="楕円 23"/>
          <p:cNvSpPr/>
          <p:nvPr/>
        </p:nvSpPr>
        <p:spPr>
          <a:xfrm>
            <a:off x="3462151" y="5855398"/>
            <a:ext cx="1469178" cy="414703"/>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25" name="直線矢印コネクタ 24"/>
          <p:cNvCxnSpPr>
            <a:endCxn id="24" idx="2"/>
          </p:cNvCxnSpPr>
          <p:nvPr/>
        </p:nvCxnSpPr>
        <p:spPr>
          <a:xfrm flipV="1">
            <a:off x="2878839" y="6062750"/>
            <a:ext cx="583312" cy="201104"/>
          </a:xfrm>
          <a:prstGeom prst="straightConnector1">
            <a:avLst/>
          </a:prstGeom>
          <a:ln>
            <a:solidFill>
              <a:schemeClr val="tx1"/>
            </a:solidFill>
            <a:headEnd w="lg" len="med"/>
            <a:tailEnd type="arrow"/>
          </a:ln>
        </p:spPr>
        <p:style>
          <a:lnRef idx="1">
            <a:schemeClr val="accent1"/>
          </a:lnRef>
          <a:fillRef idx="0">
            <a:schemeClr val="accent1"/>
          </a:fillRef>
          <a:effectRef idx="0">
            <a:schemeClr val="accent1"/>
          </a:effectRef>
          <a:fontRef idx="minor">
            <a:schemeClr val="tx1"/>
          </a:fontRef>
        </p:style>
      </p:cxnSp>
      <p:sp>
        <p:nvSpPr>
          <p:cNvPr id="7" name="二等辺三角形 6"/>
          <p:cNvSpPr/>
          <p:nvPr/>
        </p:nvSpPr>
        <p:spPr>
          <a:xfrm rot="5400000">
            <a:off x="5360211" y="5397399"/>
            <a:ext cx="1731552" cy="215112"/>
          </a:xfrm>
          <a:prstGeom prst="triangl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4412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正方形/長方形 59"/>
          <p:cNvSpPr/>
          <p:nvPr/>
        </p:nvSpPr>
        <p:spPr>
          <a:xfrm>
            <a:off x="2154771" y="3177026"/>
            <a:ext cx="8354206" cy="5034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00" dirty="0" smtClean="0">
                <a:solidFill>
                  <a:schemeClr val="bg1"/>
                </a:solidFill>
                <a:latin typeface="HG丸ｺﾞｼｯｸM-PRO" panose="020F0600000000000000" pitchFamily="50" charset="-128"/>
                <a:ea typeface="HG丸ｺﾞｼｯｸM-PRO" panose="020F0600000000000000" pitchFamily="50" charset="-128"/>
              </a:rPr>
              <a:t>・各職場で取り組みを実施。事務局へ事例を適宜報告</a:t>
            </a:r>
            <a:endParaRPr lang="en-US" altLang="ja-JP" sz="1100" dirty="0" smtClean="0">
              <a:solidFill>
                <a:schemeClr val="bg1"/>
              </a:solidFill>
              <a:latin typeface="HG丸ｺﾞｼｯｸM-PRO" panose="020F0600000000000000" pitchFamily="50" charset="-128"/>
              <a:ea typeface="HG丸ｺﾞｼｯｸM-PRO" panose="020F0600000000000000" pitchFamily="50" charset="-128"/>
            </a:endParaRPr>
          </a:p>
          <a:p>
            <a:r>
              <a:rPr kumimoji="1" lang="ja-JP" altLang="en-US" sz="1100" dirty="0" smtClean="0">
                <a:solidFill>
                  <a:schemeClr val="bg1"/>
                </a:solidFill>
                <a:latin typeface="HG丸ｺﾞｼｯｸM-PRO" panose="020F0600000000000000" pitchFamily="50" charset="-128"/>
                <a:ea typeface="HG丸ｺﾞｼｯｸM-PRO" panose="020F0600000000000000" pitchFamily="50" charset="-128"/>
              </a:rPr>
              <a:t>・本店事務局からの依頼に基づき，デジタル</a:t>
            </a:r>
            <a:r>
              <a:rPr kumimoji="1" lang="en-US" altLang="ja-JP" sz="1100" dirty="0" smtClean="0">
                <a:solidFill>
                  <a:schemeClr val="bg1"/>
                </a:solidFill>
                <a:latin typeface="HG丸ｺﾞｼｯｸM-PRO" panose="020F0600000000000000" pitchFamily="50" charset="-128"/>
                <a:ea typeface="HG丸ｺﾞｼｯｸM-PRO" panose="020F0600000000000000" pitchFamily="50" charset="-128"/>
              </a:rPr>
              <a:t>BRIDGE</a:t>
            </a:r>
            <a:r>
              <a:rPr kumimoji="1" lang="ja-JP" altLang="en-US" sz="1100" dirty="0" smtClean="0">
                <a:solidFill>
                  <a:schemeClr val="bg1"/>
                </a:solidFill>
                <a:latin typeface="HG丸ｺﾞｼｯｸM-PRO" panose="020F0600000000000000" pitchFamily="50" charset="-128"/>
                <a:ea typeface="HG丸ｺﾞｼｯｸM-PRO" panose="020F0600000000000000" pitchFamily="50" charset="-128"/>
              </a:rPr>
              <a:t>記事「より、そう、ちから。宣言」の執筆者調整等を実施</a:t>
            </a:r>
            <a:endParaRPr kumimoji="1" lang="ja-JP" altLang="en-US" sz="1100" dirty="0">
              <a:solidFill>
                <a:schemeClr val="bg1"/>
              </a:solidFill>
              <a:latin typeface="HG丸ｺﾞｼｯｸM-PRO" panose="020F0600000000000000" pitchFamily="50" charset="-128"/>
              <a:ea typeface="HG丸ｺﾞｼｯｸM-PRO" panose="020F0600000000000000" pitchFamily="50" charset="-128"/>
            </a:endParaRPr>
          </a:p>
        </p:txBody>
      </p:sp>
      <p:sp>
        <p:nvSpPr>
          <p:cNvPr id="31" name="ホームベース 30"/>
          <p:cNvSpPr/>
          <p:nvPr/>
        </p:nvSpPr>
        <p:spPr>
          <a:xfrm>
            <a:off x="269326" y="1739202"/>
            <a:ext cx="9313375" cy="941260"/>
          </a:xfrm>
          <a:prstGeom prst="homePlate">
            <a:avLst>
              <a:gd name="adj" fmla="val 25116"/>
            </a:avLst>
          </a:prstGeom>
          <a:solidFill>
            <a:schemeClr val="accent2">
              <a:lumMod val="60000"/>
              <a:lumOff val="40000"/>
            </a:schemeClr>
          </a:solidFill>
          <a:ln w="63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kumimoji="1" lang="ja-JP" altLang="en-US" sz="1400" b="1" dirty="0"/>
          </a:p>
        </p:txBody>
      </p:sp>
      <p:sp>
        <p:nvSpPr>
          <p:cNvPr id="32" name="正方形/長方形 31"/>
          <p:cNvSpPr/>
          <p:nvPr/>
        </p:nvSpPr>
        <p:spPr>
          <a:xfrm>
            <a:off x="296221" y="1755173"/>
            <a:ext cx="9188890" cy="91765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smtClean="0">
                <a:solidFill>
                  <a:schemeClr val="bg1"/>
                </a:solidFill>
                <a:latin typeface="HG丸ｺﾞｼｯｸM-PRO" panose="020F0600000000000000" pitchFamily="50" charset="-128"/>
                <a:ea typeface="HG丸ｺﾞｼｯｸM-PRO" panose="020F0600000000000000" pitchFamily="50" charset="-128"/>
              </a:rPr>
              <a:t>・各職場で実施した取り組み事例を適宜事務局へ報告</a:t>
            </a:r>
            <a:endParaRPr lang="en-US" altLang="ja-JP" sz="1600" b="1" dirty="0" smtClean="0">
              <a:solidFill>
                <a:schemeClr val="bg1"/>
              </a:solidFill>
              <a:latin typeface="HG丸ｺﾞｼｯｸM-PRO" panose="020F0600000000000000" pitchFamily="50" charset="-128"/>
              <a:ea typeface="HG丸ｺﾞｼｯｸM-PRO" panose="020F0600000000000000" pitchFamily="50" charset="-128"/>
            </a:endParaRPr>
          </a:p>
          <a:p>
            <a:r>
              <a:rPr lang="ja-JP" altLang="en-US" sz="1600" b="1" dirty="0" smtClean="0">
                <a:solidFill>
                  <a:schemeClr val="bg1"/>
                </a:solidFill>
                <a:latin typeface="HG丸ｺﾞｼｯｸM-PRO" panose="020F0600000000000000" pitchFamily="50" charset="-128"/>
                <a:ea typeface="HG丸ｺﾞｼｯｸM-PRO" panose="020F0600000000000000" pitchFamily="50" charset="-128"/>
              </a:rPr>
              <a:t>・事務局から情報発信された内容を所内へ共有</a:t>
            </a:r>
            <a:endParaRPr lang="en-US" altLang="ja-JP" sz="1600" b="1" dirty="0" smtClean="0">
              <a:solidFill>
                <a:schemeClr val="bg1"/>
              </a:solidFill>
              <a:latin typeface="HG丸ｺﾞｼｯｸM-PRO" panose="020F0600000000000000" pitchFamily="50" charset="-128"/>
              <a:ea typeface="HG丸ｺﾞｼｯｸM-PRO" panose="020F0600000000000000" pitchFamily="50" charset="-128"/>
            </a:endParaRPr>
          </a:p>
          <a:p>
            <a:r>
              <a:rPr lang="ja-JP" altLang="en-US" sz="1600" b="1" dirty="0" smtClean="0">
                <a:solidFill>
                  <a:schemeClr val="bg1"/>
                </a:solidFill>
                <a:latin typeface="HG丸ｺﾞｼｯｸM-PRO" panose="020F0600000000000000" pitchFamily="50" charset="-128"/>
                <a:ea typeface="HG丸ｺﾞｼｯｸM-PRO" panose="020F0600000000000000" pitchFamily="50" charset="-128"/>
              </a:rPr>
              <a:t>・他室部，他事業所の取り組み事例を所内へ共有</a:t>
            </a:r>
            <a:endParaRPr kumimoji="1" lang="ja-JP" altLang="en-US" sz="1600" b="1" spc="-50" dirty="0">
              <a:solidFill>
                <a:schemeClr val="bg1"/>
              </a:solidFill>
              <a:latin typeface="HG丸ｺﾞｼｯｸM-PRO" panose="020F0600000000000000" pitchFamily="50" charset="-128"/>
              <a:ea typeface="HG丸ｺﾞｼｯｸM-PRO" panose="020F0600000000000000" pitchFamily="50" charset="-128"/>
            </a:endParaRPr>
          </a:p>
        </p:txBody>
      </p:sp>
      <p:sp>
        <p:nvSpPr>
          <p:cNvPr id="33" name="ホームベース 32"/>
          <p:cNvSpPr/>
          <p:nvPr/>
        </p:nvSpPr>
        <p:spPr>
          <a:xfrm>
            <a:off x="269327" y="4077034"/>
            <a:ext cx="9544101" cy="2614051"/>
          </a:xfrm>
          <a:prstGeom prst="homePlate">
            <a:avLst>
              <a:gd name="adj" fmla="val 11547"/>
            </a:avLst>
          </a:prstGeom>
          <a:solidFill>
            <a:srgbClr val="FFDD4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5" name="テキスト ボックス 34"/>
          <p:cNvSpPr txBox="1"/>
          <p:nvPr/>
        </p:nvSpPr>
        <p:spPr>
          <a:xfrm>
            <a:off x="310734" y="4195482"/>
            <a:ext cx="2213065" cy="2379488"/>
          </a:xfrm>
          <a:prstGeom prst="rect">
            <a:avLst/>
          </a:prstGeom>
          <a:solidFill>
            <a:schemeClr val="bg1">
              <a:alpha val="70000"/>
            </a:schemeClr>
          </a:solidFill>
        </p:spPr>
        <p:txBody>
          <a:bodyPr wrap="square" rtlCol="0">
            <a:noAutofit/>
          </a:bodyPr>
          <a:lstStyle/>
          <a:p>
            <a:pPr marL="180975" indent="-180975">
              <a:buFont typeface="Arial" panose="020B0604020202020204" pitchFamily="34" charset="0"/>
              <a:buChar char="•"/>
            </a:pPr>
            <a:r>
              <a:rPr kumimoji="1" lang="ja-JP" altLang="en-US" sz="1600" dirty="0" smtClean="0">
                <a:latin typeface="Meiryo UI" panose="020B0604030504040204" pitchFamily="50" charset="-128"/>
                <a:ea typeface="Meiryo UI" panose="020B0604030504040204" pitchFamily="50" charset="-128"/>
              </a:rPr>
              <a:t>推進サポーターの役割，よりそう</a:t>
            </a:r>
            <a:r>
              <a:rPr kumimoji="1" lang="en-US" altLang="ja-JP" sz="1600" dirty="0" smtClean="0">
                <a:latin typeface="Meiryo UI" panose="020B0604030504040204" pitchFamily="50" charset="-128"/>
                <a:ea typeface="Meiryo UI" panose="020B0604030504040204" pitchFamily="50" charset="-128"/>
              </a:rPr>
              <a:t>next</a:t>
            </a:r>
            <a:r>
              <a:rPr kumimoji="1" lang="ja-JP" altLang="en-US" sz="1600" dirty="0" smtClean="0">
                <a:latin typeface="Meiryo UI" panose="020B0604030504040204" pitchFamily="50" charset="-128"/>
                <a:ea typeface="Meiryo UI" panose="020B0604030504040204" pitchFamily="50" charset="-128"/>
              </a:rPr>
              <a:t>との関係性，「より、そう、ちから。プロジェクト」のゴールについて理解を深める</a:t>
            </a:r>
            <a:endParaRPr kumimoji="1" lang="en-US" altLang="ja-JP" sz="1600" dirty="0" smtClean="0">
              <a:latin typeface="Meiryo UI" panose="020B0604030504040204" pitchFamily="50" charset="-128"/>
              <a:ea typeface="Meiryo UI" panose="020B0604030504040204" pitchFamily="50" charset="-128"/>
            </a:endParaRPr>
          </a:p>
          <a:p>
            <a:pPr marL="180975" indent="-180975">
              <a:buFont typeface="Arial" panose="020B0604020202020204" pitchFamily="34" charset="0"/>
              <a:buChar char="•"/>
            </a:pPr>
            <a:r>
              <a:rPr lang="ja-JP" altLang="en-US" sz="1600" dirty="0" smtClean="0">
                <a:latin typeface="Meiryo UI" panose="020B0604030504040204" pitchFamily="50" charset="-128"/>
                <a:ea typeface="Meiryo UI" panose="020B0604030504040204" pitchFamily="50" charset="-128"/>
              </a:rPr>
              <a:t>他の推進サポーターとの議論を通じて，総括期における行動イメージを具体化する</a:t>
            </a:r>
            <a:endParaRPr lang="en-US" altLang="ja-JP" sz="1600" dirty="0" smtClean="0">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2628190" y="4195482"/>
            <a:ext cx="2213065" cy="2379488"/>
          </a:xfrm>
          <a:prstGeom prst="rect">
            <a:avLst/>
          </a:prstGeom>
          <a:solidFill>
            <a:schemeClr val="bg1">
              <a:alpha val="70000"/>
            </a:schemeClr>
          </a:solidFill>
        </p:spPr>
        <p:txBody>
          <a:bodyPr wrap="square" rtlCol="0">
            <a:noAutofit/>
          </a:bodyPr>
          <a:lstStyle/>
          <a:p>
            <a:pPr marL="180975" indent="-180975">
              <a:buFont typeface="Arial" panose="020B0604020202020204" pitchFamily="34" charset="0"/>
              <a:buChar char="•"/>
            </a:pPr>
            <a:r>
              <a:rPr kumimoji="1" lang="ja-JP" altLang="en-US" sz="1600" dirty="0" smtClean="0">
                <a:latin typeface="Meiryo UI" panose="020B0604030504040204" pitchFamily="50" charset="-128"/>
                <a:ea typeface="Meiryo UI" panose="020B0604030504040204" pitchFamily="50" charset="-128"/>
              </a:rPr>
              <a:t>事業所長等へキックオフ</a:t>
            </a:r>
            <a:r>
              <a:rPr kumimoji="1" lang="en-US" altLang="ja-JP" sz="1600" dirty="0" smtClean="0">
                <a:latin typeface="Meiryo UI" panose="020B0604030504040204" pitchFamily="50" charset="-128"/>
                <a:ea typeface="Meiryo UI" panose="020B0604030504040204" pitchFamily="50" charset="-128"/>
              </a:rPr>
              <a:t>MTG</a:t>
            </a:r>
            <a:r>
              <a:rPr kumimoji="1" lang="ja-JP" altLang="en-US" sz="1600" dirty="0" smtClean="0">
                <a:latin typeface="Meiryo UI" panose="020B0604030504040204" pitchFamily="50" charset="-128"/>
                <a:ea typeface="Meiryo UI" panose="020B0604030504040204" pitchFamily="50" charset="-128"/>
              </a:rPr>
              <a:t>の情報を共有する</a:t>
            </a:r>
            <a:endParaRPr kumimoji="1" lang="en-US" altLang="ja-JP" sz="1600" dirty="0" smtClean="0">
              <a:latin typeface="Meiryo UI" panose="020B0604030504040204" pitchFamily="50" charset="-128"/>
              <a:ea typeface="Meiryo UI" panose="020B0604030504040204" pitchFamily="50" charset="-128"/>
            </a:endParaRPr>
          </a:p>
          <a:p>
            <a:pPr marL="180975" indent="-180975">
              <a:buFont typeface="Arial" panose="020B0604020202020204" pitchFamily="34" charset="0"/>
              <a:buChar char="•"/>
            </a:pPr>
            <a:r>
              <a:rPr kumimoji="1" lang="ja-JP" altLang="en-US" sz="1600" dirty="0" smtClean="0">
                <a:latin typeface="Meiryo UI" panose="020B0604030504040204" pitchFamily="50" charset="-128"/>
                <a:ea typeface="Meiryo UI" panose="020B0604030504040204" pitchFamily="50" charset="-128"/>
              </a:rPr>
              <a:t>事業所長等と連携のうえ，</a:t>
            </a:r>
            <a:r>
              <a:rPr lang="ja-JP" altLang="en-US" sz="1600" dirty="0" smtClean="0">
                <a:latin typeface="Meiryo UI" panose="020B0604030504040204" pitchFamily="50" charset="-128"/>
                <a:ea typeface="Meiryo UI" panose="020B0604030504040204" pitchFamily="50" charset="-128"/>
              </a:rPr>
              <a:t>各事業所内にも</a:t>
            </a:r>
            <a:r>
              <a:rPr kumimoji="1" lang="ja-JP" altLang="en-US" sz="1600" dirty="0" smtClean="0">
                <a:latin typeface="Meiryo UI" panose="020B0604030504040204" pitchFamily="50" charset="-128"/>
                <a:ea typeface="Meiryo UI" panose="020B0604030504040204" pitchFamily="50" charset="-128"/>
              </a:rPr>
              <a:t>共有する</a:t>
            </a:r>
            <a:endParaRPr kumimoji="1" lang="en-US" altLang="ja-JP" sz="1600" dirty="0" smtClean="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lang="en-US" altLang="ja-JP" sz="16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en-US" altLang="ja-JP" sz="1600" dirty="0" smtClean="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lang="en-US" altLang="ja-JP" sz="1600" dirty="0" smtClean="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en-US" altLang="ja-JP" sz="1600" dirty="0" smtClean="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ja-JP" altLang="en-US" sz="1600" dirty="0">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4937288" y="4202863"/>
            <a:ext cx="2213065" cy="2372107"/>
          </a:xfrm>
          <a:prstGeom prst="rect">
            <a:avLst/>
          </a:prstGeom>
          <a:solidFill>
            <a:schemeClr val="bg1">
              <a:alpha val="70000"/>
            </a:schemeClr>
          </a:solidFill>
        </p:spPr>
        <p:txBody>
          <a:bodyPr wrap="square" rtlCol="0">
            <a:noAutofit/>
          </a:bodyPr>
          <a:lstStyle/>
          <a:p>
            <a:pPr marL="180975" indent="-180975">
              <a:buFont typeface="Arial" panose="020B0604020202020204" pitchFamily="34" charset="0"/>
              <a:buChar char="•"/>
            </a:pPr>
            <a:r>
              <a:rPr lang="ja-JP" altLang="en-US" sz="1600" dirty="0" smtClean="0">
                <a:latin typeface="Meiryo UI" panose="020B0604030504040204" pitchFamily="50" charset="-128"/>
                <a:ea typeface="Meiryo UI" panose="020B0604030504040204" pitchFamily="50" charset="-128"/>
              </a:rPr>
              <a:t>自事業所等の取り組み状況や，日頃の悩み・課題等を共有し，意見交換を行うことで気付きを得る</a:t>
            </a:r>
            <a:endParaRPr lang="en-US" altLang="ja-JP" sz="1600" spc="-100" dirty="0" smtClean="0">
              <a:latin typeface="Meiryo UI" panose="020B0604030504040204" pitchFamily="50" charset="-128"/>
              <a:ea typeface="Meiryo UI" panose="020B0604030504040204" pitchFamily="50" charset="-128"/>
            </a:endParaRPr>
          </a:p>
        </p:txBody>
      </p:sp>
      <p:sp>
        <p:nvSpPr>
          <p:cNvPr id="43" name="テキスト ボックス 42"/>
          <p:cNvSpPr txBox="1"/>
          <p:nvPr/>
        </p:nvSpPr>
        <p:spPr>
          <a:xfrm>
            <a:off x="7281736" y="4208872"/>
            <a:ext cx="2213065" cy="2366098"/>
          </a:xfrm>
          <a:prstGeom prst="rect">
            <a:avLst/>
          </a:prstGeom>
          <a:solidFill>
            <a:schemeClr val="bg1">
              <a:alpha val="70000"/>
            </a:schemeClr>
          </a:solidFill>
        </p:spPr>
        <p:txBody>
          <a:bodyPr wrap="square" rtlCol="0">
            <a:noAutofit/>
          </a:bodyPr>
          <a:lstStyle/>
          <a:p>
            <a:pPr marL="180975" indent="-180975">
              <a:buFont typeface="Arial" panose="020B0604020202020204" pitchFamily="34" charset="0"/>
              <a:buChar char="•"/>
            </a:pPr>
            <a:r>
              <a:rPr kumimoji="1" lang="ja-JP" altLang="en-US" sz="1600" dirty="0" smtClean="0">
                <a:latin typeface="Meiryo UI" panose="020B0604030504040204" pitchFamily="50" charset="-128"/>
                <a:ea typeface="Meiryo UI" panose="020B0604030504040204" pitchFamily="50" charset="-128"/>
              </a:rPr>
              <a:t>事務局が実施するアンケートに回答し，推進</a:t>
            </a:r>
            <a:r>
              <a:rPr kumimoji="1" lang="en-US" altLang="ja-JP" sz="1600" dirty="0" smtClean="0">
                <a:latin typeface="Meiryo UI" panose="020B0604030504040204" pitchFamily="50" charset="-128"/>
                <a:ea typeface="Meiryo UI" panose="020B0604030504040204" pitchFamily="50" charset="-128"/>
              </a:rPr>
              <a:t>SP</a:t>
            </a:r>
            <a:r>
              <a:rPr kumimoji="1" lang="ja-JP" altLang="en-US" sz="1600" dirty="0" smtClean="0">
                <a:latin typeface="Meiryo UI" panose="020B0604030504040204" pitchFamily="50" charset="-128"/>
                <a:ea typeface="Meiryo UI" panose="020B0604030504040204" pitchFamily="50" charset="-128"/>
              </a:rPr>
              <a:t>としての取組み状況等を報告する</a:t>
            </a:r>
            <a:endParaRPr lang="en-US" altLang="ja-JP" sz="1600" dirty="0" smtClean="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en-US" altLang="ja-JP" sz="16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lang="en-US" altLang="ja-JP" sz="1600" dirty="0" smtClean="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endParaRPr kumimoji="1" lang="ja-JP" altLang="en-US" sz="1600" dirty="0">
              <a:latin typeface="Meiryo UI" panose="020B0604030504040204" pitchFamily="50" charset="-128"/>
              <a:ea typeface="Meiryo UI" panose="020B0604030504040204" pitchFamily="50" charset="-128"/>
            </a:endParaRPr>
          </a:p>
        </p:txBody>
      </p:sp>
      <p:sp>
        <p:nvSpPr>
          <p:cNvPr id="44" name="テキスト ボックス 43"/>
          <p:cNvSpPr txBox="1"/>
          <p:nvPr/>
        </p:nvSpPr>
        <p:spPr>
          <a:xfrm>
            <a:off x="103643" y="41615"/>
            <a:ext cx="9906000" cy="400110"/>
          </a:xfrm>
          <a:prstGeom prst="rect">
            <a:avLst/>
          </a:prstGeom>
          <a:noFill/>
        </p:spPr>
        <p:txBody>
          <a:bodyPr wrap="square" rtlCol="0">
            <a:spAutoFit/>
          </a:bodyPr>
          <a:lstStyle/>
          <a:p>
            <a:r>
              <a:rPr kumimoji="1" lang="ja-JP" altLang="en-US" sz="2000" b="1" dirty="0" smtClean="0">
                <a:latin typeface="Meiryo UI" panose="020B0604030504040204" pitchFamily="50" charset="-128"/>
                <a:ea typeface="Meiryo UI" panose="020B0604030504040204" pitchFamily="50" charset="-128"/>
              </a:rPr>
              <a:t>第</a:t>
            </a:r>
            <a:r>
              <a:rPr lang="en-US" altLang="ja-JP" sz="2000" b="1" dirty="0" smtClean="0">
                <a:latin typeface="Meiryo UI" panose="020B0604030504040204" pitchFamily="50" charset="-128"/>
                <a:ea typeface="Meiryo UI" panose="020B0604030504040204" pitchFamily="50" charset="-128"/>
              </a:rPr>
              <a:t>7</a:t>
            </a:r>
            <a:r>
              <a:rPr kumimoji="1" lang="ja-JP" altLang="en-US" sz="2000" b="1" dirty="0" smtClean="0">
                <a:latin typeface="Meiryo UI" panose="020B0604030504040204" pitchFamily="50" charset="-128"/>
                <a:ea typeface="Meiryo UI" panose="020B0604030504040204" pitchFamily="50" charset="-128"/>
              </a:rPr>
              <a:t>期「より、そう、ちから。推進サポーター」の</a:t>
            </a:r>
            <a:r>
              <a:rPr lang="ja-JP" altLang="en-US" sz="2000" b="1" dirty="0" smtClean="0">
                <a:latin typeface="Meiryo UI" panose="020B0604030504040204" pitchFamily="50" charset="-128"/>
                <a:ea typeface="Meiryo UI" panose="020B0604030504040204" pitchFamily="50" charset="-128"/>
              </a:rPr>
              <a:t>活動スケジュール</a:t>
            </a:r>
            <a:endParaRPr kumimoji="1" lang="ja-JP" altLang="en-US" sz="2000" b="1" dirty="0">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0" y="517164"/>
            <a:ext cx="9813428" cy="584775"/>
          </a:xfrm>
          <a:prstGeom prst="rect">
            <a:avLst/>
          </a:prstGeom>
          <a:noFill/>
        </p:spPr>
        <p:txBody>
          <a:bodyPr wrap="square" rtlCol="0">
            <a:spAutoFit/>
          </a:bodyPr>
          <a:lstStyle/>
          <a:p>
            <a:pPr marL="285750" indent="-285750">
              <a:buFont typeface="Wingdings" panose="05000000000000000000" pitchFamily="2" charset="2"/>
              <a:buChar char="ü"/>
            </a:pPr>
            <a:r>
              <a:rPr kumimoji="1" lang="ja-JP" altLang="en-US" sz="1600" b="1" u="sng" dirty="0" smtClean="0">
                <a:latin typeface="Meiryo UI" panose="020B0604030504040204" pitchFamily="50" charset="-128"/>
                <a:ea typeface="Meiryo UI" panose="020B0604030504040204" pitchFamily="50" charset="-128"/>
              </a:rPr>
              <a:t>各職場・個人の「より、そう、ちから。」の取り組み等の発信・共有に注力</a:t>
            </a:r>
            <a:r>
              <a:rPr lang="ja-JP" altLang="en-US" sz="1600" dirty="0" smtClean="0">
                <a:latin typeface="Meiryo UI" panose="020B0604030504040204" pitchFamily="50" charset="-128"/>
                <a:ea typeface="Meiryo UI" panose="020B0604030504040204" pitchFamily="50" charset="-128"/>
              </a:rPr>
              <a:t>するとともに，</a:t>
            </a:r>
            <a:r>
              <a:rPr lang="ja-JP" altLang="en-US" sz="1600" b="1" u="sng" dirty="0" smtClean="0">
                <a:latin typeface="Meiryo UI" panose="020B0604030504040204" pitchFamily="50" charset="-128"/>
                <a:ea typeface="Meiryo UI" panose="020B0604030504040204" pitchFamily="50" charset="-128"/>
              </a:rPr>
              <a:t>自職場において「より、そう、　ちから。プロジェクト」</a:t>
            </a:r>
            <a:r>
              <a:rPr lang="ja-JP" altLang="en-US" sz="1600" b="1" u="sng" dirty="0">
                <a:latin typeface="Meiryo UI" panose="020B0604030504040204" pitchFamily="50" charset="-128"/>
                <a:ea typeface="Meiryo UI" panose="020B0604030504040204" pitchFamily="50" charset="-128"/>
              </a:rPr>
              <a:t>の</a:t>
            </a:r>
            <a:r>
              <a:rPr lang="ja-JP" altLang="en-US" sz="1600" b="1" u="sng" dirty="0" smtClean="0">
                <a:latin typeface="Meiryo UI" panose="020B0604030504040204" pitchFamily="50" charset="-128"/>
                <a:ea typeface="Meiryo UI" panose="020B0604030504040204" pitchFamily="50" charset="-128"/>
              </a:rPr>
              <a:t>ゴール（「より、そう、ちから。」の自走化）の定着化に向けて活動</a:t>
            </a:r>
            <a:r>
              <a:rPr lang="ja-JP" altLang="en-US" sz="1600" dirty="0" smtClean="0">
                <a:latin typeface="Meiryo UI" panose="020B0604030504040204" pitchFamily="50" charset="-128"/>
                <a:ea typeface="Meiryo UI" panose="020B0604030504040204" pitchFamily="50" charset="-128"/>
              </a:rPr>
              <a:t>いただきたい。</a:t>
            </a:r>
            <a:endParaRPr kumimoji="1" lang="ja-JP" altLang="en-US" sz="1600" dirty="0">
              <a:latin typeface="Meiryo UI" panose="020B0604030504040204" pitchFamily="50" charset="-128"/>
              <a:ea typeface="Meiryo UI" panose="020B0604030504040204" pitchFamily="50" charset="-128"/>
            </a:endParaRPr>
          </a:p>
        </p:txBody>
      </p:sp>
      <p:sp>
        <p:nvSpPr>
          <p:cNvPr id="46" name="正方形/長方形 45"/>
          <p:cNvSpPr/>
          <p:nvPr/>
        </p:nvSpPr>
        <p:spPr>
          <a:xfrm>
            <a:off x="269325" y="2788944"/>
            <a:ext cx="2254473" cy="1196787"/>
          </a:xfrm>
          <a:prstGeom prst="rect">
            <a:avLst/>
          </a:prstGeom>
          <a:solidFill>
            <a:srgbClr val="FFFF99"/>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48" name="正方形/長方形 47"/>
          <p:cNvSpPr/>
          <p:nvPr/>
        </p:nvSpPr>
        <p:spPr>
          <a:xfrm>
            <a:off x="269327" y="2796577"/>
            <a:ext cx="2254472" cy="584775"/>
          </a:xfrm>
          <a:prstGeom prst="rect">
            <a:avLst/>
          </a:prstGeom>
        </p:spPr>
        <p:txBody>
          <a:bodyPr wrap="square">
            <a:spAutoFit/>
          </a:bodyPr>
          <a:lstStyle/>
          <a:p>
            <a:pPr algn="ctr"/>
            <a:r>
              <a:rPr lang="ja-JP" altLang="en-US" sz="1600" spc="-100" dirty="0" smtClean="0">
                <a:latin typeface="Meiryo UI" panose="020B0604030504040204" pitchFamily="50" charset="-128"/>
                <a:ea typeface="Meiryo UI" panose="020B0604030504040204" pitchFamily="50" charset="-128"/>
              </a:rPr>
              <a:t>役割等の理解と今後の　　行動イメージの具体化</a:t>
            </a:r>
            <a:endParaRPr lang="ja-JP" altLang="en-US" spc="-100" dirty="0">
              <a:latin typeface="Meiryo UI" panose="020B0604030504040204" pitchFamily="50" charset="-128"/>
              <a:ea typeface="Meiryo UI" panose="020B0604030504040204" pitchFamily="50" charset="-128"/>
            </a:endParaRPr>
          </a:p>
        </p:txBody>
      </p:sp>
      <p:sp>
        <p:nvSpPr>
          <p:cNvPr id="49" name="正方形/長方形 48"/>
          <p:cNvSpPr/>
          <p:nvPr/>
        </p:nvSpPr>
        <p:spPr>
          <a:xfrm>
            <a:off x="2614780" y="2773346"/>
            <a:ext cx="2235422" cy="1196787"/>
          </a:xfrm>
          <a:prstGeom prst="rect">
            <a:avLst/>
          </a:prstGeom>
          <a:solidFill>
            <a:srgbClr val="FFFF99"/>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50" name="正方形/長方形 49"/>
          <p:cNvSpPr/>
          <p:nvPr/>
        </p:nvSpPr>
        <p:spPr>
          <a:xfrm>
            <a:off x="2628190" y="2796577"/>
            <a:ext cx="2222012" cy="584775"/>
          </a:xfrm>
          <a:prstGeom prst="rect">
            <a:avLst/>
          </a:prstGeom>
        </p:spPr>
        <p:txBody>
          <a:bodyPr wrap="square">
            <a:spAutoFit/>
          </a:bodyPr>
          <a:lstStyle/>
          <a:p>
            <a:pPr algn="ctr"/>
            <a:r>
              <a:rPr lang="ja-JP" altLang="en-US" sz="1600" dirty="0" smtClean="0">
                <a:latin typeface="Meiryo UI" panose="020B0604030504040204" pitchFamily="50" charset="-128"/>
                <a:ea typeface="Meiryo UI" panose="020B0604030504040204" pitchFamily="50" charset="-128"/>
              </a:rPr>
              <a:t>キックオフ</a:t>
            </a:r>
            <a:r>
              <a:rPr lang="en-US" altLang="ja-JP" sz="1600" dirty="0" smtClean="0">
                <a:latin typeface="Meiryo UI" panose="020B0604030504040204" pitchFamily="50" charset="-128"/>
                <a:ea typeface="Meiryo UI" panose="020B0604030504040204" pitchFamily="50" charset="-128"/>
              </a:rPr>
              <a:t>MTG</a:t>
            </a:r>
          </a:p>
          <a:p>
            <a:pPr algn="ctr"/>
            <a:r>
              <a:rPr lang="ja-JP" altLang="en-US" sz="1600" dirty="0" smtClean="0">
                <a:latin typeface="Meiryo UI" panose="020B0604030504040204" pitchFamily="50" charset="-128"/>
                <a:ea typeface="Meiryo UI" panose="020B0604030504040204" pitchFamily="50" charset="-128"/>
              </a:rPr>
              <a:t>内容の共有</a:t>
            </a:r>
            <a:endParaRPr lang="ja-JP" altLang="en-US" sz="1600" dirty="0">
              <a:latin typeface="Meiryo UI" panose="020B0604030504040204" pitchFamily="50" charset="-128"/>
              <a:ea typeface="Meiryo UI" panose="020B0604030504040204" pitchFamily="50" charset="-128"/>
            </a:endParaRPr>
          </a:p>
        </p:txBody>
      </p:sp>
      <p:sp>
        <p:nvSpPr>
          <p:cNvPr id="53" name="正方形/長方形 52"/>
          <p:cNvSpPr/>
          <p:nvPr/>
        </p:nvSpPr>
        <p:spPr>
          <a:xfrm>
            <a:off x="4937289" y="2788944"/>
            <a:ext cx="2188308" cy="1196787"/>
          </a:xfrm>
          <a:prstGeom prst="rect">
            <a:avLst/>
          </a:prstGeom>
          <a:solidFill>
            <a:srgbClr val="FFFF99"/>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55" name="正方形/長方形 54"/>
          <p:cNvSpPr/>
          <p:nvPr/>
        </p:nvSpPr>
        <p:spPr>
          <a:xfrm>
            <a:off x="4937288" y="2810353"/>
            <a:ext cx="2213065" cy="584775"/>
          </a:xfrm>
          <a:prstGeom prst="rect">
            <a:avLst/>
          </a:prstGeom>
        </p:spPr>
        <p:txBody>
          <a:bodyPr wrap="square">
            <a:spAutoFit/>
          </a:bodyPr>
          <a:lstStyle/>
          <a:p>
            <a:pPr algn="ctr"/>
            <a:r>
              <a:rPr lang="ja-JP" altLang="en-US" sz="1600" dirty="0" smtClean="0">
                <a:latin typeface="Meiryo UI" panose="020B0604030504040204" pitchFamily="50" charset="-128"/>
                <a:ea typeface="Meiryo UI" panose="020B0604030504040204" pitchFamily="50" charset="-128"/>
              </a:rPr>
              <a:t>取組み状況等の共有</a:t>
            </a:r>
            <a:endParaRPr lang="en-US" altLang="ja-JP" sz="1600" dirty="0" smtClean="0">
              <a:latin typeface="Meiryo UI" panose="020B0604030504040204" pitchFamily="50" charset="-128"/>
              <a:ea typeface="Meiryo UI" panose="020B0604030504040204" pitchFamily="50" charset="-128"/>
            </a:endParaRPr>
          </a:p>
          <a:p>
            <a:pPr algn="ct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希望者のみ</a:t>
            </a:r>
            <a:endParaRPr lang="ja-JP" altLang="en-US" dirty="0">
              <a:latin typeface="Meiryo UI" panose="020B0604030504040204" pitchFamily="50" charset="-128"/>
              <a:ea typeface="Meiryo UI" panose="020B0604030504040204" pitchFamily="50" charset="-128"/>
            </a:endParaRPr>
          </a:p>
        </p:txBody>
      </p:sp>
      <p:sp>
        <p:nvSpPr>
          <p:cNvPr id="56" name="正方形/長方形 55"/>
          <p:cNvSpPr/>
          <p:nvPr/>
        </p:nvSpPr>
        <p:spPr>
          <a:xfrm>
            <a:off x="5029201" y="3356458"/>
            <a:ext cx="2009310" cy="579486"/>
          </a:xfrm>
          <a:prstGeom prst="rect">
            <a:avLst/>
          </a:prstGeom>
          <a:solidFill>
            <a:schemeClr val="bg1"/>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フォローミーティング</a:t>
            </a:r>
            <a:endParaRPr kumimoji="1" lang="en-US" altLang="ja-JP" sz="1200" dirty="0" smtClean="0">
              <a:solidFill>
                <a:schemeClr val="tx1"/>
              </a:solidFill>
              <a:latin typeface="Meiryo UI" panose="020B0604030504040204" pitchFamily="50" charset="-128"/>
              <a:ea typeface="Meiryo UI" panose="020B0604030504040204" pitchFamily="50" charset="-128"/>
            </a:endParaRPr>
          </a:p>
          <a:p>
            <a:pPr algn="ctr"/>
            <a:r>
              <a:rPr lang="ja-JP" altLang="en-US" sz="1200" dirty="0" smtClean="0">
                <a:solidFill>
                  <a:schemeClr val="tx1"/>
                </a:solidFill>
                <a:latin typeface="Meiryo UI" panose="020B0604030504040204" pitchFamily="50" charset="-128"/>
                <a:ea typeface="Meiryo UI" panose="020B0604030504040204" pitchFamily="50" charset="-128"/>
              </a:rPr>
              <a:t>（</a:t>
            </a:r>
            <a:r>
              <a:rPr lang="en-US" altLang="ja-JP" sz="1200" dirty="0" smtClean="0">
                <a:solidFill>
                  <a:schemeClr val="tx1"/>
                </a:solidFill>
                <a:latin typeface="Meiryo UI" panose="020B0604030504040204" pitchFamily="50" charset="-128"/>
                <a:ea typeface="Meiryo UI" panose="020B0604030504040204" pitchFamily="50" charset="-128"/>
              </a:rPr>
              <a:t>12</a:t>
            </a:r>
            <a:r>
              <a:rPr lang="ja-JP" altLang="en-US" sz="1200" dirty="0" smtClean="0">
                <a:solidFill>
                  <a:schemeClr val="tx1"/>
                </a:solidFill>
                <a:latin typeface="Meiryo UI" panose="020B0604030504040204" pitchFamily="50" charset="-128"/>
                <a:ea typeface="Meiryo UI" panose="020B0604030504040204" pitchFamily="50" charset="-128"/>
              </a:rPr>
              <a:t>月～</a:t>
            </a:r>
            <a:r>
              <a:rPr lang="en-US" altLang="ja-JP" sz="1200" dirty="0" smtClean="0">
                <a:solidFill>
                  <a:schemeClr val="tx1"/>
                </a:solidFill>
                <a:latin typeface="Meiryo UI" panose="020B0604030504040204" pitchFamily="50" charset="-128"/>
                <a:ea typeface="Meiryo UI" panose="020B0604030504040204" pitchFamily="50" charset="-128"/>
              </a:rPr>
              <a:t>1</a:t>
            </a:r>
            <a:r>
              <a:rPr lang="ja-JP" altLang="en-US" sz="1200" dirty="0" smtClean="0">
                <a:solidFill>
                  <a:schemeClr val="tx1"/>
                </a:solidFill>
                <a:latin typeface="Meiryo UI" panose="020B0604030504040204" pitchFamily="50" charset="-128"/>
                <a:ea typeface="Meiryo UI" panose="020B0604030504040204" pitchFamily="50" charset="-128"/>
              </a:rPr>
              <a:t>月予定）</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57" name="正方形/長方形 56"/>
          <p:cNvSpPr/>
          <p:nvPr/>
        </p:nvSpPr>
        <p:spPr>
          <a:xfrm>
            <a:off x="7281737" y="2788944"/>
            <a:ext cx="2213064" cy="1196787"/>
          </a:xfrm>
          <a:prstGeom prst="rect">
            <a:avLst/>
          </a:prstGeom>
          <a:solidFill>
            <a:srgbClr val="FFFF99"/>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58" name="正方形/長方形 57"/>
          <p:cNvSpPr/>
          <p:nvPr/>
        </p:nvSpPr>
        <p:spPr>
          <a:xfrm>
            <a:off x="7281737" y="2796577"/>
            <a:ext cx="2203374" cy="584775"/>
          </a:xfrm>
          <a:prstGeom prst="rect">
            <a:avLst/>
          </a:prstGeom>
        </p:spPr>
        <p:txBody>
          <a:bodyPr wrap="square">
            <a:spAutoFit/>
          </a:bodyPr>
          <a:lstStyle/>
          <a:p>
            <a:pPr algn="ctr"/>
            <a:r>
              <a:rPr lang="ja-JP" altLang="en-US" sz="1600" dirty="0" smtClean="0">
                <a:latin typeface="Meiryo UI" panose="020B0604030504040204" pitchFamily="50" charset="-128"/>
                <a:ea typeface="Meiryo UI" panose="020B0604030504040204" pitchFamily="50" charset="-128"/>
              </a:rPr>
              <a:t>推進</a:t>
            </a:r>
            <a:r>
              <a:rPr lang="en-US" altLang="ja-JP" sz="1600" dirty="0" smtClean="0">
                <a:latin typeface="Meiryo UI" panose="020B0604030504040204" pitchFamily="50" charset="-128"/>
                <a:ea typeface="Meiryo UI" panose="020B0604030504040204" pitchFamily="50" charset="-128"/>
              </a:rPr>
              <a:t>SP</a:t>
            </a:r>
            <a:r>
              <a:rPr lang="ja-JP" altLang="en-US" sz="1600" dirty="0" smtClean="0">
                <a:latin typeface="Meiryo UI" panose="020B0604030504040204" pitchFamily="50" charset="-128"/>
                <a:ea typeface="Meiryo UI" panose="020B0604030504040204" pitchFamily="50" charset="-128"/>
              </a:rPr>
              <a:t>向け</a:t>
            </a:r>
            <a:endParaRPr lang="en-US" altLang="ja-JP" sz="1600" dirty="0" smtClean="0">
              <a:latin typeface="Meiryo UI" panose="020B0604030504040204" pitchFamily="50" charset="-128"/>
              <a:ea typeface="Meiryo UI" panose="020B0604030504040204" pitchFamily="50" charset="-128"/>
            </a:endParaRPr>
          </a:p>
          <a:p>
            <a:pPr algn="ctr"/>
            <a:r>
              <a:rPr lang="ja-JP" altLang="en-US" sz="1600" dirty="0" smtClean="0">
                <a:latin typeface="Meiryo UI" panose="020B0604030504040204" pitchFamily="50" charset="-128"/>
                <a:ea typeface="Meiryo UI" panose="020B0604030504040204" pitchFamily="50" charset="-128"/>
              </a:rPr>
              <a:t>アンケートへの回答</a:t>
            </a:r>
            <a:endParaRPr lang="en-US" altLang="ja-JP" sz="1600" dirty="0" smtClean="0">
              <a:latin typeface="Meiryo UI" panose="020B0604030504040204" pitchFamily="50" charset="-128"/>
              <a:ea typeface="Meiryo UI" panose="020B0604030504040204" pitchFamily="50" charset="-128"/>
            </a:endParaRPr>
          </a:p>
        </p:txBody>
      </p:sp>
      <p:cxnSp>
        <p:nvCxnSpPr>
          <p:cNvPr id="61" name="直線矢印コネクタ 60"/>
          <p:cNvCxnSpPr/>
          <p:nvPr/>
        </p:nvCxnSpPr>
        <p:spPr>
          <a:xfrm>
            <a:off x="269327" y="1675073"/>
            <a:ext cx="93290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500022" y="1144376"/>
            <a:ext cx="2073260" cy="534368"/>
          </a:xfrm>
          <a:prstGeom prst="rect">
            <a:avLst/>
          </a:prstGeom>
          <a:noFill/>
          <a:ln w="9525">
            <a:noFill/>
          </a:ln>
        </p:spPr>
        <p:txBody>
          <a:bodyPr vert="horz" wrap="square" lIns="36000" tIns="36000" rIns="36000" bIns="36000" rtlCol="0" anchor="t">
            <a:spAutoFit/>
          </a:bodyPr>
          <a:lstStyle/>
          <a:p>
            <a:pPr algn="ctr">
              <a:buClr>
                <a:schemeClr val="bg2">
                  <a:lumMod val="50000"/>
                </a:schemeClr>
              </a:buClr>
            </a:pPr>
            <a:r>
              <a:rPr lang="en-US" altLang="ja-JP" sz="1500" dirty="0" smtClean="0">
                <a:latin typeface="Meiryo UI" panose="020B0604030504040204" pitchFamily="50" charset="-128"/>
                <a:ea typeface="Meiryo UI" panose="020B0604030504040204" pitchFamily="50" charset="-128"/>
              </a:rPr>
              <a:t>2022</a:t>
            </a:r>
            <a:r>
              <a:rPr lang="ja-JP" altLang="en-US" sz="1500" dirty="0" smtClean="0">
                <a:latin typeface="Meiryo UI" panose="020B0604030504040204" pitchFamily="50" charset="-128"/>
                <a:ea typeface="Meiryo UI" panose="020B0604030504040204" pitchFamily="50" charset="-128"/>
              </a:rPr>
              <a:t>年</a:t>
            </a:r>
            <a:r>
              <a:rPr lang="en-US" altLang="ja-JP" sz="1500" dirty="0">
                <a:latin typeface="Meiryo UI" panose="020B0604030504040204" pitchFamily="50" charset="-128"/>
                <a:ea typeface="Meiryo UI" panose="020B0604030504040204" pitchFamily="50" charset="-128"/>
              </a:rPr>
              <a:t>8</a:t>
            </a:r>
            <a:r>
              <a:rPr lang="ja-JP" altLang="en-US" sz="1500" dirty="0" smtClean="0">
                <a:latin typeface="Meiryo UI" panose="020B0604030504040204" pitchFamily="50" charset="-128"/>
                <a:ea typeface="Meiryo UI" panose="020B0604030504040204" pitchFamily="50" charset="-128"/>
              </a:rPr>
              <a:t>月</a:t>
            </a:r>
            <a:endParaRPr lang="en-US" altLang="ja-JP" sz="1500" dirty="0" smtClean="0">
              <a:latin typeface="Meiryo UI" panose="020B0604030504040204" pitchFamily="50" charset="-128"/>
              <a:ea typeface="Meiryo UI" panose="020B0604030504040204" pitchFamily="50" charset="-128"/>
            </a:endParaRPr>
          </a:p>
          <a:p>
            <a:pPr algn="ctr">
              <a:buClr>
                <a:schemeClr val="bg2">
                  <a:lumMod val="50000"/>
                </a:schemeClr>
              </a:buClr>
            </a:pPr>
            <a:r>
              <a:rPr lang="ja-JP" altLang="en-US" sz="1500" dirty="0" smtClean="0">
                <a:latin typeface="Meiryo UI" panose="020B0604030504040204" pitchFamily="50" charset="-128"/>
                <a:ea typeface="Meiryo UI" panose="020B0604030504040204" pitchFamily="50" charset="-128"/>
              </a:rPr>
              <a:t>任期開始</a:t>
            </a:r>
            <a:endParaRPr kumimoji="1" lang="ja-JP" altLang="en-US" sz="1500" dirty="0" smtClean="0">
              <a:latin typeface="Meiryo UI" panose="020B0604030504040204" pitchFamily="50" charset="-128"/>
              <a:ea typeface="Meiryo UI" panose="020B0604030504040204" pitchFamily="50" charset="-128"/>
            </a:endParaRPr>
          </a:p>
        </p:txBody>
      </p:sp>
      <p:sp>
        <p:nvSpPr>
          <p:cNvPr id="63" name="テキスト ボックス 62"/>
          <p:cNvSpPr txBox="1"/>
          <p:nvPr/>
        </p:nvSpPr>
        <p:spPr>
          <a:xfrm>
            <a:off x="8472576" y="1125168"/>
            <a:ext cx="1575167" cy="534368"/>
          </a:xfrm>
          <a:prstGeom prst="rect">
            <a:avLst/>
          </a:prstGeom>
          <a:noFill/>
          <a:ln w="9525">
            <a:noFill/>
          </a:ln>
        </p:spPr>
        <p:txBody>
          <a:bodyPr vert="horz" wrap="square" lIns="36000" tIns="36000" rIns="36000" bIns="36000" rtlCol="0" anchor="t">
            <a:spAutoFit/>
          </a:bodyPr>
          <a:lstStyle/>
          <a:p>
            <a:pPr algn="ctr">
              <a:buClr>
                <a:schemeClr val="bg2">
                  <a:lumMod val="50000"/>
                </a:schemeClr>
              </a:buClr>
            </a:pPr>
            <a:r>
              <a:rPr lang="en-US" altLang="ja-JP" sz="1500" dirty="0" smtClean="0">
                <a:latin typeface="Meiryo UI" panose="020B0604030504040204" pitchFamily="50" charset="-128"/>
                <a:ea typeface="Meiryo UI" panose="020B0604030504040204" pitchFamily="50" charset="-128"/>
              </a:rPr>
              <a:t>2023</a:t>
            </a:r>
            <a:r>
              <a:rPr lang="ja-JP" altLang="en-US" sz="1500" dirty="0" smtClean="0">
                <a:latin typeface="Meiryo UI" panose="020B0604030504040204" pitchFamily="50" charset="-128"/>
                <a:ea typeface="Meiryo UI" panose="020B0604030504040204" pitchFamily="50" charset="-128"/>
              </a:rPr>
              <a:t>年</a:t>
            </a:r>
            <a:r>
              <a:rPr lang="en-US" altLang="ja-JP" sz="1500" dirty="0" smtClean="0">
                <a:latin typeface="Meiryo UI" panose="020B0604030504040204" pitchFamily="50" charset="-128"/>
                <a:ea typeface="Meiryo UI" panose="020B0604030504040204" pitchFamily="50" charset="-128"/>
              </a:rPr>
              <a:t>6</a:t>
            </a:r>
            <a:r>
              <a:rPr lang="ja-JP" altLang="en-US" sz="1500" dirty="0" smtClean="0">
                <a:latin typeface="Meiryo UI" panose="020B0604030504040204" pitchFamily="50" charset="-128"/>
                <a:ea typeface="Meiryo UI" panose="020B0604030504040204" pitchFamily="50" charset="-128"/>
              </a:rPr>
              <a:t>月末</a:t>
            </a:r>
            <a:endParaRPr lang="en-US" altLang="ja-JP" sz="1500" dirty="0" smtClean="0">
              <a:latin typeface="Meiryo UI" panose="020B0604030504040204" pitchFamily="50" charset="-128"/>
              <a:ea typeface="Meiryo UI" panose="020B0604030504040204" pitchFamily="50" charset="-128"/>
            </a:endParaRPr>
          </a:p>
          <a:p>
            <a:pPr algn="ctr">
              <a:buClr>
                <a:schemeClr val="bg2">
                  <a:lumMod val="50000"/>
                </a:schemeClr>
              </a:buClr>
            </a:pPr>
            <a:r>
              <a:rPr kumimoji="1" lang="ja-JP" altLang="en-US" sz="1500" dirty="0" smtClean="0">
                <a:latin typeface="Meiryo UI" panose="020B0604030504040204" pitchFamily="50" charset="-128"/>
                <a:ea typeface="Meiryo UI" panose="020B0604030504040204" pitchFamily="50" charset="-128"/>
              </a:rPr>
              <a:t>任期</a:t>
            </a:r>
            <a:r>
              <a:rPr kumimoji="1" lang="ja-JP" altLang="en-US" sz="1500" dirty="0">
                <a:latin typeface="Meiryo UI" panose="020B0604030504040204" pitchFamily="50" charset="-128"/>
                <a:ea typeface="Meiryo UI" panose="020B0604030504040204" pitchFamily="50" charset="-128"/>
              </a:rPr>
              <a:t>終了</a:t>
            </a:r>
            <a:endParaRPr kumimoji="1" lang="ja-JP" altLang="en-US" sz="1500" dirty="0" smtClean="0">
              <a:latin typeface="Meiryo UI" panose="020B0604030504040204" pitchFamily="50" charset="-128"/>
              <a:ea typeface="Meiryo UI" panose="020B0604030504040204" pitchFamily="50" charset="-128"/>
            </a:endParaRPr>
          </a:p>
        </p:txBody>
      </p:sp>
      <p:sp>
        <p:nvSpPr>
          <p:cNvPr id="64" name="正方形/長方形 63"/>
          <p:cNvSpPr/>
          <p:nvPr/>
        </p:nvSpPr>
        <p:spPr>
          <a:xfrm>
            <a:off x="7447335" y="3356458"/>
            <a:ext cx="1912565" cy="579486"/>
          </a:xfrm>
          <a:prstGeom prst="rect">
            <a:avLst/>
          </a:prstGeom>
          <a:solidFill>
            <a:schemeClr val="bg1"/>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smtClean="0">
                <a:solidFill>
                  <a:schemeClr val="tx1"/>
                </a:solidFill>
                <a:latin typeface="Meiryo UI" panose="020B0604030504040204" pitchFamily="50" charset="-128"/>
                <a:ea typeface="Meiryo UI" panose="020B0604030504040204" pitchFamily="50" charset="-128"/>
              </a:rPr>
              <a:t>メールにて実施</a:t>
            </a:r>
            <a:endParaRPr lang="en-US" altLang="ja-JP" sz="1200" dirty="0" smtClean="0">
              <a:solidFill>
                <a:schemeClr val="tx1"/>
              </a:solidFill>
              <a:latin typeface="Meiryo UI" panose="020B0604030504040204" pitchFamily="50" charset="-128"/>
              <a:ea typeface="Meiryo UI" panose="020B0604030504040204" pitchFamily="50" charset="-128"/>
            </a:endParaRPr>
          </a:p>
          <a:p>
            <a:pPr algn="ctr"/>
            <a:r>
              <a:rPr lang="ja-JP" altLang="en-US" sz="1200" dirty="0" smtClean="0">
                <a:solidFill>
                  <a:schemeClr val="tx1"/>
                </a:solidFill>
                <a:latin typeface="Meiryo UI" panose="020B0604030504040204" pitchFamily="50" charset="-128"/>
                <a:ea typeface="Meiryo UI" panose="020B0604030504040204" pitchFamily="50" charset="-128"/>
              </a:rPr>
              <a:t>（</a:t>
            </a:r>
            <a:r>
              <a:rPr lang="en-US" altLang="ja-JP" sz="1200" dirty="0" smtClean="0">
                <a:solidFill>
                  <a:schemeClr val="tx1"/>
                </a:solidFill>
                <a:latin typeface="Meiryo UI" panose="020B0604030504040204" pitchFamily="50" charset="-128"/>
                <a:ea typeface="Meiryo UI" panose="020B0604030504040204" pitchFamily="50" charset="-128"/>
              </a:rPr>
              <a:t>202</a:t>
            </a:r>
            <a:r>
              <a:rPr lang="en-US" altLang="ja-JP" sz="1200" dirty="0">
                <a:solidFill>
                  <a:schemeClr val="tx1"/>
                </a:solidFill>
                <a:latin typeface="Meiryo UI" panose="020B0604030504040204" pitchFamily="50" charset="-128"/>
                <a:ea typeface="Meiryo UI" panose="020B0604030504040204" pitchFamily="50" charset="-128"/>
              </a:rPr>
              <a:t>3</a:t>
            </a:r>
            <a:r>
              <a:rPr lang="ja-JP" altLang="en-US" sz="1200" dirty="0" smtClean="0">
                <a:solidFill>
                  <a:schemeClr val="tx1"/>
                </a:solidFill>
                <a:latin typeface="Meiryo UI" panose="020B0604030504040204" pitchFamily="50" charset="-128"/>
                <a:ea typeface="Meiryo UI" panose="020B0604030504040204" pitchFamily="50" charset="-128"/>
              </a:rPr>
              <a:t>年</a:t>
            </a:r>
            <a:r>
              <a:rPr lang="en-US" altLang="ja-JP" sz="1200" dirty="0" smtClean="0">
                <a:solidFill>
                  <a:schemeClr val="tx1"/>
                </a:solidFill>
                <a:latin typeface="Meiryo UI" panose="020B0604030504040204" pitchFamily="50" charset="-128"/>
                <a:ea typeface="Meiryo UI" panose="020B0604030504040204" pitchFamily="50" charset="-128"/>
              </a:rPr>
              <a:t>5</a:t>
            </a:r>
            <a:r>
              <a:rPr lang="ja-JP" altLang="en-US" sz="1200" dirty="0" smtClean="0">
                <a:solidFill>
                  <a:schemeClr val="tx1"/>
                </a:solidFill>
                <a:latin typeface="Meiryo UI" panose="020B0604030504040204" pitchFamily="50" charset="-128"/>
                <a:ea typeface="Meiryo UI" panose="020B0604030504040204" pitchFamily="50" charset="-128"/>
              </a:rPr>
              <a:t>月予定）</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65" name="正方形/長方形 64"/>
          <p:cNvSpPr/>
          <p:nvPr/>
        </p:nvSpPr>
        <p:spPr>
          <a:xfrm>
            <a:off x="2730067" y="3356119"/>
            <a:ext cx="2009310" cy="579486"/>
          </a:xfrm>
          <a:prstGeom prst="rect">
            <a:avLst/>
          </a:prstGeom>
          <a:solidFill>
            <a:schemeClr val="bg1"/>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Meiryo UI" panose="020B0604030504040204" pitchFamily="50" charset="-128"/>
                <a:ea typeface="Meiryo UI" panose="020B0604030504040204" pitchFamily="50" charset="-128"/>
              </a:rPr>
              <a:t>各事業所等にて実施</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69" name="正方形/長方形 68"/>
          <p:cNvSpPr/>
          <p:nvPr/>
        </p:nvSpPr>
        <p:spPr>
          <a:xfrm>
            <a:off x="391906" y="3356458"/>
            <a:ext cx="2009310" cy="579486"/>
          </a:xfrm>
          <a:prstGeom prst="rect">
            <a:avLst/>
          </a:prstGeom>
          <a:solidFill>
            <a:schemeClr val="bg1"/>
          </a:soli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ja-JP" altLang="en-US" sz="1200" dirty="0">
                <a:solidFill>
                  <a:schemeClr val="tx1"/>
                </a:solidFill>
                <a:latin typeface="Meiryo UI" panose="020B0604030504040204" pitchFamily="50" charset="-128"/>
                <a:ea typeface="Meiryo UI" panose="020B0604030504040204" pitchFamily="50" charset="-128"/>
              </a:rPr>
              <a:t>キックオフ</a:t>
            </a:r>
            <a:r>
              <a:rPr kumimoji="1" lang="ja-JP" altLang="en-US" sz="1200" dirty="0" smtClean="0">
                <a:solidFill>
                  <a:schemeClr val="tx1"/>
                </a:solidFill>
                <a:latin typeface="Meiryo UI" panose="020B0604030504040204" pitchFamily="50" charset="-128"/>
                <a:ea typeface="Meiryo UI" panose="020B0604030504040204" pitchFamily="50" charset="-128"/>
              </a:rPr>
              <a:t>ミーティング</a:t>
            </a:r>
            <a:endParaRPr kumimoji="1" lang="en-US" altLang="ja-JP" sz="1200" dirty="0" smtClean="0">
              <a:solidFill>
                <a:schemeClr val="tx1"/>
              </a:solidFill>
              <a:latin typeface="Meiryo UI" panose="020B0604030504040204" pitchFamily="50" charset="-128"/>
              <a:ea typeface="Meiryo UI" panose="020B0604030504040204" pitchFamily="50" charset="-128"/>
            </a:endParaRPr>
          </a:p>
          <a:p>
            <a:pPr algn="ctr"/>
            <a:r>
              <a:rPr lang="ja-JP" altLang="en-US" sz="1200" dirty="0" smtClean="0">
                <a:solidFill>
                  <a:schemeClr val="tx1"/>
                </a:solidFill>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8</a:t>
            </a:r>
            <a:r>
              <a:rPr lang="ja-JP" altLang="en-US" sz="1200" dirty="0" smtClean="0">
                <a:solidFill>
                  <a:schemeClr val="tx1"/>
                </a:solidFill>
                <a:latin typeface="Meiryo UI" panose="020B0604030504040204" pitchFamily="50" charset="-128"/>
                <a:ea typeface="Meiryo UI" panose="020B0604030504040204" pitchFamily="50" charset="-128"/>
              </a:rPr>
              <a:t>月</a:t>
            </a:r>
            <a:r>
              <a:rPr lang="ja-JP" altLang="en-US" sz="1200" dirty="0">
                <a:solidFill>
                  <a:schemeClr val="tx1"/>
                </a:solidFill>
                <a:latin typeface="Meiryo UI" panose="020B0604030504040204" pitchFamily="50" charset="-128"/>
                <a:ea typeface="Meiryo UI" panose="020B0604030504040204" pitchFamily="50" charset="-128"/>
              </a:rPr>
              <a:t>下旬</a:t>
            </a:r>
            <a:r>
              <a:rPr lang="ja-JP" altLang="en-US" sz="1200" dirty="0" smtClean="0">
                <a:solidFill>
                  <a:schemeClr val="tx1"/>
                </a:solidFill>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9</a:t>
            </a:r>
            <a:r>
              <a:rPr lang="ja-JP" altLang="en-US" sz="1200" dirty="0" smtClean="0">
                <a:solidFill>
                  <a:schemeClr val="tx1"/>
                </a:solidFill>
                <a:latin typeface="Meiryo UI" panose="020B0604030504040204" pitchFamily="50" charset="-128"/>
                <a:ea typeface="Meiryo UI" panose="020B0604030504040204" pitchFamily="50" charset="-128"/>
              </a:rPr>
              <a:t>月上旬予定）</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77" name="正方形/長方形 76"/>
          <p:cNvSpPr/>
          <p:nvPr/>
        </p:nvSpPr>
        <p:spPr>
          <a:xfrm>
            <a:off x="7194176" y="38189"/>
            <a:ext cx="1917807" cy="408675"/>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1100" dirty="0" smtClean="0">
                <a:solidFill>
                  <a:schemeClr val="bg1"/>
                </a:solidFill>
                <a:latin typeface="Meiryo UI" panose="020B0604030504040204" pitchFamily="50" charset="-128"/>
                <a:ea typeface="Meiryo UI" panose="020B0604030504040204" pitchFamily="50" charset="-128"/>
              </a:rPr>
              <a:t>2022</a:t>
            </a:r>
            <a:r>
              <a:rPr lang="ja-JP" altLang="en-US" sz="1100" dirty="0" smtClean="0">
                <a:solidFill>
                  <a:schemeClr val="bg1"/>
                </a:solidFill>
                <a:latin typeface="Meiryo UI" panose="020B0604030504040204" pitchFamily="50" charset="-128"/>
                <a:ea typeface="Meiryo UI" panose="020B0604030504040204" pitchFamily="50" charset="-128"/>
              </a:rPr>
              <a:t>年</a:t>
            </a:r>
            <a:r>
              <a:rPr lang="en-US" altLang="ja-JP" sz="1100" dirty="0">
                <a:solidFill>
                  <a:schemeClr val="bg1"/>
                </a:solidFill>
                <a:latin typeface="Meiryo UI" panose="020B0604030504040204" pitchFamily="50" charset="-128"/>
                <a:ea typeface="Meiryo UI" panose="020B0604030504040204" pitchFamily="50" charset="-128"/>
              </a:rPr>
              <a:t>7</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smtClean="0">
                <a:solidFill>
                  <a:schemeClr val="bg1"/>
                </a:solidFill>
                <a:latin typeface="Meiryo UI" panose="020B0604030504040204" pitchFamily="50" charset="-128"/>
                <a:ea typeface="Meiryo UI" panose="020B0604030504040204" pitchFamily="50" charset="-128"/>
              </a:rPr>
              <a:t>15</a:t>
            </a:r>
            <a:r>
              <a:rPr lang="ja-JP" altLang="en-US" sz="1100" dirty="0" smtClean="0">
                <a:solidFill>
                  <a:schemeClr val="bg1"/>
                </a:solidFill>
                <a:latin typeface="Meiryo UI" panose="020B0604030504040204" pitchFamily="50" charset="-128"/>
                <a:ea typeface="Meiryo UI" panose="020B0604030504040204" pitchFamily="50" charset="-128"/>
              </a:rPr>
              <a:t>日付</a:t>
            </a:r>
            <a:endParaRPr lang="en-US" altLang="ja-JP" sz="1100" dirty="0" smtClean="0">
              <a:solidFill>
                <a:schemeClr val="bg1"/>
              </a:solidFill>
              <a:latin typeface="Meiryo UI" panose="020B0604030504040204" pitchFamily="50" charset="-128"/>
              <a:ea typeface="Meiryo UI" panose="020B0604030504040204" pitchFamily="50" charset="-128"/>
            </a:endParaRPr>
          </a:p>
          <a:p>
            <a:pPr algn="ctr"/>
            <a:r>
              <a:rPr lang="ja-JP" altLang="en-US" sz="1100" dirty="0" smtClean="0">
                <a:solidFill>
                  <a:schemeClr val="bg1"/>
                </a:solidFill>
                <a:latin typeface="Meiryo UI" panose="020B0604030504040204" pitchFamily="50" charset="-128"/>
                <a:ea typeface="Meiryo UI" panose="020B0604030504040204" pitchFamily="50" charset="-128"/>
              </a:rPr>
              <a:t>推進</a:t>
            </a:r>
            <a:r>
              <a:rPr lang="en-US" altLang="ja-JP" sz="1100" dirty="0" smtClean="0">
                <a:solidFill>
                  <a:schemeClr val="bg1"/>
                </a:solidFill>
                <a:latin typeface="Meiryo UI" panose="020B0604030504040204" pitchFamily="50" charset="-128"/>
                <a:ea typeface="Meiryo UI" panose="020B0604030504040204" pitchFamily="50" charset="-128"/>
              </a:rPr>
              <a:t>SP</a:t>
            </a:r>
            <a:r>
              <a:rPr lang="ja-JP" altLang="en-US" sz="1100" dirty="0" smtClean="0">
                <a:solidFill>
                  <a:schemeClr val="bg1"/>
                </a:solidFill>
                <a:latin typeface="Meiryo UI" panose="020B0604030504040204" pitchFamily="50" charset="-128"/>
                <a:ea typeface="Meiryo UI" panose="020B0604030504040204" pitchFamily="50" charset="-128"/>
              </a:rPr>
              <a:t>人選依頼文（別紙</a:t>
            </a:r>
            <a:r>
              <a:rPr lang="en-US" altLang="ja-JP" sz="1100" dirty="0" smtClean="0">
                <a:solidFill>
                  <a:schemeClr val="bg1"/>
                </a:solidFill>
                <a:latin typeface="Meiryo UI" panose="020B0604030504040204" pitchFamily="50" charset="-128"/>
                <a:ea typeface="Meiryo UI" panose="020B0604030504040204" pitchFamily="50" charset="-128"/>
              </a:rPr>
              <a:t>3</a:t>
            </a:r>
            <a:r>
              <a:rPr lang="ja-JP" altLang="en-US" sz="1100" dirty="0" smtClean="0">
                <a:solidFill>
                  <a:schemeClr val="bg1"/>
                </a:solidFill>
                <a:latin typeface="Meiryo UI" panose="020B0604030504040204" pitchFamily="50" charset="-128"/>
                <a:ea typeface="Meiryo UI" panose="020B0604030504040204" pitchFamily="50" charset="-128"/>
              </a:rPr>
              <a:t>）</a:t>
            </a:r>
            <a:endParaRPr kumimoji="1" lang="en-US" altLang="ja-JP" sz="1100" dirty="0" smtClean="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8462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5"/>
          </p:nvPr>
        </p:nvSpPr>
        <p:spPr/>
        <p:txBody>
          <a:bodyPr/>
          <a:lstStyle/>
          <a:p>
            <a:r>
              <a:rPr lang="ja-JP" altLang="en-US" dirty="0"/>
              <a:t>３</a:t>
            </a:r>
            <a:r>
              <a:rPr lang="en-US" altLang="ja-JP" dirty="0" smtClean="0"/>
              <a:t>.</a:t>
            </a:r>
            <a:r>
              <a:rPr lang="ja-JP" altLang="en-US" dirty="0" smtClean="0"/>
              <a:t>グループワーク</a:t>
            </a:r>
            <a:endParaRPr kumimoji="1" lang="ja-JP" altLang="en-US" dirty="0"/>
          </a:p>
        </p:txBody>
      </p:sp>
    </p:spTree>
    <p:extLst>
      <p:ext uri="{BB962C8B-B14F-4D97-AF65-F5344CB8AC3E}">
        <p14:creationId xmlns:p14="http://schemas.microsoft.com/office/powerpoint/2010/main" val="13098265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81358" y="1541616"/>
            <a:ext cx="7478539" cy="5150056"/>
          </a:xfrm>
          <a:prstGeom prst="rect">
            <a:avLst/>
          </a:prstGeom>
          <a:ln>
            <a:solidFill>
              <a:schemeClr val="accent1"/>
            </a:solidFill>
          </a:ln>
        </p:spPr>
      </p:pic>
      <p:sp>
        <p:nvSpPr>
          <p:cNvPr id="2" name="テキスト ボックス 1">
            <a:extLst>
              <a:ext uri="{FF2B5EF4-FFF2-40B4-BE49-F238E27FC236}">
                <a16:creationId xmlns:a16="http://schemas.microsoft.com/office/drawing/2014/main" id="{57B0E9CE-7926-4A74-8E68-5BFB50AD7425}"/>
              </a:ext>
            </a:extLst>
          </p:cNvPr>
          <p:cNvSpPr txBox="1"/>
          <p:nvPr/>
        </p:nvSpPr>
        <p:spPr>
          <a:xfrm>
            <a:off x="119743" y="1"/>
            <a:ext cx="9144000" cy="461665"/>
          </a:xfrm>
          <a:prstGeom prst="rect">
            <a:avLst/>
          </a:prstGeom>
          <a:noFill/>
        </p:spPr>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グループワーク参加にあたって</a:t>
            </a:r>
            <a:endParaRPr lang="ja-JP" altLang="en-US" sz="2400" b="1"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192644" y="521579"/>
            <a:ext cx="9477829" cy="972000"/>
          </a:xfrm>
          <a:prstGeom prst="rect">
            <a:avLst/>
          </a:prstGeom>
          <a:solidFill>
            <a:schemeClr val="bg1"/>
          </a:solidFill>
          <a:ln w="9525">
            <a:solidFill>
              <a:schemeClr val="tx1"/>
            </a:solidFill>
          </a:ln>
        </p:spPr>
        <p:txBody>
          <a:bodyPr vert="horz" wrap="square" lIns="36000" tIns="36000" rIns="36000" bIns="36000" rtlCol="0" anchor="ctr" anchorCtr="0">
            <a:noAutofit/>
          </a:bodyPr>
          <a:lstStyle/>
          <a:p>
            <a:pPr marL="0" lvl="1"/>
            <a:r>
              <a:rPr lang="ja-JP" altLang="en-US" b="1" u="sng" dirty="0" smtClean="0">
                <a:solidFill>
                  <a:srgbClr val="FF0000"/>
                </a:solidFill>
                <a:latin typeface="Meiryo UI" panose="020B0604030504040204" pitchFamily="50" charset="-128"/>
                <a:ea typeface="Meiryo UI" panose="020B0604030504040204" pitchFamily="50" charset="-128"/>
              </a:rPr>
              <a:t>①</a:t>
            </a:r>
            <a:r>
              <a:rPr lang="ja-JP" altLang="en-US" dirty="0" smtClean="0">
                <a:latin typeface="Meiryo UI" panose="020B0604030504040204" pitchFamily="50" charset="-128"/>
                <a:ea typeface="Meiryo UI" panose="020B0604030504040204" pitchFamily="50" charset="-128"/>
              </a:rPr>
              <a:t>グループディスカッション</a:t>
            </a:r>
            <a:r>
              <a:rPr lang="ja-JP" altLang="en-US" dirty="0">
                <a:latin typeface="Meiryo UI" panose="020B0604030504040204" pitchFamily="50" charset="-128"/>
                <a:ea typeface="Meiryo UI" panose="020B0604030504040204" pitchFamily="50" charset="-128"/>
              </a:rPr>
              <a:t>や全体共有を通して得られた</a:t>
            </a:r>
            <a:r>
              <a:rPr lang="ja-JP" altLang="en-US" dirty="0" smtClean="0">
                <a:latin typeface="Meiryo UI" panose="020B0604030504040204" pitchFamily="50" charset="-128"/>
                <a:ea typeface="Meiryo UI" panose="020B0604030504040204" pitchFamily="50" charset="-128"/>
              </a:rPr>
              <a:t>気づきやアイディアを</a:t>
            </a:r>
            <a:r>
              <a:rPr lang="ja-JP" altLang="en-US" dirty="0">
                <a:latin typeface="Meiryo UI" panose="020B0604030504040204" pitchFamily="50" charset="-128"/>
                <a:ea typeface="Meiryo UI" panose="020B0604030504040204" pitchFamily="50" charset="-128"/>
              </a:rPr>
              <a:t>忘れない</a:t>
            </a:r>
            <a:r>
              <a:rPr lang="ja-JP" altLang="en-US" dirty="0" smtClean="0">
                <a:latin typeface="Meiryo UI" panose="020B0604030504040204" pitchFamily="50" charset="-128"/>
                <a:ea typeface="Meiryo UI" panose="020B0604030504040204" pitchFamily="50" charset="-128"/>
              </a:rPr>
              <a:t>ようメモ</a:t>
            </a:r>
            <a:r>
              <a:rPr lang="ja-JP" altLang="en-US" dirty="0">
                <a:latin typeface="Meiryo UI" panose="020B0604030504040204" pitchFamily="50" charset="-128"/>
                <a:ea typeface="Meiryo UI" panose="020B0604030504040204" pitchFamily="50" charset="-128"/>
              </a:rPr>
              <a:t>してください</a:t>
            </a:r>
            <a:r>
              <a:rPr lang="ja-JP" altLang="en-US" dirty="0" smtClean="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marL="0" lvl="1"/>
            <a:r>
              <a:rPr lang="ja-JP" altLang="en-US" b="1" u="sng" dirty="0">
                <a:solidFill>
                  <a:schemeClr val="accent6"/>
                </a:solidFill>
                <a:latin typeface="Meiryo UI" panose="020B0604030504040204" pitchFamily="50" charset="-128"/>
                <a:ea typeface="Meiryo UI" panose="020B0604030504040204" pitchFamily="50" charset="-128"/>
              </a:rPr>
              <a:t>②</a:t>
            </a:r>
            <a:r>
              <a:rPr lang="ja-JP" altLang="en-US" dirty="0" smtClean="0">
                <a:latin typeface="Meiryo UI" panose="020B0604030504040204" pitchFamily="50" charset="-128"/>
                <a:ea typeface="Meiryo UI" panose="020B0604030504040204" pitchFamily="50" charset="-128"/>
              </a:rPr>
              <a:t>本日</a:t>
            </a:r>
            <a:r>
              <a:rPr lang="ja-JP" altLang="en-US" dirty="0">
                <a:latin typeface="Meiryo UI" panose="020B0604030504040204" pitchFamily="50" charset="-128"/>
                <a:ea typeface="Meiryo UI" panose="020B0604030504040204" pitchFamily="50" charset="-128"/>
              </a:rPr>
              <a:t>得られた</a:t>
            </a:r>
            <a:r>
              <a:rPr lang="ja-JP" altLang="en-US" dirty="0" smtClean="0">
                <a:latin typeface="Meiryo UI" panose="020B0604030504040204" pitchFamily="50" charset="-128"/>
                <a:ea typeface="Meiryo UI" panose="020B0604030504040204" pitchFamily="50" charset="-128"/>
              </a:rPr>
              <a:t>気づき等を持ち帰って</a:t>
            </a:r>
            <a:r>
              <a:rPr lang="ja-JP" altLang="en-US" dirty="0">
                <a:latin typeface="Meiryo UI" panose="020B0604030504040204" pitchFamily="50" charset="-128"/>
                <a:ea typeface="Meiryo UI" panose="020B0604030504040204" pitchFamily="50" charset="-128"/>
              </a:rPr>
              <a:t>いただき</a:t>
            </a:r>
            <a:r>
              <a:rPr lang="ja-JP" altLang="en-US" dirty="0" smtClean="0">
                <a:latin typeface="Meiryo UI" panose="020B0604030504040204" pitchFamily="50" charset="-128"/>
                <a:ea typeface="Meiryo UI" panose="020B0604030504040204" pitchFamily="50" charset="-128"/>
              </a:rPr>
              <a:t>，事業所長</a:t>
            </a:r>
            <a:r>
              <a:rPr lang="ja-JP" altLang="en-US" dirty="0">
                <a:latin typeface="Meiryo UI" panose="020B0604030504040204" pitchFamily="50" charset="-128"/>
                <a:ea typeface="Meiryo UI" panose="020B0604030504040204" pitchFamily="50" charset="-128"/>
              </a:rPr>
              <a:t>や</a:t>
            </a:r>
            <a:r>
              <a:rPr lang="ja-JP" altLang="en-US" dirty="0" smtClean="0">
                <a:latin typeface="Meiryo UI" panose="020B0604030504040204" pitchFamily="50" charset="-128"/>
                <a:ea typeface="Meiryo UI" panose="020B0604030504040204" pitchFamily="50" charset="-128"/>
              </a:rPr>
              <a:t>職場の皆さんとの対話時の素材に使う等，</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en-US" altLang="ja-JP" dirty="0" smtClean="0">
                <a:latin typeface="Meiryo UI" panose="020B0604030504040204" pitchFamily="50" charset="-128"/>
                <a:ea typeface="Meiryo UI" panose="020B0604030504040204" pitchFamily="50" charset="-128"/>
              </a:rPr>
              <a:t>Step</a:t>
            </a:r>
            <a:r>
              <a:rPr lang="ja-JP" altLang="en-US" dirty="0" smtClean="0">
                <a:latin typeface="Meiryo UI" panose="020B0604030504040204" pitchFamily="50" charset="-128"/>
                <a:ea typeface="Meiryo UI" panose="020B0604030504040204" pitchFamily="50" charset="-128"/>
              </a:rPr>
              <a:t>４，５や今後の活動のブラッシュアップに向けご活用ください。</a:t>
            </a:r>
            <a:endParaRPr lang="en-US" altLang="ja-JP" dirty="0">
              <a:latin typeface="Meiryo UI" panose="020B0604030504040204" pitchFamily="50" charset="-128"/>
              <a:ea typeface="Meiryo UI" panose="020B0604030504040204" pitchFamily="50" charset="-128"/>
            </a:endParaRPr>
          </a:p>
        </p:txBody>
      </p:sp>
      <p:sp>
        <p:nvSpPr>
          <p:cNvPr id="6" name="角丸四角形 5"/>
          <p:cNvSpPr/>
          <p:nvPr/>
        </p:nvSpPr>
        <p:spPr>
          <a:xfrm>
            <a:off x="1393371" y="4727780"/>
            <a:ext cx="7310929" cy="960195"/>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角丸四角形 12"/>
          <p:cNvSpPr/>
          <p:nvPr/>
        </p:nvSpPr>
        <p:spPr>
          <a:xfrm>
            <a:off x="1393371" y="5746618"/>
            <a:ext cx="7310929" cy="945053"/>
          </a:xfrm>
          <a:prstGeom prst="roundRect">
            <a:avLst/>
          </a:prstGeom>
          <a:noFill/>
          <a:ln w="508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テキスト ボックス 13"/>
          <p:cNvSpPr txBox="1"/>
          <p:nvPr/>
        </p:nvSpPr>
        <p:spPr>
          <a:xfrm>
            <a:off x="714366" y="5030954"/>
            <a:ext cx="460185" cy="380480"/>
          </a:xfrm>
          <a:prstGeom prst="rect">
            <a:avLst/>
          </a:prstGeom>
          <a:solidFill>
            <a:schemeClr val="accent2"/>
          </a:solidFill>
          <a:ln w="9525">
            <a:noFill/>
          </a:ln>
        </p:spPr>
        <p:txBody>
          <a:bodyPr vert="horz" wrap="square" lIns="36000" tIns="36000" rIns="36000" bIns="36000" rtlCol="0" anchor="t">
            <a:spAutoFit/>
          </a:bodyPr>
          <a:lstStyle/>
          <a:p>
            <a:pPr marL="0" lvl="1" algn="ctr"/>
            <a:r>
              <a:rPr lang="ja-JP" altLang="en-US" sz="2000" b="1" u="sng" dirty="0" smtClean="0">
                <a:solidFill>
                  <a:schemeClr val="bg1"/>
                </a:solidFill>
                <a:latin typeface="Meiryo UI" panose="020B0604030504040204" pitchFamily="50" charset="-128"/>
                <a:ea typeface="Meiryo UI" panose="020B0604030504040204" pitchFamily="50" charset="-128"/>
              </a:rPr>
              <a:t>①</a:t>
            </a:r>
            <a:endParaRPr lang="en-US" altLang="ja-JP" sz="2000" b="1" u="sng" dirty="0">
              <a:solidFill>
                <a:schemeClr val="bg1"/>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715395" y="6028904"/>
            <a:ext cx="460185" cy="380480"/>
          </a:xfrm>
          <a:prstGeom prst="rect">
            <a:avLst/>
          </a:prstGeom>
          <a:solidFill>
            <a:schemeClr val="accent6"/>
          </a:solidFill>
          <a:ln w="9525">
            <a:noFill/>
          </a:ln>
        </p:spPr>
        <p:txBody>
          <a:bodyPr vert="horz" wrap="square" lIns="36000" tIns="36000" rIns="36000" bIns="36000" rtlCol="0" anchor="t">
            <a:spAutoFit/>
          </a:bodyPr>
          <a:lstStyle/>
          <a:p>
            <a:pPr marL="0" lvl="1" algn="ctr"/>
            <a:r>
              <a:rPr lang="ja-JP" altLang="en-US" sz="2000" b="1" u="sng" dirty="0" smtClean="0">
                <a:solidFill>
                  <a:schemeClr val="bg1"/>
                </a:solidFill>
                <a:latin typeface="Meiryo UI" panose="020B0604030504040204" pitchFamily="50" charset="-128"/>
                <a:ea typeface="Meiryo UI" panose="020B0604030504040204" pitchFamily="50" charset="-128"/>
              </a:rPr>
              <a:t>②</a:t>
            </a:r>
            <a:endParaRPr lang="en-US" altLang="ja-JP" sz="2000" b="1" u="sng"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57916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7B0E9CE-7926-4A74-8E68-5BFB50AD7425}"/>
              </a:ext>
            </a:extLst>
          </p:cNvPr>
          <p:cNvSpPr txBox="1"/>
          <p:nvPr/>
        </p:nvSpPr>
        <p:spPr>
          <a:xfrm>
            <a:off x="0" y="1"/>
            <a:ext cx="9525000"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Step1</a:t>
            </a:r>
            <a:r>
              <a:rPr lang="ja-JP" altLang="en-US" sz="2400" b="1" dirty="0" smtClean="0">
                <a:latin typeface="Meiryo UI" panose="020B0604030504040204" pitchFamily="50" charset="-128"/>
                <a:ea typeface="Meiryo UI" panose="020B0604030504040204" pitchFamily="50" charset="-128"/>
              </a:rPr>
              <a:t>　グループワークの説明</a:t>
            </a:r>
            <a:endParaRPr lang="ja-JP" altLang="en-US" sz="2400" b="1" dirty="0">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4762500" y="1196752"/>
            <a:ext cx="5158951" cy="349702"/>
          </a:xfrm>
          <a:prstGeom prst="rect">
            <a:avLst/>
          </a:prstGeom>
          <a:noFill/>
          <a:ln w="9525">
            <a:noFill/>
          </a:ln>
        </p:spPr>
        <p:txBody>
          <a:bodyPr vert="horz" wrap="square" lIns="36000" tIns="36000" rIns="36000" bIns="36000" rtlCol="0" anchor="t">
            <a:spAutoFit/>
          </a:bodyPr>
          <a:lstStyle/>
          <a:p>
            <a:pPr marL="0" lvl="1"/>
            <a:r>
              <a:rPr lang="ja-JP" altLang="en-US" dirty="0" smtClean="0">
                <a:latin typeface="Meiryo UI" panose="020B0604030504040204" pitchFamily="50" charset="-128"/>
                <a:ea typeface="Meiryo UI" panose="020B0604030504040204" pitchFamily="50" charset="-128"/>
              </a:rPr>
              <a:t>・グループワークの流れを説明</a:t>
            </a:r>
            <a:endParaRPr lang="en-US" altLang="ja-JP" dirty="0">
              <a:latin typeface="Meiryo UI" panose="020B0604030504040204" pitchFamily="50" charset="-128"/>
              <a:ea typeface="Meiryo UI" panose="020B0604030504040204" pitchFamily="50" charset="-128"/>
            </a:endParaRPr>
          </a:p>
        </p:txBody>
      </p:sp>
      <p:sp>
        <p:nvSpPr>
          <p:cNvPr id="32" name="矢印: 下 7">
            <a:extLst>
              <a:ext uri="{FF2B5EF4-FFF2-40B4-BE49-F238E27FC236}">
                <a16:creationId xmlns:a16="http://schemas.microsoft.com/office/drawing/2014/main" id="{E2A3E633-90DC-4E53-AB2B-4233C49672AE}"/>
              </a:ext>
            </a:extLst>
          </p:cNvPr>
          <p:cNvSpPr/>
          <p:nvPr/>
        </p:nvSpPr>
        <p:spPr>
          <a:xfrm>
            <a:off x="714375" y="461666"/>
            <a:ext cx="998622" cy="6296903"/>
          </a:xfrm>
          <a:prstGeom prst="downArrow">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34" name="四角形: 角を丸くする 3">
            <a:extLst>
              <a:ext uri="{FF2B5EF4-FFF2-40B4-BE49-F238E27FC236}">
                <a16:creationId xmlns:a16="http://schemas.microsoft.com/office/drawing/2014/main" id="{D03085C8-C1C8-480B-9BA5-D4CAB3F1D788}"/>
              </a:ext>
            </a:extLst>
          </p:cNvPr>
          <p:cNvSpPr/>
          <p:nvPr/>
        </p:nvSpPr>
        <p:spPr>
          <a:xfrm>
            <a:off x="561975" y="1030437"/>
            <a:ext cx="4056611" cy="1067010"/>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u="sng" dirty="0" smtClean="0">
                <a:solidFill>
                  <a:schemeClr val="tx1"/>
                </a:solidFill>
                <a:latin typeface="Meiryo UI" panose="020B0604030504040204" pitchFamily="50" charset="-128"/>
                <a:ea typeface="Meiryo UI" panose="020B0604030504040204" pitchFamily="50" charset="-128"/>
              </a:rPr>
              <a:t>Step1</a:t>
            </a:r>
          </a:p>
          <a:p>
            <a:r>
              <a:rPr lang="ja-JP" altLang="en-US" b="1" dirty="0" smtClean="0">
                <a:solidFill>
                  <a:schemeClr val="tx1"/>
                </a:solidFill>
                <a:latin typeface="Meiryo UI" panose="020B0604030504040204" pitchFamily="50" charset="-128"/>
                <a:ea typeface="Meiryo UI" panose="020B0604030504040204" pitchFamily="50" charset="-128"/>
              </a:rPr>
              <a:t>グループワークの説明</a:t>
            </a:r>
            <a:endParaRPr lang="en-US" altLang="ja-JP" b="1" dirty="0" smtClean="0">
              <a:solidFill>
                <a:schemeClr val="tx1"/>
              </a:solidFill>
              <a:latin typeface="Meiryo UI" panose="020B0604030504040204" pitchFamily="50" charset="-128"/>
              <a:ea typeface="Meiryo UI" panose="020B0604030504040204" pitchFamily="50" charset="-128"/>
            </a:endParaRPr>
          </a:p>
        </p:txBody>
      </p:sp>
      <p:sp>
        <p:nvSpPr>
          <p:cNvPr id="35" name="四角形: 角を丸くする 4">
            <a:extLst>
              <a:ext uri="{FF2B5EF4-FFF2-40B4-BE49-F238E27FC236}">
                <a16:creationId xmlns:a16="http://schemas.microsoft.com/office/drawing/2014/main" id="{A942B1CE-7C51-451D-8A9A-53CC199D9FE0}"/>
              </a:ext>
            </a:extLst>
          </p:cNvPr>
          <p:cNvSpPr/>
          <p:nvPr/>
        </p:nvSpPr>
        <p:spPr>
          <a:xfrm>
            <a:off x="561975" y="4406628"/>
            <a:ext cx="4056610" cy="1244705"/>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u="sng" dirty="0" smtClean="0">
                <a:solidFill>
                  <a:schemeClr val="tx1"/>
                </a:solidFill>
                <a:latin typeface="Meiryo UI" panose="020B0604030504040204" pitchFamily="50" charset="-128"/>
                <a:ea typeface="Meiryo UI" panose="020B0604030504040204" pitchFamily="50" charset="-128"/>
              </a:rPr>
              <a:t>Step3</a:t>
            </a:r>
            <a:endParaRPr lang="en-US" altLang="ja-JP" b="1" u="sng" dirty="0">
              <a:solidFill>
                <a:schemeClr val="tx1"/>
              </a:solidFill>
              <a:latin typeface="Meiryo UI" panose="020B0604030504040204" pitchFamily="50" charset="-128"/>
              <a:ea typeface="Meiryo UI" panose="020B0604030504040204" pitchFamily="50" charset="-128"/>
            </a:endParaRPr>
          </a:p>
          <a:p>
            <a:r>
              <a:rPr lang="ja-JP" altLang="en-US" b="1" dirty="0" smtClean="0">
                <a:solidFill>
                  <a:schemeClr val="tx1"/>
                </a:solidFill>
                <a:latin typeface="Meiryo UI" panose="020B0604030504040204" pitchFamily="50" charset="-128"/>
                <a:ea typeface="Meiryo UI" panose="020B0604030504040204" pitchFamily="50" charset="-128"/>
              </a:rPr>
              <a:t>グループディスカッション</a:t>
            </a:r>
            <a:endParaRPr lang="en-US" altLang="ja-JP" b="1" dirty="0" smtClean="0">
              <a:solidFill>
                <a:schemeClr val="tx1"/>
              </a:solidFill>
              <a:latin typeface="Meiryo UI" panose="020B0604030504040204" pitchFamily="50" charset="-128"/>
              <a:ea typeface="Meiryo UI" panose="020B0604030504040204" pitchFamily="50" charset="-128"/>
            </a:endParaRPr>
          </a:p>
          <a:p>
            <a:r>
              <a:rPr lang="ja-JP" altLang="en-US" sz="2000" b="1" dirty="0" smtClean="0">
                <a:solidFill>
                  <a:schemeClr val="tx1"/>
                </a:solidFill>
                <a:latin typeface="Meiryo UI" panose="020B0604030504040204" pitchFamily="50" charset="-128"/>
                <a:ea typeface="Meiryo UI" panose="020B0604030504040204" pitchFamily="50" charset="-128"/>
              </a:rPr>
              <a:t>「より、そう、ちから。」の深化について</a:t>
            </a:r>
            <a:endParaRPr lang="ja-JP" altLang="en-US" sz="2000" b="1" dirty="0">
              <a:solidFill>
                <a:schemeClr val="tx1"/>
              </a:solidFill>
              <a:latin typeface="Meiryo UI" panose="020B0604030504040204" pitchFamily="50" charset="-128"/>
              <a:ea typeface="Meiryo UI" panose="020B0604030504040204" pitchFamily="50" charset="-128"/>
            </a:endParaRPr>
          </a:p>
        </p:txBody>
      </p:sp>
      <p:sp>
        <p:nvSpPr>
          <p:cNvPr id="36" name="テキスト ボックス 35"/>
          <p:cNvSpPr txBox="1"/>
          <p:nvPr/>
        </p:nvSpPr>
        <p:spPr>
          <a:xfrm>
            <a:off x="4791962" y="4394820"/>
            <a:ext cx="4983031" cy="2288694"/>
          </a:xfrm>
          <a:prstGeom prst="rect">
            <a:avLst/>
          </a:prstGeom>
          <a:noFill/>
          <a:ln w="9525">
            <a:noFill/>
          </a:ln>
        </p:spPr>
        <p:txBody>
          <a:bodyPr vert="horz" wrap="square" lIns="36000" tIns="36000" rIns="36000" bIns="36000" rtlCol="0" anchor="t">
            <a:spAutoFit/>
          </a:bodyPr>
          <a:lstStyle/>
          <a:p>
            <a:pPr marL="0" lvl="1"/>
            <a:r>
              <a:rPr lang="ja-JP" altLang="en-US" dirty="0" smtClean="0">
                <a:latin typeface="Meiryo UI" panose="020B0604030504040204" pitchFamily="50" charset="-128"/>
                <a:ea typeface="Meiryo UI" panose="020B0604030504040204" pitchFamily="50" charset="-128"/>
              </a:rPr>
              <a:t>・事例</a:t>
            </a:r>
            <a:r>
              <a:rPr lang="en-US" altLang="ja-JP" dirty="0" smtClean="0">
                <a:latin typeface="Meiryo UI" panose="020B0604030504040204" pitchFamily="50" charset="-128"/>
                <a:ea typeface="Meiryo UI" panose="020B0604030504040204" pitchFamily="50" charset="-128"/>
              </a:rPr>
              <a:t>AB</a:t>
            </a:r>
            <a:r>
              <a:rPr lang="ja-JP" altLang="en-US" dirty="0" smtClean="0">
                <a:latin typeface="Meiryo UI" panose="020B0604030504040204" pitchFamily="50" charset="-128"/>
                <a:ea typeface="Meiryo UI" panose="020B0604030504040204" pitchFamily="50" charset="-128"/>
              </a:rPr>
              <a:t>につい</a:t>
            </a:r>
            <a:r>
              <a:rPr lang="ja-JP" altLang="en-US" dirty="0">
                <a:latin typeface="Meiryo UI" panose="020B0604030504040204" pitchFamily="50" charset="-128"/>
                <a:ea typeface="Meiryo UI" panose="020B0604030504040204" pitchFamily="50" charset="-128"/>
              </a:rPr>
              <a:t>て</a:t>
            </a:r>
            <a:r>
              <a:rPr lang="ja-JP" altLang="en-US" dirty="0" smtClean="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①「より、そう、ちから。」の深化</a:t>
            </a:r>
            <a:r>
              <a:rPr lang="ja-JP" altLang="en-US" dirty="0" smtClean="0">
                <a:latin typeface="Meiryo UI" panose="020B0604030504040204" pitchFamily="50" charset="-128"/>
                <a:ea typeface="Meiryo UI" panose="020B0604030504040204" pitchFamily="50" charset="-128"/>
              </a:rPr>
              <a:t>に</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該当</a:t>
            </a:r>
            <a:r>
              <a:rPr lang="ja-JP" altLang="en-US" dirty="0">
                <a:latin typeface="Meiryo UI" panose="020B0604030504040204" pitchFamily="50" charset="-128"/>
                <a:ea typeface="Meiryo UI" panose="020B0604030504040204" pitchFamily="50" charset="-128"/>
              </a:rPr>
              <a:t>するか否</a:t>
            </a:r>
            <a:r>
              <a:rPr lang="ja-JP" altLang="en-US" dirty="0" smtClean="0">
                <a:latin typeface="Meiryo UI" panose="020B0604030504040204" pitchFamily="50" charset="-128"/>
                <a:ea typeface="Meiryo UI" panose="020B0604030504040204" pitchFamily="50" charset="-128"/>
              </a:rPr>
              <a:t>か</a:t>
            </a:r>
            <a:r>
              <a:rPr lang="ja-JP" altLang="en-US" dirty="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②その</a:t>
            </a:r>
            <a:r>
              <a:rPr lang="ja-JP" altLang="en-US" dirty="0">
                <a:latin typeface="Meiryo UI" panose="020B0604030504040204" pitchFamily="50" charset="-128"/>
                <a:ea typeface="Meiryo UI" panose="020B0604030504040204" pitchFamily="50" charset="-128"/>
              </a:rPr>
              <a:t>ように判断した</a:t>
            </a:r>
            <a:r>
              <a:rPr lang="ja-JP" altLang="en-US" dirty="0" smtClean="0">
                <a:latin typeface="Meiryo UI" panose="020B0604030504040204" pitchFamily="50" charset="-128"/>
                <a:ea typeface="Meiryo UI" panose="020B0604030504040204" pitchFamily="50" charset="-128"/>
              </a:rPr>
              <a:t>理由，を</a:t>
            </a:r>
            <a:endParaRPr lang="en-US" altLang="ja-JP" dirty="0">
              <a:latin typeface="Meiryo UI" panose="020B0604030504040204" pitchFamily="50" charset="-128"/>
              <a:ea typeface="Meiryo UI" panose="020B0604030504040204" pitchFamily="50" charset="-128"/>
            </a:endParaRPr>
          </a:p>
          <a:p>
            <a:pPr marL="0" lvl="1"/>
            <a:r>
              <a:rPr lang="ja-JP" altLang="en-US" dirty="0" smtClean="0">
                <a:latin typeface="Meiryo UI" panose="020B0604030504040204" pitchFamily="50" charset="-128"/>
                <a:ea typeface="Meiryo UI" panose="020B0604030504040204" pitchFamily="50" charset="-128"/>
              </a:rPr>
              <a:t>　グループ内で話し合い整理する。</a:t>
            </a:r>
            <a:endParaRPr lang="en-US" altLang="ja-JP" dirty="0" smtClean="0">
              <a:latin typeface="Meiryo UI" panose="020B0604030504040204" pitchFamily="50" charset="-128"/>
              <a:ea typeface="Meiryo UI" panose="020B0604030504040204" pitchFamily="50" charset="-128"/>
            </a:endParaRPr>
          </a:p>
          <a:p>
            <a:pPr marL="0" lvl="1"/>
            <a:r>
              <a:rPr lang="ja-JP" altLang="en-US" dirty="0" smtClean="0">
                <a:latin typeface="Meiryo UI" panose="020B0604030504040204" pitchFamily="50" charset="-128"/>
                <a:ea typeface="Meiryo UI" panose="020B0604030504040204" pitchFamily="50" charset="-128"/>
              </a:rPr>
              <a:t>・③「深化</a:t>
            </a:r>
            <a:r>
              <a:rPr lang="ja-JP" altLang="en-US" dirty="0">
                <a:latin typeface="Meiryo UI" panose="020B0604030504040204" pitchFamily="50" charset="-128"/>
                <a:ea typeface="Meiryo UI" panose="020B0604030504040204" pitchFamily="50" charset="-128"/>
              </a:rPr>
              <a:t>に該当</a:t>
            </a:r>
            <a:r>
              <a:rPr lang="ja-JP" altLang="en-US" dirty="0" smtClean="0">
                <a:latin typeface="Meiryo UI" panose="020B0604030504040204" pitchFamily="50" charset="-128"/>
                <a:ea typeface="Meiryo UI" panose="020B0604030504040204" pitchFamily="50" charset="-128"/>
              </a:rPr>
              <a:t>しない」と判断した事例について，</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深化のためにはどのような対応が考えられるか，</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アイデアを出し合う。</a:t>
            </a:r>
            <a:endParaRPr lang="en-US" altLang="ja-JP" dirty="0">
              <a:latin typeface="Meiryo UI" panose="020B0604030504040204" pitchFamily="50" charset="-128"/>
              <a:ea typeface="Meiryo UI" panose="020B0604030504040204" pitchFamily="50" charset="-128"/>
            </a:endParaRPr>
          </a:p>
          <a:p>
            <a:pPr marL="0" lvl="1"/>
            <a:endParaRPr lang="en-US" altLang="ja-JP" dirty="0" smtClean="0">
              <a:latin typeface="Meiryo UI" panose="020B0604030504040204" pitchFamily="50" charset="-128"/>
              <a:ea typeface="Meiryo UI" panose="020B0604030504040204" pitchFamily="50" charset="-128"/>
            </a:endParaRPr>
          </a:p>
          <a:p>
            <a:pPr marL="0" lvl="1"/>
            <a:r>
              <a:rPr lang="en-US" altLang="ja-JP" dirty="0" smtClean="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①と②で</a:t>
            </a:r>
            <a:r>
              <a:rPr lang="en-US" altLang="ja-JP" dirty="0" smtClean="0">
                <a:latin typeface="Meiryo UI" panose="020B0604030504040204" pitchFamily="50" charset="-128"/>
                <a:ea typeface="Meiryo UI" panose="020B0604030504040204" pitchFamily="50" charset="-128"/>
              </a:rPr>
              <a:t>25</a:t>
            </a:r>
            <a:r>
              <a:rPr lang="ja-JP" altLang="en-US" dirty="0" smtClean="0">
                <a:latin typeface="Meiryo UI" panose="020B0604030504040204" pitchFamily="50" charset="-128"/>
                <a:ea typeface="Meiryo UI" panose="020B0604030504040204" pitchFamily="50" charset="-128"/>
              </a:rPr>
              <a:t>分，③で</a:t>
            </a:r>
            <a:r>
              <a:rPr lang="en-US" altLang="ja-JP" dirty="0" smtClean="0">
                <a:latin typeface="Meiryo UI" panose="020B0604030504040204" pitchFamily="50" charset="-128"/>
                <a:ea typeface="Meiryo UI" panose="020B0604030504040204" pitchFamily="50" charset="-128"/>
              </a:rPr>
              <a:t>15</a:t>
            </a:r>
            <a:r>
              <a:rPr lang="ja-JP" altLang="en-US" dirty="0" smtClean="0">
                <a:latin typeface="Meiryo UI" panose="020B0604030504040204" pitchFamily="50" charset="-128"/>
                <a:ea typeface="Meiryo UI" panose="020B0604030504040204" pitchFamily="50" charset="-128"/>
              </a:rPr>
              <a:t>分。</a:t>
            </a:r>
            <a:endParaRPr lang="en-US" altLang="ja-JP" dirty="0">
              <a:latin typeface="Meiryo UI" panose="020B0604030504040204" pitchFamily="50" charset="-128"/>
              <a:ea typeface="Meiryo UI" panose="020B0604030504040204" pitchFamily="50" charset="-128"/>
            </a:endParaRPr>
          </a:p>
        </p:txBody>
      </p:sp>
      <p:sp>
        <p:nvSpPr>
          <p:cNvPr id="37" name="テキスト ボックス 36"/>
          <p:cNvSpPr txBox="1"/>
          <p:nvPr/>
        </p:nvSpPr>
        <p:spPr>
          <a:xfrm>
            <a:off x="3821467" y="4462779"/>
            <a:ext cx="987515" cy="318924"/>
          </a:xfrm>
          <a:prstGeom prst="rect">
            <a:avLst/>
          </a:prstGeom>
          <a:noFill/>
          <a:ln w="9525">
            <a:noFill/>
          </a:ln>
        </p:spPr>
        <p:txBody>
          <a:bodyPr vert="horz" wrap="square" lIns="36000" tIns="36000" rIns="36000" bIns="36000" rtlCol="0" anchor="t">
            <a:spAutoFit/>
          </a:bodyPr>
          <a:lstStyle/>
          <a:p>
            <a:pPr marL="0" lvl="1"/>
            <a:r>
              <a:rPr lang="en-US" altLang="ja-JP" sz="1600" b="1" dirty="0" smtClean="0">
                <a:latin typeface="Meiryo UI" panose="020B0604030504040204" pitchFamily="50" charset="-128"/>
                <a:ea typeface="Meiryo UI" panose="020B0604030504040204" pitchFamily="50" charset="-128"/>
              </a:rPr>
              <a:t>4</a:t>
            </a:r>
            <a:r>
              <a:rPr lang="en-US" altLang="ja-JP" sz="1600" b="1" dirty="0">
                <a:latin typeface="Meiryo UI" panose="020B0604030504040204" pitchFamily="50" charset="-128"/>
                <a:ea typeface="Meiryo UI" panose="020B0604030504040204" pitchFamily="50" charset="-128"/>
              </a:rPr>
              <a:t>0</a:t>
            </a:r>
            <a:r>
              <a:rPr lang="ja-JP" altLang="en-US" sz="1600" b="1" dirty="0" smtClean="0">
                <a:latin typeface="Meiryo UI" panose="020B0604030504040204" pitchFamily="50" charset="-128"/>
                <a:ea typeface="Meiryo UI" panose="020B0604030504040204" pitchFamily="50" charset="-128"/>
              </a:rPr>
              <a:t>分</a:t>
            </a:r>
            <a:endParaRPr lang="en-US" altLang="ja-JP" sz="1600" dirty="0">
              <a:latin typeface="Meiryo UI" panose="020B0604030504040204" pitchFamily="50" charset="-128"/>
              <a:ea typeface="Meiryo UI" panose="020B0604030504040204" pitchFamily="50" charset="-128"/>
            </a:endParaRPr>
          </a:p>
        </p:txBody>
      </p:sp>
      <p:sp>
        <p:nvSpPr>
          <p:cNvPr id="39" name="四角形: 角を丸くする 3">
            <a:extLst>
              <a:ext uri="{FF2B5EF4-FFF2-40B4-BE49-F238E27FC236}">
                <a16:creationId xmlns:a16="http://schemas.microsoft.com/office/drawing/2014/main" id="{D03085C8-C1C8-480B-9BA5-D4CAB3F1D788}"/>
              </a:ext>
            </a:extLst>
          </p:cNvPr>
          <p:cNvSpPr/>
          <p:nvPr/>
        </p:nvSpPr>
        <p:spPr>
          <a:xfrm>
            <a:off x="561975" y="2539265"/>
            <a:ext cx="4056610" cy="1143232"/>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u="sng" dirty="0" smtClean="0">
                <a:solidFill>
                  <a:schemeClr val="tx1"/>
                </a:solidFill>
                <a:latin typeface="Meiryo UI" panose="020B0604030504040204" pitchFamily="50" charset="-128"/>
                <a:ea typeface="Meiryo UI" panose="020B0604030504040204" pitchFamily="50" charset="-128"/>
              </a:rPr>
              <a:t>Step2</a:t>
            </a:r>
          </a:p>
          <a:p>
            <a:r>
              <a:rPr lang="ja-JP" altLang="en-US" b="1" dirty="0" smtClean="0">
                <a:solidFill>
                  <a:schemeClr val="tx1"/>
                </a:solidFill>
                <a:latin typeface="Meiryo UI" panose="020B0604030504040204" pitchFamily="50" charset="-128"/>
                <a:ea typeface="Meiryo UI" panose="020B0604030504040204" pitchFamily="50" charset="-128"/>
              </a:rPr>
              <a:t>自己紹介を実施</a:t>
            </a:r>
            <a:endParaRPr lang="en-US" altLang="ja-JP" b="1" dirty="0" smtClean="0">
              <a:solidFill>
                <a:schemeClr val="tx1"/>
              </a:solidFill>
              <a:latin typeface="Meiryo UI" panose="020B0604030504040204" pitchFamily="50" charset="-128"/>
              <a:ea typeface="Meiryo UI" panose="020B0604030504040204" pitchFamily="50" charset="-128"/>
            </a:endParaRPr>
          </a:p>
          <a:p>
            <a:r>
              <a:rPr lang="ja-JP" altLang="en-US" b="1" dirty="0" smtClean="0">
                <a:solidFill>
                  <a:schemeClr val="tx1"/>
                </a:solidFill>
                <a:latin typeface="Meiryo UI" panose="020B0604030504040204" pitchFamily="50" charset="-128"/>
                <a:ea typeface="Meiryo UI" panose="020B0604030504040204" pitchFamily="50" charset="-128"/>
              </a:rPr>
              <a:t>代表者を決める</a:t>
            </a:r>
            <a:endParaRPr lang="en-US" altLang="ja-JP" b="1" dirty="0" smtClean="0">
              <a:solidFill>
                <a:schemeClr val="tx1"/>
              </a:solidFill>
              <a:latin typeface="Meiryo UI" panose="020B0604030504040204" pitchFamily="50" charset="-128"/>
              <a:ea typeface="Meiryo UI" panose="020B0604030504040204" pitchFamily="50" charset="-128"/>
            </a:endParaRPr>
          </a:p>
        </p:txBody>
      </p:sp>
      <p:sp>
        <p:nvSpPr>
          <p:cNvPr id="40" name="テキスト ボックス 39"/>
          <p:cNvSpPr txBox="1"/>
          <p:nvPr/>
        </p:nvSpPr>
        <p:spPr>
          <a:xfrm>
            <a:off x="3804447" y="2576205"/>
            <a:ext cx="987515" cy="318924"/>
          </a:xfrm>
          <a:prstGeom prst="rect">
            <a:avLst/>
          </a:prstGeom>
          <a:noFill/>
          <a:ln w="9525">
            <a:noFill/>
          </a:ln>
        </p:spPr>
        <p:txBody>
          <a:bodyPr vert="horz" wrap="square" lIns="36000" tIns="36000" rIns="36000" bIns="36000" rtlCol="0" anchor="t">
            <a:spAutoFit/>
          </a:bodyPr>
          <a:lstStyle/>
          <a:p>
            <a:pPr marL="0" lvl="1"/>
            <a:r>
              <a:rPr lang="en-US" altLang="ja-JP" sz="1600" b="1" dirty="0" smtClean="0">
                <a:latin typeface="Meiryo UI" panose="020B0604030504040204" pitchFamily="50" charset="-128"/>
                <a:ea typeface="Meiryo UI" panose="020B0604030504040204" pitchFamily="50" charset="-128"/>
              </a:rPr>
              <a:t>2</a:t>
            </a:r>
            <a:r>
              <a:rPr lang="en-US" altLang="ja-JP" sz="1600" b="1" dirty="0">
                <a:latin typeface="Meiryo UI" panose="020B0604030504040204" pitchFamily="50" charset="-128"/>
                <a:ea typeface="Meiryo UI" panose="020B0604030504040204" pitchFamily="50" charset="-128"/>
              </a:rPr>
              <a:t>0</a:t>
            </a:r>
            <a:r>
              <a:rPr lang="ja-JP" altLang="en-US" sz="1600" b="1" dirty="0" smtClean="0">
                <a:latin typeface="Meiryo UI" panose="020B0604030504040204" pitchFamily="50" charset="-128"/>
                <a:ea typeface="Meiryo UI" panose="020B0604030504040204" pitchFamily="50" charset="-128"/>
              </a:rPr>
              <a:t>分</a:t>
            </a:r>
            <a:endParaRPr lang="en-US" altLang="ja-JP" sz="1600" dirty="0">
              <a:latin typeface="Meiryo UI" panose="020B0604030504040204" pitchFamily="50" charset="-128"/>
              <a:ea typeface="Meiryo UI" panose="020B0604030504040204" pitchFamily="50" charset="-128"/>
            </a:endParaRPr>
          </a:p>
        </p:txBody>
      </p:sp>
      <p:sp>
        <p:nvSpPr>
          <p:cNvPr id="41" name="テキスト ボックス 40"/>
          <p:cNvSpPr txBox="1"/>
          <p:nvPr/>
        </p:nvSpPr>
        <p:spPr>
          <a:xfrm>
            <a:off x="4734507" y="2352788"/>
            <a:ext cx="5117322" cy="1734697"/>
          </a:xfrm>
          <a:prstGeom prst="rect">
            <a:avLst/>
          </a:prstGeom>
          <a:noFill/>
          <a:ln w="9525">
            <a:noFill/>
          </a:ln>
        </p:spPr>
        <p:txBody>
          <a:bodyPr vert="horz" wrap="square" lIns="36000" tIns="36000" rIns="36000" bIns="36000" rtlCol="0" anchor="t">
            <a:spAutoFit/>
          </a:bodyPr>
          <a:lstStyle/>
          <a:p>
            <a:pPr marL="0" lvl="1"/>
            <a:r>
              <a:rPr lang="ja-JP" altLang="en-US"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1</a:t>
            </a:r>
            <a:r>
              <a:rPr lang="ja-JP" altLang="en-US" dirty="0" smtClean="0">
                <a:latin typeface="Meiryo UI" panose="020B0604030504040204" pitchFamily="50" charset="-128"/>
                <a:ea typeface="Meiryo UI" panose="020B0604030504040204" pitchFamily="50" charset="-128"/>
              </a:rPr>
              <a:t>人あたり</a:t>
            </a:r>
            <a:r>
              <a:rPr lang="en-US" altLang="ja-JP" dirty="0">
                <a:latin typeface="Meiryo UI" panose="020B0604030504040204" pitchFamily="50" charset="-128"/>
                <a:ea typeface="Meiryo UI" panose="020B0604030504040204" pitchFamily="50" charset="-128"/>
              </a:rPr>
              <a:t>3</a:t>
            </a:r>
            <a:r>
              <a:rPr lang="ja-JP" altLang="en-US" dirty="0" smtClean="0">
                <a:latin typeface="Meiryo UI" panose="020B0604030504040204" pitchFamily="50" charset="-128"/>
                <a:ea typeface="Meiryo UI" panose="020B0604030504040204" pitchFamily="50" charset="-128"/>
              </a:rPr>
              <a:t>分程度を目安に自己紹介を実施（所属，</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氏名，本日の意気込み，事業所でのこれまでの取り</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組み（事前課題</a:t>
            </a:r>
            <a:r>
              <a:rPr lang="ja-JP" altLang="en-US" dirty="0">
                <a:latin typeface="Meiryo UI" panose="020B0604030504040204" pitchFamily="50" charset="-128"/>
                <a:ea typeface="Meiryo UI" panose="020B0604030504040204" pitchFamily="50" charset="-128"/>
              </a:rPr>
              <a:t>の</a:t>
            </a:r>
            <a:r>
              <a:rPr lang="en-US" altLang="ja-JP" dirty="0" smtClean="0">
                <a:latin typeface="Meiryo UI" panose="020B0604030504040204" pitchFamily="50" charset="-128"/>
                <a:ea typeface="Meiryo UI" panose="020B0604030504040204" pitchFamily="50" charset="-128"/>
              </a:rPr>
              <a:t>step1</a:t>
            </a:r>
            <a:r>
              <a:rPr lang="ja-JP" altLang="en-US" dirty="0" smtClean="0">
                <a:latin typeface="Meiryo UI" panose="020B0604030504040204" pitchFamily="50" charset="-128"/>
                <a:ea typeface="Meiryo UI" panose="020B0604030504040204" pitchFamily="50" charset="-128"/>
              </a:rPr>
              <a:t>））</a:t>
            </a:r>
            <a:endParaRPr lang="en-US" altLang="ja-JP" dirty="0" smtClean="0">
              <a:latin typeface="Meiryo UI" panose="020B0604030504040204" pitchFamily="50" charset="-128"/>
              <a:ea typeface="Meiryo UI" panose="020B0604030504040204" pitchFamily="50" charset="-128"/>
            </a:endParaRPr>
          </a:p>
          <a:p>
            <a:pPr marL="0" lvl="1"/>
            <a:r>
              <a:rPr lang="ja-JP" altLang="en-US" dirty="0" smtClean="0">
                <a:latin typeface="Meiryo UI" panose="020B0604030504040204" pitchFamily="50" charset="-128"/>
                <a:ea typeface="Meiryo UI" panose="020B0604030504040204" pitchFamily="50" charset="-128"/>
              </a:rPr>
              <a:t>・代表者（</a:t>
            </a:r>
            <a:r>
              <a:rPr lang="en-US" altLang="ja-JP" dirty="0" smtClean="0">
                <a:latin typeface="Meiryo UI" panose="020B0604030504040204" pitchFamily="50" charset="-128"/>
                <a:ea typeface="Meiryo UI" panose="020B0604030504040204" pitchFamily="50" charset="-128"/>
              </a:rPr>
              <a:t>step3</a:t>
            </a:r>
            <a:r>
              <a:rPr lang="ja-JP" altLang="en-US" dirty="0" smtClean="0">
                <a:latin typeface="Meiryo UI" panose="020B0604030504040204" pitchFamily="50" charset="-128"/>
                <a:ea typeface="Meiryo UI" panose="020B0604030504040204" pitchFamily="50" charset="-128"/>
              </a:rPr>
              <a:t>の進行役と</a:t>
            </a:r>
            <a:r>
              <a:rPr lang="en-US" altLang="ja-JP" dirty="0" smtClean="0">
                <a:latin typeface="Meiryo UI" panose="020B0604030504040204" pitchFamily="50" charset="-128"/>
                <a:ea typeface="Meiryo UI" panose="020B0604030504040204" pitchFamily="50" charset="-128"/>
              </a:rPr>
              <a:t>step4</a:t>
            </a:r>
            <a:r>
              <a:rPr lang="ja-JP" altLang="en-US" dirty="0" smtClean="0">
                <a:latin typeface="Meiryo UI" panose="020B0604030504040204" pitchFamily="50" charset="-128"/>
                <a:ea typeface="Meiryo UI" panose="020B0604030504040204" pitchFamily="50" charset="-128"/>
              </a:rPr>
              <a:t>の全体共有の発表</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役の</a:t>
            </a:r>
            <a:r>
              <a:rPr lang="en-US" altLang="ja-JP" dirty="0" smtClean="0">
                <a:latin typeface="Meiryo UI" panose="020B0604030504040204" pitchFamily="50" charset="-128"/>
                <a:ea typeface="Meiryo UI" panose="020B0604030504040204" pitchFamily="50" charset="-128"/>
              </a:rPr>
              <a:t>2</a:t>
            </a:r>
            <a:r>
              <a:rPr lang="ja-JP" altLang="en-US" dirty="0" smtClean="0">
                <a:latin typeface="Meiryo UI" panose="020B0604030504040204" pitchFamily="50" charset="-128"/>
                <a:ea typeface="Meiryo UI" panose="020B0604030504040204" pitchFamily="50" charset="-128"/>
              </a:rPr>
              <a:t>名）を決める</a:t>
            </a:r>
            <a:endParaRPr lang="en-US" altLang="ja-JP" dirty="0" smtClean="0">
              <a:latin typeface="Meiryo UI" panose="020B0604030504040204" pitchFamily="50" charset="-128"/>
              <a:ea typeface="Meiryo UI" panose="020B0604030504040204" pitchFamily="50" charset="-128"/>
            </a:endParaRPr>
          </a:p>
          <a:p>
            <a:pPr marL="0" lvl="1"/>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方法は任意。ぜひ積極的に！</a:t>
            </a:r>
            <a:endParaRPr lang="en-US" altLang="ja-JP" dirty="0">
              <a:latin typeface="Meiryo UI" panose="020B0604030504040204" pitchFamily="50" charset="-128"/>
              <a:ea typeface="Meiryo UI" panose="020B0604030504040204" pitchFamily="50" charset="-128"/>
            </a:endParaRPr>
          </a:p>
        </p:txBody>
      </p:sp>
      <p:sp>
        <p:nvSpPr>
          <p:cNvPr id="43" name="テキスト ボックス 42"/>
          <p:cNvSpPr txBox="1"/>
          <p:nvPr/>
        </p:nvSpPr>
        <p:spPr>
          <a:xfrm>
            <a:off x="3868054" y="1052679"/>
            <a:ext cx="987515" cy="318924"/>
          </a:xfrm>
          <a:prstGeom prst="rect">
            <a:avLst/>
          </a:prstGeom>
          <a:noFill/>
          <a:ln w="9525">
            <a:noFill/>
          </a:ln>
        </p:spPr>
        <p:txBody>
          <a:bodyPr vert="horz" wrap="square" lIns="36000" tIns="36000" rIns="36000" bIns="36000" rtlCol="0" anchor="t">
            <a:spAutoFit/>
          </a:bodyPr>
          <a:lstStyle/>
          <a:p>
            <a:pPr marL="0" lvl="1"/>
            <a:r>
              <a:rPr lang="en-US" altLang="ja-JP" sz="1600" b="1" dirty="0" smtClean="0">
                <a:latin typeface="Meiryo UI" panose="020B0604030504040204" pitchFamily="50" charset="-128"/>
                <a:ea typeface="Meiryo UI" panose="020B0604030504040204" pitchFamily="50" charset="-128"/>
              </a:rPr>
              <a:t>5</a:t>
            </a:r>
            <a:r>
              <a:rPr lang="ja-JP" altLang="en-US" sz="1600" b="1" dirty="0" smtClean="0">
                <a:latin typeface="Meiryo UI" panose="020B0604030504040204" pitchFamily="50" charset="-128"/>
                <a:ea typeface="Meiryo UI" panose="020B0604030504040204" pitchFamily="50" charset="-128"/>
              </a:rPr>
              <a:t>分</a:t>
            </a:r>
            <a:endParaRPr lang="en-US" altLang="ja-JP" sz="1600" dirty="0">
              <a:latin typeface="Meiryo UI" panose="020B0604030504040204" pitchFamily="50" charset="-128"/>
              <a:ea typeface="Meiryo UI" panose="020B0604030504040204" pitchFamily="50" charset="-128"/>
            </a:endParaRPr>
          </a:p>
        </p:txBody>
      </p:sp>
      <p:sp>
        <p:nvSpPr>
          <p:cNvPr id="3" name="テキスト ボックス 2"/>
          <p:cNvSpPr txBox="1"/>
          <p:nvPr/>
        </p:nvSpPr>
        <p:spPr>
          <a:xfrm>
            <a:off x="385512" y="573629"/>
            <a:ext cx="3069096" cy="349702"/>
          </a:xfrm>
          <a:prstGeom prst="rect">
            <a:avLst/>
          </a:prstGeom>
          <a:solidFill>
            <a:srgbClr val="002060"/>
          </a:solidFill>
          <a:ln w="9525">
            <a:noFill/>
          </a:ln>
        </p:spPr>
        <p:txBody>
          <a:bodyPr vert="horz" wrap="square" lIns="36000" tIns="36000" rIns="36000" bIns="36000" rtlCol="0" anchor="t">
            <a:spAutoFit/>
          </a:bodyPr>
          <a:lstStyle/>
          <a:p>
            <a:pPr algn="just">
              <a:buClr>
                <a:schemeClr val="bg2">
                  <a:lumMod val="50000"/>
                </a:schemeClr>
              </a:buClr>
            </a:pPr>
            <a:r>
              <a:rPr lang="en-US" altLang="ja-JP" dirty="0" smtClean="0">
                <a:solidFill>
                  <a:schemeClr val="bg1"/>
                </a:solidFill>
                <a:latin typeface="Meiryo UI" panose="020B0604030504040204" pitchFamily="50" charset="-128"/>
                <a:ea typeface="Meiryo UI" panose="020B0604030504040204" pitchFamily="50" charset="-128"/>
              </a:rPr>
              <a:t>Teams</a:t>
            </a:r>
            <a:r>
              <a:rPr lang="ja-JP" altLang="en-US" dirty="0" smtClean="0">
                <a:solidFill>
                  <a:schemeClr val="bg1"/>
                </a:solidFill>
                <a:latin typeface="Meiryo UI" panose="020B0604030504040204" pitchFamily="50" charset="-128"/>
                <a:ea typeface="Meiryo UI" panose="020B0604030504040204" pitchFamily="50" charset="-128"/>
              </a:rPr>
              <a:t>：グループワークの</a:t>
            </a:r>
            <a:r>
              <a:rPr lang="en-US" altLang="ja-JP" dirty="0" smtClean="0">
                <a:solidFill>
                  <a:schemeClr val="bg1"/>
                </a:solidFill>
                <a:latin typeface="Meiryo UI" panose="020B0604030504040204" pitchFamily="50" charset="-128"/>
                <a:ea typeface="Meiryo UI" panose="020B0604030504040204" pitchFamily="50" charset="-128"/>
              </a:rPr>
              <a:t>URL</a:t>
            </a:r>
            <a:endParaRPr kumimoji="1" lang="ja-JP" altLang="en-US" dirty="0" smtClean="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254159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7B0E9CE-7926-4A74-8E68-5BFB50AD7425}"/>
              </a:ext>
            </a:extLst>
          </p:cNvPr>
          <p:cNvSpPr txBox="1"/>
          <p:nvPr/>
        </p:nvSpPr>
        <p:spPr>
          <a:xfrm>
            <a:off x="0" y="1"/>
            <a:ext cx="9525000"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Step1</a:t>
            </a:r>
            <a:r>
              <a:rPr lang="ja-JP" altLang="en-US" sz="2400" b="1" dirty="0" smtClean="0">
                <a:latin typeface="Meiryo UI" panose="020B0604030504040204" pitchFamily="50" charset="-128"/>
                <a:ea typeface="Meiryo UI" panose="020B0604030504040204" pitchFamily="50" charset="-128"/>
              </a:rPr>
              <a:t>　グループワークの説明</a:t>
            </a:r>
            <a:endParaRPr lang="ja-JP" altLang="en-US" sz="2400" b="1" dirty="0">
              <a:latin typeface="Meiryo UI" panose="020B0604030504040204" pitchFamily="50" charset="-128"/>
              <a:ea typeface="Meiryo UI" panose="020B0604030504040204" pitchFamily="50" charset="-128"/>
            </a:endParaRPr>
          </a:p>
        </p:txBody>
      </p:sp>
      <p:sp>
        <p:nvSpPr>
          <p:cNvPr id="10" name="矢印: 下 7">
            <a:extLst>
              <a:ext uri="{FF2B5EF4-FFF2-40B4-BE49-F238E27FC236}">
                <a16:creationId xmlns:a16="http://schemas.microsoft.com/office/drawing/2014/main" id="{E2A3E633-90DC-4E53-AB2B-4233C49672AE}"/>
              </a:ext>
            </a:extLst>
          </p:cNvPr>
          <p:cNvSpPr/>
          <p:nvPr/>
        </p:nvSpPr>
        <p:spPr>
          <a:xfrm>
            <a:off x="714375" y="461666"/>
            <a:ext cx="998622" cy="6296903"/>
          </a:xfrm>
          <a:prstGeom prst="downArrow">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11" name="四角形: 角を丸くする 6">
            <a:extLst>
              <a:ext uri="{FF2B5EF4-FFF2-40B4-BE49-F238E27FC236}">
                <a16:creationId xmlns:a16="http://schemas.microsoft.com/office/drawing/2014/main" id="{61F2190D-AFA6-4ACE-9F3A-DF43E6A12367}"/>
              </a:ext>
            </a:extLst>
          </p:cNvPr>
          <p:cNvSpPr/>
          <p:nvPr/>
        </p:nvSpPr>
        <p:spPr>
          <a:xfrm>
            <a:off x="291266" y="1362752"/>
            <a:ext cx="3873828" cy="1139496"/>
          </a:xfrm>
          <a:prstGeom prst="roundRect">
            <a:avLst/>
          </a:prstGeom>
          <a:solidFill>
            <a:schemeClr val="accent6">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u="sng" dirty="0" smtClean="0">
                <a:solidFill>
                  <a:schemeClr val="tx1"/>
                </a:solidFill>
                <a:latin typeface="Meiryo UI" panose="020B0604030504040204" pitchFamily="50" charset="-128"/>
                <a:ea typeface="Meiryo UI" panose="020B0604030504040204" pitchFamily="50" charset="-128"/>
              </a:rPr>
              <a:t>Step</a:t>
            </a:r>
            <a:r>
              <a:rPr lang="en-US" altLang="ja-JP" b="1" u="sng" dirty="0">
                <a:solidFill>
                  <a:schemeClr val="tx1"/>
                </a:solidFill>
                <a:latin typeface="Meiryo UI" panose="020B0604030504040204" pitchFamily="50" charset="-128"/>
                <a:ea typeface="Meiryo UI" panose="020B0604030504040204" pitchFamily="50" charset="-128"/>
              </a:rPr>
              <a:t>4</a:t>
            </a:r>
          </a:p>
          <a:p>
            <a:r>
              <a:rPr lang="ja-JP" altLang="en-US" b="1" dirty="0" smtClean="0">
                <a:solidFill>
                  <a:schemeClr val="tx1"/>
                </a:solidFill>
                <a:latin typeface="Meiryo UI" panose="020B0604030504040204" pitchFamily="50" charset="-128"/>
                <a:ea typeface="Meiryo UI" panose="020B0604030504040204" pitchFamily="50" charset="-128"/>
              </a:rPr>
              <a:t>各班のディスカッション結果を全体と　共有</a:t>
            </a:r>
            <a:r>
              <a:rPr lang="ja-JP" altLang="en-US" b="1" dirty="0">
                <a:solidFill>
                  <a:schemeClr val="tx1"/>
                </a:solidFill>
                <a:latin typeface="Meiryo UI" panose="020B0604030504040204" pitchFamily="50" charset="-128"/>
                <a:ea typeface="Meiryo UI" panose="020B0604030504040204" pitchFamily="50" charset="-128"/>
              </a:rPr>
              <a:t>する</a:t>
            </a:r>
            <a:endParaRPr lang="en-US" altLang="ja-JP" b="1" dirty="0">
              <a:solidFill>
                <a:schemeClr val="tx1"/>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3495093" y="1373734"/>
            <a:ext cx="987515" cy="318924"/>
          </a:xfrm>
          <a:prstGeom prst="rect">
            <a:avLst/>
          </a:prstGeom>
          <a:noFill/>
          <a:ln w="9525">
            <a:noFill/>
          </a:ln>
        </p:spPr>
        <p:txBody>
          <a:bodyPr vert="horz" wrap="square" lIns="36000" tIns="36000" rIns="36000" bIns="36000" rtlCol="0" anchor="t">
            <a:spAutoFit/>
          </a:bodyPr>
          <a:lstStyle/>
          <a:p>
            <a:pPr marL="0" lvl="1"/>
            <a:r>
              <a:rPr lang="en-US" altLang="ja-JP" sz="1600" b="1" dirty="0" smtClean="0">
                <a:latin typeface="Meiryo UI" panose="020B0604030504040204" pitchFamily="50" charset="-128"/>
                <a:ea typeface="Meiryo UI" panose="020B0604030504040204" pitchFamily="50" charset="-128"/>
              </a:rPr>
              <a:t>25</a:t>
            </a:r>
            <a:r>
              <a:rPr lang="ja-JP" altLang="en-US" sz="1600" b="1" dirty="0" smtClean="0">
                <a:latin typeface="Meiryo UI" panose="020B0604030504040204" pitchFamily="50" charset="-128"/>
                <a:ea typeface="Meiryo UI" panose="020B0604030504040204" pitchFamily="50" charset="-128"/>
              </a:rPr>
              <a:t>分</a:t>
            </a:r>
            <a:endParaRPr lang="en-US" altLang="ja-JP" sz="1600" dirty="0">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4409094" y="1450184"/>
            <a:ext cx="5408869" cy="688256"/>
          </a:xfrm>
          <a:prstGeom prst="rect">
            <a:avLst/>
          </a:prstGeom>
          <a:noFill/>
          <a:ln w="9525">
            <a:noFill/>
          </a:ln>
        </p:spPr>
        <p:txBody>
          <a:bodyPr vert="horz" wrap="square" lIns="36000" tIns="36000" rIns="36000" bIns="36000" rtlCol="0" anchor="t">
            <a:spAutoFit/>
          </a:bodyPr>
          <a:lstStyle/>
          <a:p>
            <a:pPr marL="0" lvl="1">
              <a:lnSpc>
                <a:spcPts val="2400"/>
              </a:lnSpc>
            </a:pPr>
            <a:r>
              <a:rPr lang="ja-JP" altLang="en-US" dirty="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Step3</a:t>
            </a:r>
            <a:r>
              <a:rPr lang="ja-JP" altLang="en-US" dirty="0" smtClean="0">
                <a:latin typeface="Meiryo UI" panose="020B0604030504040204" pitchFamily="50" charset="-128"/>
                <a:ea typeface="Meiryo UI" panose="020B0604030504040204" pitchFamily="50" charset="-128"/>
              </a:rPr>
              <a:t>で整理した事項（①～③）を班</a:t>
            </a:r>
            <a:r>
              <a:rPr lang="ja-JP" altLang="en-US" dirty="0">
                <a:latin typeface="Meiryo UI" panose="020B0604030504040204" pitchFamily="50" charset="-128"/>
                <a:ea typeface="Meiryo UI" panose="020B0604030504040204" pitchFamily="50" charset="-128"/>
              </a:rPr>
              <a:t>ごとに発表</a:t>
            </a:r>
            <a:r>
              <a:rPr lang="ja-JP" altLang="en-US" dirty="0" smtClean="0">
                <a:latin typeface="Meiryo UI" panose="020B0604030504040204" pitchFamily="50" charset="-128"/>
                <a:ea typeface="Meiryo UI" panose="020B0604030504040204" pitchFamily="50" charset="-128"/>
              </a:rPr>
              <a:t>する</a:t>
            </a:r>
            <a:endParaRPr lang="en-US" altLang="ja-JP" dirty="0" smtClean="0">
              <a:latin typeface="Meiryo UI" panose="020B0604030504040204" pitchFamily="50" charset="-128"/>
              <a:ea typeface="Meiryo UI" panose="020B0604030504040204" pitchFamily="50" charset="-128"/>
            </a:endParaRPr>
          </a:p>
          <a:p>
            <a:pPr marL="0" lvl="1">
              <a:lnSpc>
                <a:spcPts val="2400"/>
              </a:lnSpc>
            </a:pPr>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1</a:t>
            </a:r>
            <a:r>
              <a:rPr lang="ja-JP" altLang="en-US" dirty="0" smtClean="0">
                <a:latin typeface="Meiryo UI" panose="020B0604030504040204" pitchFamily="50" charset="-128"/>
                <a:ea typeface="Meiryo UI" panose="020B0604030504040204" pitchFamily="50" charset="-128"/>
              </a:rPr>
              <a:t>班</a:t>
            </a:r>
            <a:r>
              <a:rPr lang="en-US" altLang="ja-JP" dirty="0">
                <a:latin typeface="Meiryo UI" panose="020B0604030504040204" pitchFamily="50" charset="-128"/>
                <a:ea typeface="Meiryo UI" panose="020B0604030504040204" pitchFamily="50" charset="-128"/>
              </a:rPr>
              <a:t>3</a:t>
            </a:r>
            <a:r>
              <a:rPr lang="ja-JP" altLang="en-US" dirty="0" smtClean="0">
                <a:latin typeface="Meiryo UI" panose="020B0604030504040204" pitchFamily="50" charset="-128"/>
                <a:ea typeface="Meiryo UI" panose="020B0604030504040204" pitchFamily="50" charset="-128"/>
              </a:rPr>
              <a:t>分程度）</a:t>
            </a:r>
            <a:endParaRPr lang="en-US" altLang="ja-JP" dirty="0">
              <a:latin typeface="Meiryo UI" panose="020B0604030504040204" pitchFamily="50" charset="-128"/>
              <a:ea typeface="Meiryo UI" panose="020B0604030504040204" pitchFamily="50" charset="-128"/>
            </a:endParaRPr>
          </a:p>
        </p:txBody>
      </p:sp>
      <p:sp>
        <p:nvSpPr>
          <p:cNvPr id="14" name="四角形: 角を丸くする 6">
            <a:extLst>
              <a:ext uri="{FF2B5EF4-FFF2-40B4-BE49-F238E27FC236}">
                <a16:creationId xmlns:a16="http://schemas.microsoft.com/office/drawing/2014/main" id="{61F2190D-AFA6-4ACE-9F3A-DF43E6A12367}"/>
              </a:ext>
            </a:extLst>
          </p:cNvPr>
          <p:cNvSpPr/>
          <p:nvPr/>
        </p:nvSpPr>
        <p:spPr>
          <a:xfrm>
            <a:off x="291266" y="2772217"/>
            <a:ext cx="3873828" cy="1244705"/>
          </a:xfrm>
          <a:prstGeom prst="roundRect">
            <a:avLst/>
          </a:prstGeom>
          <a:solidFill>
            <a:schemeClr val="accent6">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u="sng" dirty="0" smtClean="0">
                <a:solidFill>
                  <a:schemeClr val="tx1"/>
                </a:solidFill>
                <a:latin typeface="Meiryo UI" panose="020B0604030504040204" pitchFamily="50" charset="-128"/>
                <a:ea typeface="Meiryo UI" panose="020B0604030504040204" pitchFamily="50" charset="-128"/>
              </a:rPr>
              <a:t>Step</a:t>
            </a:r>
            <a:r>
              <a:rPr lang="en-US" altLang="ja-JP" b="1" u="sng" dirty="0">
                <a:solidFill>
                  <a:schemeClr val="tx1"/>
                </a:solidFill>
                <a:latin typeface="Meiryo UI" panose="020B0604030504040204" pitchFamily="50" charset="-128"/>
                <a:ea typeface="Meiryo UI" panose="020B0604030504040204" pitchFamily="50" charset="-128"/>
              </a:rPr>
              <a:t>5</a:t>
            </a:r>
          </a:p>
          <a:p>
            <a:r>
              <a:rPr lang="ja-JP" altLang="en-US" b="1" dirty="0" smtClean="0">
                <a:solidFill>
                  <a:schemeClr val="tx1"/>
                </a:solidFill>
                <a:latin typeface="Meiryo UI" panose="020B0604030504040204" pitchFamily="50" charset="-128"/>
                <a:ea typeface="Meiryo UI" panose="020B0604030504040204" pitchFamily="50" charset="-128"/>
              </a:rPr>
              <a:t>事例</a:t>
            </a:r>
            <a:r>
              <a:rPr lang="en-US" altLang="ja-JP" b="1" dirty="0" smtClean="0">
                <a:solidFill>
                  <a:schemeClr val="tx1"/>
                </a:solidFill>
                <a:latin typeface="Meiryo UI" panose="020B0604030504040204" pitchFamily="50" charset="-128"/>
                <a:ea typeface="Meiryo UI" panose="020B0604030504040204" pitchFamily="50" charset="-128"/>
              </a:rPr>
              <a:t>AB</a:t>
            </a:r>
            <a:r>
              <a:rPr lang="ja-JP" altLang="en-US" b="1" dirty="0" smtClean="0">
                <a:solidFill>
                  <a:schemeClr val="tx1"/>
                </a:solidFill>
                <a:latin typeface="Meiryo UI" panose="020B0604030504040204" pitchFamily="50" charset="-128"/>
                <a:ea typeface="Meiryo UI" panose="020B0604030504040204" pitchFamily="50" charset="-128"/>
              </a:rPr>
              <a:t>（①～③）に関する事務局</a:t>
            </a:r>
            <a:r>
              <a:rPr lang="ja-JP" altLang="en-US" b="1" dirty="0">
                <a:solidFill>
                  <a:schemeClr val="tx1"/>
                </a:solidFill>
                <a:latin typeface="Meiryo UI" panose="020B0604030504040204" pitchFamily="50" charset="-128"/>
                <a:ea typeface="Meiryo UI" panose="020B0604030504040204" pitchFamily="50" charset="-128"/>
              </a:rPr>
              <a:t>見解</a:t>
            </a:r>
            <a:r>
              <a:rPr lang="ja-JP" altLang="en-US" b="1" dirty="0" smtClean="0">
                <a:solidFill>
                  <a:schemeClr val="tx1"/>
                </a:solidFill>
                <a:latin typeface="Meiryo UI" panose="020B0604030504040204" pitchFamily="50" charset="-128"/>
                <a:ea typeface="Meiryo UI" panose="020B0604030504040204" pitchFamily="50" charset="-128"/>
              </a:rPr>
              <a:t>を共有する</a:t>
            </a:r>
            <a:endParaRPr lang="en-US" altLang="ja-JP" sz="2000" b="1"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3495092" y="2814369"/>
            <a:ext cx="987515" cy="318924"/>
          </a:xfrm>
          <a:prstGeom prst="rect">
            <a:avLst/>
          </a:prstGeom>
          <a:noFill/>
          <a:ln w="9525">
            <a:noFill/>
          </a:ln>
        </p:spPr>
        <p:txBody>
          <a:bodyPr vert="horz" wrap="square" lIns="36000" tIns="36000" rIns="36000" bIns="36000" rtlCol="0" anchor="t">
            <a:spAutoFit/>
          </a:bodyPr>
          <a:lstStyle/>
          <a:p>
            <a:pPr marL="0" lvl="1"/>
            <a:r>
              <a:rPr lang="en-US" altLang="ja-JP" sz="1600" b="1" dirty="0" smtClean="0">
                <a:latin typeface="Meiryo UI" panose="020B0604030504040204" pitchFamily="50" charset="-128"/>
                <a:ea typeface="Meiryo UI" panose="020B0604030504040204" pitchFamily="50" charset="-128"/>
              </a:rPr>
              <a:t>5</a:t>
            </a:r>
            <a:r>
              <a:rPr lang="ja-JP" altLang="en-US" sz="1600" b="1" dirty="0" smtClean="0">
                <a:latin typeface="Meiryo UI" panose="020B0604030504040204" pitchFamily="50" charset="-128"/>
                <a:ea typeface="Meiryo UI" panose="020B0604030504040204" pitchFamily="50" charset="-128"/>
              </a:rPr>
              <a:t>分</a:t>
            </a:r>
            <a:endParaRPr lang="en-US" altLang="ja-JP" sz="16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4409094" y="2890394"/>
            <a:ext cx="5090844" cy="688256"/>
          </a:xfrm>
          <a:prstGeom prst="rect">
            <a:avLst/>
          </a:prstGeom>
          <a:noFill/>
          <a:ln w="9525">
            <a:noFill/>
          </a:ln>
        </p:spPr>
        <p:txBody>
          <a:bodyPr vert="horz" wrap="square" lIns="36000" tIns="36000" rIns="36000" bIns="36000" rtlCol="0" anchor="t">
            <a:spAutoFit/>
          </a:bodyPr>
          <a:lstStyle/>
          <a:p>
            <a:pPr marL="0" lvl="1">
              <a:lnSpc>
                <a:spcPts val="2400"/>
              </a:lnSpc>
            </a:pPr>
            <a:r>
              <a:rPr lang="ja-JP" altLang="en-US" dirty="0" smtClean="0">
                <a:latin typeface="Meiryo UI" panose="020B0604030504040204" pitchFamily="50" charset="-128"/>
                <a:ea typeface="Meiryo UI" panose="020B0604030504040204" pitchFamily="50" charset="-128"/>
              </a:rPr>
              <a:t>・各班発表後，事例</a:t>
            </a:r>
            <a:r>
              <a:rPr lang="en-US" altLang="ja-JP" dirty="0" smtClean="0">
                <a:latin typeface="Meiryo UI" panose="020B0604030504040204" pitchFamily="50" charset="-128"/>
                <a:ea typeface="Meiryo UI" panose="020B0604030504040204" pitchFamily="50" charset="-128"/>
              </a:rPr>
              <a:t>AB</a:t>
            </a:r>
            <a:r>
              <a:rPr lang="ja-JP" altLang="en-US" dirty="0" smtClean="0">
                <a:latin typeface="Meiryo UI" panose="020B0604030504040204" pitchFamily="50" charset="-128"/>
                <a:ea typeface="Meiryo UI" panose="020B0604030504040204" pitchFamily="50" charset="-128"/>
              </a:rPr>
              <a:t>（①～③）に関する事務局</a:t>
            </a:r>
            <a:endParaRPr lang="en-US" altLang="ja-JP" dirty="0" smtClean="0">
              <a:latin typeface="Meiryo UI" panose="020B0604030504040204" pitchFamily="50" charset="-128"/>
              <a:ea typeface="Meiryo UI" panose="020B0604030504040204" pitchFamily="50" charset="-128"/>
            </a:endParaRPr>
          </a:p>
          <a:p>
            <a:pPr marL="0" lvl="1">
              <a:lnSpc>
                <a:spcPts val="2400"/>
              </a:lnSpc>
            </a:pPr>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見解を説明す</a:t>
            </a:r>
            <a:r>
              <a:rPr lang="ja-JP" altLang="en-US" dirty="0">
                <a:latin typeface="Meiryo UI" panose="020B0604030504040204" pitchFamily="50" charset="-128"/>
                <a:ea typeface="Meiryo UI" panose="020B0604030504040204" pitchFamily="50" charset="-128"/>
              </a:rPr>
              <a:t>る</a:t>
            </a:r>
            <a:endParaRPr lang="en-US" altLang="ja-JP" dirty="0">
              <a:latin typeface="Meiryo UI" panose="020B0604030504040204" pitchFamily="50" charset="-128"/>
              <a:ea typeface="Meiryo UI" panose="020B0604030504040204" pitchFamily="50" charset="-128"/>
            </a:endParaRPr>
          </a:p>
        </p:txBody>
      </p:sp>
      <p:sp>
        <p:nvSpPr>
          <p:cNvPr id="17" name="四角形: 角を丸くする 4">
            <a:extLst>
              <a:ext uri="{FF2B5EF4-FFF2-40B4-BE49-F238E27FC236}">
                <a16:creationId xmlns:a16="http://schemas.microsoft.com/office/drawing/2014/main" id="{A942B1CE-7C51-451D-8A9A-53CC199D9FE0}"/>
              </a:ext>
            </a:extLst>
          </p:cNvPr>
          <p:cNvSpPr/>
          <p:nvPr/>
        </p:nvSpPr>
        <p:spPr>
          <a:xfrm>
            <a:off x="320168" y="4880525"/>
            <a:ext cx="3873828" cy="1244705"/>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u="sng" dirty="0" smtClean="0">
                <a:solidFill>
                  <a:schemeClr val="tx1"/>
                </a:solidFill>
                <a:latin typeface="Meiryo UI" panose="020B0604030504040204" pitchFamily="50" charset="-128"/>
                <a:ea typeface="Meiryo UI" panose="020B0604030504040204" pitchFamily="50" charset="-128"/>
              </a:rPr>
              <a:t>Step6</a:t>
            </a:r>
            <a:endParaRPr lang="en-US" altLang="ja-JP" b="1" u="sng" dirty="0">
              <a:solidFill>
                <a:schemeClr val="tx1"/>
              </a:solidFill>
              <a:latin typeface="Meiryo UI" panose="020B0604030504040204" pitchFamily="50" charset="-128"/>
              <a:ea typeface="Meiryo UI" panose="020B0604030504040204" pitchFamily="50" charset="-128"/>
            </a:endParaRPr>
          </a:p>
          <a:p>
            <a:r>
              <a:rPr lang="ja-JP" altLang="en-US" b="1" dirty="0" smtClean="0">
                <a:solidFill>
                  <a:schemeClr val="tx1"/>
                </a:solidFill>
                <a:latin typeface="Meiryo UI" panose="020B0604030504040204" pitchFamily="50" charset="-128"/>
                <a:ea typeface="Meiryo UI" panose="020B0604030504040204" pitchFamily="50" charset="-128"/>
              </a:rPr>
              <a:t>フリーディスカッション</a:t>
            </a:r>
            <a:endParaRPr lang="en-US" altLang="ja-JP" b="1" dirty="0" smtClean="0">
              <a:solidFill>
                <a:schemeClr val="tx1"/>
              </a:solidFill>
              <a:latin typeface="Meiryo UI" panose="020B0604030504040204" pitchFamily="50" charset="-128"/>
              <a:ea typeface="Meiryo UI" panose="020B0604030504040204" pitchFamily="50" charset="-128"/>
            </a:endParaRPr>
          </a:p>
          <a:p>
            <a:r>
              <a:rPr lang="ja-JP" altLang="en-US" b="1" dirty="0" smtClean="0">
                <a:solidFill>
                  <a:schemeClr val="tx1"/>
                </a:solidFill>
                <a:latin typeface="Meiryo UI" panose="020B0604030504040204" pitchFamily="50" charset="-128"/>
                <a:ea typeface="Meiryo UI" panose="020B0604030504040204" pitchFamily="50" charset="-128"/>
              </a:rPr>
              <a:t>「より、そう、ちから。」の自走化定着に向けて</a:t>
            </a:r>
            <a:endParaRPr lang="ja-JP" altLang="en-US" sz="2000" b="1" dirty="0">
              <a:solidFill>
                <a:schemeClr val="tx1"/>
              </a:solidFill>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4409094" y="4880525"/>
            <a:ext cx="5350663" cy="688256"/>
          </a:xfrm>
          <a:prstGeom prst="rect">
            <a:avLst/>
          </a:prstGeom>
          <a:noFill/>
          <a:ln w="9525">
            <a:noFill/>
          </a:ln>
        </p:spPr>
        <p:txBody>
          <a:bodyPr vert="horz" wrap="square" lIns="36000" tIns="36000" rIns="36000" bIns="36000" rtlCol="0" anchor="t">
            <a:spAutoFit/>
          </a:bodyPr>
          <a:lstStyle/>
          <a:p>
            <a:pPr marL="0" lvl="1">
              <a:lnSpc>
                <a:spcPts val="2400"/>
              </a:lnSpc>
            </a:pPr>
            <a:r>
              <a:rPr lang="ja-JP" altLang="en-US" dirty="0">
                <a:latin typeface="Meiryo UI" panose="020B0604030504040204" pitchFamily="50" charset="-128"/>
                <a:ea typeface="Meiryo UI" panose="020B0604030504040204" pitchFamily="50" charset="-128"/>
              </a:rPr>
              <a:t>・「より、そう、ちから。」の自走化定着に向けて</a:t>
            </a:r>
            <a:r>
              <a:rPr lang="ja-JP" altLang="en-US" dirty="0" smtClean="0">
                <a:latin typeface="Meiryo UI" panose="020B0604030504040204" pitchFamily="50" charset="-128"/>
                <a:ea typeface="Meiryo UI" panose="020B0604030504040204" pitchFamily="50" charset="-128"/>
              </a:rPr>
              <a:t>，アイデア等</a:t>
            </a:r>
            <a:endParaRPr lang="en-US" altLang="ja-JP" dirty="0" smtClean="0">
              <a:latin typeface="Meiryo UI" panose="020B0604030504040204" pitchFamily="50" charset="-128"/>
              <a:ea typeface="Meiryo UI" panose="020B0604030504040204" pitchFamily="50" charset="-128"/>
            </a:endParaRPr>
          </a:p>
          <a:p>
            <a:pPr marL="0" lvl="1">
              <a:lnSpc>
                <a:spcPts val="2400"/>
              </a:lnSpc>
            </a:pPr>
            <a:r>
              <a:rPr lang="ja-JP" altLang="en-US" dirty="0">
                <a:latin typeface="Meiryo UI" panose="020B0604030504040204" pitchFamily="50" charset="-128"/>
                <a:ea typeface="Meiryo UI" panose="020B0604030504040204" pitchFamily="50" charset="-128"/>
              </a:rPr>
              <a:t>　</a:t>
            </a:r>
            <a:r>
              <a:rPr lang="ja-JP" altLang="en-US" dirty="0" smtClean="0">
                <a:latin typeface="Meiryo UI" panose="020B0604030504040204" pitchFamily="50" charset="-128"/>
                <a:ea typeface="Meiryo UI" panose="020B0604030504040204" pitchFamily="50" charset="-128"/>
              </a:rPr>
              <a:t>をざっくばらん</a:t>
            </a:r>
            <a:r>
              <a:rPr lang="ja-JP" altLang="en-US" dirty="0">
                <a:latin typeface="Meiryo UI" panose="020B0604030504040204" pitchFamily="50" charset="-128"/>
                <a:ea typeface="Meiryo UI" panose="020B0604030504040204" pitchFamily="50" charset="-128"/>
              </a:rPr>
              <a:t>にディスカッション</a:t>
            </a:r>
            <a:r>
              <a:rPr lang="ja-JP" altLang="en-US" dirty="0" smtClean="0">
                <a:latin typeface="Meiryo UI" panose="020B0604030504040204" pitchFamily="50" charset="-128"/>
                <a:ea typeface="Meiryo UI" panose="020B0604030504040204" pitchFamily="50" charset="-128"/>
              </a:rPr>
              <a:t>する。</a:t>
            </a:r>
            <a:endParaRPr lang="en-US" altLang="ja-JP" dirty="0" smtClean="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3479785" y="4852313"/>
            <a:ext cx="987515" cy="318924"/>
          </a:xfrm>
          <a:prstGeom prst="rect">
            <a:avLst/>
          </a:prstGeom>
          <a:noFill/>
          <a:ln w="9525">
            <a:noFill/>
          </a:ln>
        </p:spPr>
        <p:txBody>
          <a:bodyPr vert="horz" wrap="square" lIns="36000" tIns="36000" rIns="36000" bIns="36000" rtlCol="0" anchor="t">
            <a:spAutoFit/>
          </a:bodyPr>
          <a:lstStyle/>
          <a:p>
            <a:pPr marL="0" lvl="1"/>
            <a:r>
              <a:rPr lang="en-US" altLang="ja-JP" sz="1600" b="1" dirty="0" smtClean="0">
                <a:latin typeface="Meiryo UI" panose="020B0604030504040204" pitchFamily="50" charset="-128"/>
                <a:ea typeface="Meiryo UI" panose="020B0604030504040204" pitchFamily="50" charset="-128"/>
              </a:rPr>
              <a:t>30</a:t>
            </a:r>
            <a:r>
              <a:rPr lang="ja-JP" altLang="en-US" sz="1600" b="1" dirty="0" smtClean="0">
                <a:latin typeface="Meiryo UI" panose="020B0604030504040204" pitchFamily="50" charset="-128"/>
                <a:ea typeface="Meiryo UI" panose="020B0604030504040204" pitchFamily="50" charset="-128"/>
              </a:rPr>
              <a:t>分</a:t>
            </a:r>
            <a:endParaRPr lang="en-US" altLang="ja-JP" sz="16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4193996" y="766820"/>
            <a:ext cx="4696443" cy="349702"/>
          </a:xfrm>
          <a:prstGeom prst="rect">
            <a:avLst/>
          </a:prstGeom>
          <a:solidFill>
            <a:schemeClr val="bg1"/>
          </a:solidFill>
          <a:ln w="9525">
            <a:solidFill>
              <a:schemeClr val="tx1"/>
            </a:solidFill>
          </a:ln>
        </p:spPr>
        <p:txBody>
          <a:bodyPr vert="horz" wrap="square" lIns="36000" tIns="36000" rIns="36000" bIns="36000" rtlCol="0" anchor="ctr">
            <a:spAutoFit/>
          </a:bodyPr>
          <a:lstStyle/>
          <a:p>
            <a:pPr algn="ctr"/>
            <a:r>
              <a:rPr kumimoji="1" lang="ja-JP" altLang="en-US" dirty="0" smtClean="0">
                <a:ea typeface="ＭＳ Ｐゴシック" pitchFamily="50" charset="-128"/>
              </a:rPr>
              <a:t>～休憩　</a:t>
            </a:r>
            <a:r>
              <a:rPr kumimoji="1" lang="en-US" altLang="ja-JP" dirty="0" smtClean="0">
                <a:ea typeface="ＭＳ Ｐゴシック" pitchFamily="50" charset="-128"/>
              </a:rPr>
              <a:t>10</a:t>
            </a:r>
            <a:r>
              <a:rPr kumimoji="1" lang="ja-JP" altLang="en-US" dirty="0" smtClean="0">
                <a:ea typeface="ＭＳ Ｐゴシック" pitchFamily="50" charset="-128"/>
              </a:rPr>
              <a:t>分～</a:t>
            </a:r>
          </a:p>
        </p:txBody>
      </p:sp>
      <p:sp>
        <p:nvSpPr>
          <p:cNvPr id="23" name="テキスト ボックス 22"/>
          <p:cNvSpPr txBox="1"/>
          <p:nvPr/>
        </p:nvSpPr>
        <p:spPr>
          <a:xfrm>
            <a:off x="291266" y="800834"/>
            <a:ext cx="3414460" cy="349702"/>
          </a:xfrm>
          <a:prstGeom prst="rect">
            <a:avLst/>
          </a:prstGeom>
          <a:solidFill>
            <a:srgbClr val="002060"/>
          </a:solidFill>
          <a:ln w="9525">
            <a:noFill/>
          </a:ln>
        </p:spPr>
        <p:txBody>
          <a:bodyPr vert="horz" wrap="square" lIns="36000" tIns="36000" rIns="36000" bIns="36000" rtlCol="0" anchor="t">
            <a:spAutoFit/>
          </a:bodyPr>
          <a:lstStyle/>
          <a:p>
            <a:pPr algn="just">
              <a:buClr>
                <a:schemeClr val="bg2">
                  <a:lumMod val="50000"/>
                </a:schemeClr>
              </a:buClr>
            </a:pPr>
            <a:r>
              <a:rPr lang="en-US" altLang="ja-JP" dirty="0" smtClean="0">
                <a:solidFill>
                  <a:schemeClr val="bg1"/>
                </a:solidFill>
                <a:latin typeface="Meiryo UI" panose="020B0604030504040204" pitchFamily="50" charset="-128"/>
                <a:ea typeface="Meiryo UI" panose="020B0604030504040204" pitchFamily="50" charset="-128"/>
              </a:rPr>
              <a:t>Teams</a:t>
            </a:r>
            <a:r>
              <a:rPr lang="ja-JP" altLang="en-US" dirty="0" smtClean="0">
                <a:solidFill>
                  <a:schemeClr val="bg1"/>
                </a:solidFill>
                <a:latin typeface="Meiryo UI" panose="020B0604030504040204" pitchFamily="50" charset="-128"/>
                <a:ea typeface="Meiryo UI" panose="020B0604030504040204" pitchFamily="50" charset="-128"/>
              </a:rPr>
              <a:t>：全体会議の</a:t>
            </a:r>
            <a:r>
              <a:rPr lang="en-US" altLang="ja-JP" dirty="0" smtClean="0">
                <a:solidFill>
                  <a:schemeClr val="bg1"/>
                </a:solidFill>
                <a:latin typeface="Meiryo UI" panose="020B0604030504040204" pitchFamily="50" charset="-128"/>
                <a:ea typeface="Meiryo UI" panose="020B0604030504040204" pitchFamily="50" charset="-128"/>
              </a:rPr>
              <a:t>URL</a:t>
            </a:r>
            <a:r>
              <a:rPr lang="ja-JP" altLang="en-US" dirty="0" smtClean="0">
                <a:solidFill>
                  <a:schemeClr val="bg1"/>
                </a:solidFill>
                <a:latin typeface="Meiryo UI" panose="020B0604030504040204" pitchFamily="50" charset="-128"/>
                <a:ea typeface="Meiryo UI" panose="020B0604030504040204" pitchFamily="50" charset="-128"/>
              </a:rPr>
              <a:t>に移動</a:t>
            </a:r>
            <a:endParaRPr kumimoji="1" lang="ja-JP" altLang="en-US" dirty="0" smtClean="0">
              <a:solidFill>
                <a:schemeClr val="bg1"/>
              </a:solidFill>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291266" y="4414466"/>
            <a:ext cx="3873828" cy="349702"/>
          </a:xfrm>
          <a:prstGeom prst="rect">
            <a:avLst/>
          </a:prstGeom>
          <a:solidFill>
            <a:srgbClr val="002060"/>
          </a:solidFill>
          <a:ln w="9525">
            <a:noFill/>
          </a:ln>
        </p:spPr>
        <p:txBody>
          <a:bodyPr vert="horz" wrap="square" lIns="36000" tIns="36000" rIns="36000" bIns="36000" rtlCol="0" anchor="t">
            <a:spAutoFit/>
          </a:bodyPr>
          <a:lstStyle/>
          <a:p>
            <a:pPr algn="just">
              <a:buClr>
                <a:schemeClr val="bg2">
                  <a:lumMod val="50000"/>
                </a:schemeClr>
              </a:buClr>
            </a:pPr>
            <a:r>
              <a:rPr lang="en-US" altLang="ja-JP" dirty="0" smtClean="0">
                <a:solidFill>
                  <a:schemeClr val="bg1"/>
                </a:solidFill>
                <a:latin typeface="Meiryo UI" panose="020B0604030504040204" pitchFamily="50" charset="-128"/>
                <a:ea typeface="Meiryo UI" panose="020B0604030504040204" pitchFamily="50" charset="-128"/>
              </a:rPr>
              <a:t>Teams</a:t>
            </a:r>
            <a:r>
              <a:rPr lang="ja-JP" altLang="en-US" dirty="0" smtClean="0">
                <a:solidFill>
                  <a:schemeClr val="bg1"/>
                </a:solidFill>
                <a:latin typeface="Meiryo UI" panose="020B0604030504040204" pitchFamily="50" charset="-128"/>
                <a:ea typeface="Meiryo UI" panose="020B0604030504040204" pitchFamily="50" charset="-128"/>
              </a:rPr>
              <a:t>：グループワークの</a:t>
            </a:r>
            <a:r>
              <a:rPr lang="en-US" altLang="ja-JP" dirty="0" smtClean="0">
                <a:solidFill>
                  <a:schemeClr val="bg1"/>
                </a:solidFill>
                <a:latin typeface="Meiryo UI" panose="020B0604030504040204" pitchFamily="50" charset="-128"/>
                <a:ea typeface="Meiryo UI" panose="020B0604030504040204" pitchFamily="50" charset="-128"/>
              </a:rPr>
              <a:t>URL</a:t>
            </a:r>
            <a:r>
              <a:rPr lang="ja-JP" altLang="en-US" dirty="0" smtClean="0">
                <a:solidFill>
                  <a:schemeClr val="bg1"/>
                </a:solidFill>
                <a:latin typeface="Meiryo UI" panose="020B0604030504040204" pitchFamily="50" charset="-128"/>
                <a:ea typeface="Meiryo UI" panose="020B0604030504040204" pitchFamily="50" charset="-128"/>
              </a:rPr>
              <a:t>に移動</a:t>
            </a:r>
            <a:endParaRPr kumimoji="1" lang="ja-JP" altLang="en-US" dirty="0" smtClean="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002076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12BCCD8-AAFC-4BC1-94B0-CE92EC26A717}"/>
              </a:ext>
            </a:extLst>
          </p:cNvPr>
          <p:cNvSpPr txBox="1"/>
          <p:nvPr/>
        </p:nvSpPr>
        <p:spPr>
          <a:xfrm>
            <a:off x="130628" y="1"/>
            <a:ext cx="9394371" cy="461665"/>
          </a:xfrm>
          <a:prstGeom prst="rect">
            <a:avLst/>
          </a:prstGeom>
          <a:noFill/>
        </p:spPr>
        <p:txBody>
          <a:bodyPr wrap="square" rtlCol="0">
            <a:spAutoFit/>
          </a:bodyPr>
          <a:lstStyle/>
          <a:p>
            <a:r>
              <a:rPr lang="en-US" altLang="ja-JP" sz="2400" b="1" dirty="0">
                <a:latin typeface="Meiryo UI" panose="020B0604030504040204" pitchFamily="50" charset="-128"/>
                <a:ea typeface="Meiryo UI" panose="020B0604030504040204" pitchFamily="50" charset="-128"/>
              </a:rPr>
              <a:t>S</a:t>
            </a:r>
            <a:r>
              <a:rPr lang="en-US" altLang="ja-JP" sz="2400" b="1" dirty="0" smtClean="0">
                <a:latin typeface="Meiryo UI" panose="020B0604030504040204" pitchFamily="50" charset="-128"/>
                <a:ea typeface="Meiryo UI" panose="020B0604030504040204" pitchFamily="50" charset="-128"/>
              </a:rPr>
              <a:t>tep2</a:t>
            </a:r>
            <a:r>
              <a:rPr lang="ja-JP" altLang="en-US" sz="2400" b="1" dirty="0" smtClean="0">
                <a:latin typeface="Meiryo UI" panose="020B0604030504040204" pitchFamily="50" charset="-128"/>
                <a:ea typeface="Meiryo UI" panose="020B0604030504040204" pitchFamily="50" charset="-128"/>
              </a:rPr>
              <a:t>　自己</a:t>
            </a:r>
            <a:r>
              <a:rPr lang="ja-JP" altLang="en-US" sz="2400" b="1" dirty="0">
                <a:latin typeface="Meiryo UI" panose="020B0604030504040204" pitchFamily="50" charset="-128"/>
                <a:ea typeface="Meiryo UI" panose="020B0604030504040204" pitchFamily="50" charset="-128"/>
              </a:rPr>
              <a:t>紹介（アイスブレイク）</a:t>
            </a:r>
          </a:p>
        </p:txBody>
      </p:sp>
      <p:sp>
        <p:nvSpPr>
          <p:cNvPr id="13" name="テキスト ボックス 12"/>
          <p:cNvSpPr txBox="1"/>
          <p:nvPr/>
        </p:nvSpPr>
        <p:spPr>
          <a:xfrm>
            <a:off x="865507" y="562591"/>
            <a:ext cx="8174986" cy="4135354"/>
          </a:xfrm>
          <a:prstGeom prst="rect">
            <a:avLst/>
          </a:prstGeom>
          <a:solidFill>
            <a:schemeClr val="accent5">
              <a:lumMod val="20000"/>
              <a:lumOff val="80000"/>
            </a:schemeClr>
          </a:solidFill>
          <a:ln w="9525">
            <a:solidFill>
              <a:schemeClr val="tx1">
                <a:lumMod val="75000"/>
                <a:lumOff val="25000"/>
              </a:schemeClr>
            </a:solidFill>
          </a:ln>
          <a:effectLst>
            <a:outerShdw blurRad="50800" dist="38100" dir="2700000" algn="tl" rotWithShape="0">
              <a:prstClr val="black">
                <a:alpha val="40000"/>
              </a:prstClr>
            </a:outerShdw>
          </a:effectLst>
        </p:spPr>
        <p:txBody>
          <a:bodyPr vert="horz" wrap="square" lIns="36000" tIns="36000" rIns="36000" bIns="36000" rtlCol="0" anchor="t">
            <a:spAutoFit/>
          </a:bodyPr>
          <a:lstStyle/>
          <a:p>
            <a:pPr algn="just">
              <a:buClr>
                <a:schemeClr val="bg2">
                  <a:lumMod val="50000"/>
                </a:schemeClr>
              </a:buClr>
            </a:pPr>
            <a:endParaRPr lang="en-US" altLang="ja-JP" sz="1200" dirty="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2400" dirty="0">
                <a:latin typeface="Meiryo UI" panose="020B0604030504040204" pitchFamily="50" charset="-128"/>
                <a:ea typeface="Meiryo UI" panose="020B0604030504040204" pitchFamily="50" charset="-128"/>
              </a:rPr>
              <a:t>　　　　　　　　　　　　　　　●</a:t>
            </a:r>
            <a:r>
              <a:rPr lang="ja-JP" altLang="en-US" sz="2400" u="sng" dirty="0">
                <a:latin typeface="Meiryo UI" panose="020B0604030504040204" pitchFamily="50" charset="-128"/>
                <a:ea typeface="Meiryo UI" panose="020B0604030504040204" pitchFamily="50" charset="-128"/>
              </a:rPr>
              <a:t>　　</a:t>
            </a:r>
            <a:r>
              <a:rPr lang="ja-JP" altLang="en-US" sz="2400" b="1" u="sng" dirty="0">
                <a:latin typeface="Meiryo UI" panose="020B0604030504040204" pitchFamily="50" charset="-128"/>
                <a:ea typeface="Meiryo UI" panose="020B0604030504040204" pitchFamily="50" charset="-128"/>
              </a:rPr>
              <a:t>手順</a:t>
            </a:r>
            <a:r>
              <a:rPr lang="ja-JP" altLang="en-US" sz="2400" u="sng"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　　　　　　　　　　　　　　　</a:t>
            </a:r>
            <a:endParaRPr lang="en-US" altLang="ja-JP" sz="2400" dirty="0">
              <a:latin typeface="Meiryo UI" panose="020B0604030504040204" pitchFamily="50" charset="-128"/>
              <a:ea typeface="Meiryo UI" panose="020B0604030504040204" pitchFamily="50" charset="-128"/>
            </a:endParaRPr>
          </a:p>
          <a:p>
            <a:pPr algn="just">
              <a:buClr>
                <a:schemeClr val="bg2">
                  <a:lumMod val="50000"/>
                </a:schemeClr>
              </a:buClr>
            </a:pPr>
            <a:endParaRPr lang="en-US" altLang="ja-JP" sz="2400" b="1" dirty="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2800" b="1" dirty="0">
                <a:latin typeface="Meiryo UI" panose="020B0604030504040204" pitchFamily="50" charset="-128"/>
                <a:ea typeface="Meiryo UI" panose="020B0604030504040204" pitchFamily="50" charset="-128"/>
              </a:rPr>
              <a:t>　</a:t>
            </a:r>
            <a:r>
              <a:rPr lang="ja-JP" altLang="en-US" sz="2800" b="1" dirty="0" smtClean="0">
                <a:latin typeface="Meiryo UI" panose="020B0604030504040204" pitchFamily="50" charset="-128"/>
                <a:ea typeface="Meiryo UI" panose="020B0604030504040204" pitchFamily="50" charset="-128"/>
              </a:rPr>
              <a:t>　１</a:t>
            </a:r>
            <a:r>
              <a:rPr lang="ja-JP" altLang="en-US" sz="2800" b="1" dirty="0">
                <a:latin typeface="Meiryo UI" panose="020B0604030504040204" pitchFamily="50" charset="-128"/>
                <a:ea typeface="Meiryo UI" panose="020B0604030504040204" pitchFamily="50" charset="-128"/>
              </a:rPr>
              <a:t>．自己紹介（　所属　・　名前　・　出身地　）</a:t>
            </a:r>
            <a:endParaRPr lang="en-US" altLang="ja-JP" sz="2800" b="1" dirty="0">
              <a:latin typeface="Meiryo UI" panose="020B0604030504040204" pitchFamily="50" charset="-128"/>
              <a:ea typeface="Meiryo UI" panose="020B0604030504040204" pitchFamily="50" charset="-128"/>
            </a:endParaRPr>
          </a:p>
          <a:p>
            <a:pPr algn="just">
              <a:buClr>
                <a:schemeClr val="bg2">
                  <a:lumMod val="50000"/>
                </a:schemeClr>
              </a:buClr>
            </a:pPr>
            <a:endParaRPr lang="en-US" altLang="ja-JP" sz="2800" b="1" dirty="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2800" b="1" dirty="0" smtClean="0">
                <a:latin typeface="Meiryo UI" panose="020B0604030504040204" pitchFamily="50" charset="-128"/>
                <a:ea typeface="Meiryo UI" panose="020B0604030504040204" pitchFamily="50" charset="-128"/>
              </a:rPr>
              <a:t>　　２．本日の意気込み</a:t>
            </a:r>
            <a:endParaRPr lang="en-US" altLang="ja-JP" sz="2800" b="1" dirty="0">
              <a:latin typeface="Meiryo UI" panose="020B0604030504040204" pitchFamily="50" charset="-128"/>
              <a:ea typeface="Meiryo UI" panose="020B0604030504040204" pitchFamily="50" charset="-128"/>
            </a:endParaRPr>
          </a:p>
          <a:p>
            <a:pPr algn="just">
              <a:buClr>
                <a:schemeClr val="bg2">
                  <a:lumMod val="50000"/>
                </a:schemeClr>
              </a:buClr>
            </a:pPr>
            <a:endParaRPr lang="en-US" altLang="ja-JP" sz="2800" b="1" dirty="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2800" b="1" dirty="0" smtClean="0">
                <a:latin typeface="Meiryo UI" panose="020B0604030504040204" pitchFamily="50" charset="-128"/>
                <a:ea typeface="Meiryo UI" panose="020B0604030504040204" pitchFamily="50" charset="-128"/>
              </a:rPr>
              <a:t>　　３．事業所でのこれまでの取り組み</a:t>
            </a:r>
            <a:endParaRPr lang="en-US" altLang="ja-JP" sz="2800" b="1" dirty="0" smtClean="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2800" b="1" dirty="0">
                <a:latin typeface="Meiryo UI" panose="020B0604030504040204" pitchFamily="50" charset="-128"/>
                <a:ea typeface="Meiryo UI" panose="020B0604030504040204" pitchFamily="50" charset="-128"/>
              </a:rPr>
              <a:t>　</a:t>
            </a:r>
            <a:r>
              <a:rPr lang="ja-JP" altLang="en-US" sz="2800" b="1" dirty="0" smtClean="0">
                <a:latin typeface="Meiryo UI" panose="020B0604030504040204" pitchFamily="50" charset="-128"/>
                <a:ea typeface="Meiryo UI" panose="020B0604030504040204" pitchFamily="50" charset="-128"/>
              </a:rPr>
              <a:t>　　　　（事前課題</a:t>
            </a:r>
            <a:r>
              <a:rPr lang="en-US" altLang="ja-JP" sz="2800" b="1" dirty="0" smtClean="0">
                <a:latin typeface="Meiryo UI" panose="020B0604030504040204" pitchFamily="50" charset="-128"/>
                <a:ea typeface="Meiryo UI" panose="020B0604030504040204" pitchFamily="50" charset="-128"/>
              </a:rPr>
              <a:t>step1</a:t>
            </a:r>
            <a:r>
              <a:rPr lang="ja-JP" altLang="en-US" sz="2800" b="1" dirty="0" smtClean="0">
                <a:latin typeface="Meiryo UI" panose="020B0604030504040204" pitchFamily="50" charset="-128"/>
                <a:ea typeface="Meiryo UI" panose="020B0604030504040204" pitchFamily="50" charset="-128"/>
              </a:rPr>
              <a:t>を基に）</a:t>
            </a:r>
            <a:endParaRPr lang="en-US" altLang="ja-JP" sz="2800" b="1" dirty="0">
              <a:latin typeface="Meiryo UI" panose="020B0604030504040204" pitchFamily="50" charset="-128"/>
              <a:ea typeface="Meiryo UI" panose="020B0604030504040204" pitchFamily="50" charset="-128"/>
            </a:endParaRPr>
          </a:p>
          <a:p>
            <a:pPr algn="just">
              <a:buClr>
                <a:schemeClr val="bg2">
                  <a:lumMod val="50000"/>
                </a:schemeClr>
              </a:buClr>
            </a:pPr>
            <a:endParaRPr lang="en-US" altLang="ja-JP" sz="2400" dirty="0">
              <a:latin typeface="Meiryo UI" panose="020B0604030504040204" pitchFamily="50" charset="-128"/>
              <a:ea typeface="Meiryo UI" panose="020B0604030504040204" pitchFamily="50" charset="-128"/>
            </a:endParaRPr>
          </a:p>
          <a:p>
            <a:pPr algn="just">
              <a:buClr>
                <a:schemeClr val="bg2">
                  <a:lumMod val="50000"/>
                </a:schemeClr>
              </a:buClr>
            </a:pPr>
            <a:r>
              <a:rPr lang="ja-JP" altLang="en-US" sz="1200" dirty="0">
                <a:latin typeface="Meiryo UI" panose="020B0604030504040204" pitchFamily="50" charset="-128"/>
                <a:ea typeface="Meiryo UI" panose="020B0604030504040204" pitchFamily="50" charset="-128"/>
              </a:rPr>
              <a:t>　</a:t>
            </a:r>
            <a:endParaRPr lang="en-US" altLang="ja-JP" sz="1200"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3"/>
          <a:stretch>
            <a:fillRect/>
          </a:stretch>
        </p:blipFill>
        <p:spPr>
          <a:xfrm>
            <a:off x="3800170" y="5229756"/>
            <a:ext cx="2548495" cy="1597296"/>
          </a:xfrm>
          <a:prstGeom prst="rect">
            <a:avLst/>
          </a:prstGeom>
        </p:spPr>
      </p:pic>
      <p:sp>
        <p:nvSpPr>
          <p:cNvPr id="5" name="楕円 4"/>
          <p:cNvSpPr/>
          <p:nvPr/>
        </p:nvSpPr>
        <p:spPr>
          <a:xfrm>
            <a:off x="1399739" y="5526626"/>
            <a:ext cx="2252366" cy="980658"/>
          </a:xfrm>
          <a:prstGeom prst="ellipse">
            <a:avLst/>
          </a:prstGeom>
          <a:solidFill>
            <a:schemeClr val="bg1"/>
          </a:solidFill>
          <a:ln>
            <a:solidFill>
              <a:schemeClr val="bg1">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3</a:t>
            </a:r>
            <a:r>
              <a:rPr lang="ja-JP" altLang="en-US" dirty="0" smtClean="0">
                <a:solidFill>
                  <a:schemeClr val="tx1"/>
                </a:solidFill>
              </a:rPr>
              <a:t>分</a:t>
            </a:r>
            <a:r>
              <a:rPr lang="ja-JP" altLang="en-US" dirty="0">
                <a:solidFill>
                  <a:schemeClr val="tx1"/>
                </a:solidFill>
              </a:rPr>
              <a:t>程度／人</a:t>
            </a:r>
          </a:p>
        </p:txBody>
      </p:sp>
      <p:sp>
        <p:nvSpPr>
          <p:cNvPr id="9" name="楕円 8"/>
          <p:cNvSpPr/>
          <p:nvPr/>
        </p:nvSpPr>
        <p:spPr>
          <a:xfrm>
            <a:off x="6348664" y="5526626"/>
            <a:ext cx="2252366" cy="980658"/>
          </a:xfrm>
          <a:prstGeom prst="ellipse">
            <a:avLst/>
          </a:prstGeom>
          <a:solidFill>
            <a:schemeClr val="bg1"/>
          </a:solidFill>
          <a:ln>
            <a:solidFill>
              <a:schemeClr val="bg1">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全体</a:t>
            </a:r>
            <a:endParaRPr lang="en-US" altLang="ja-JP" dirty="0">
              <a:solidFill>
                <a:schemeClr val="tx1"/>
              </a:solidFill>
            </a:endParaRPr>
          </a:p>
          <a:p>
            <a:pPr algn="ctr"/>
            <a:r>
              <a:rPr lang="en-US" altLang="ja-JP" dirty="0" smtClean="0">
                <a:solidFill>
                  <a:schemeClr val="tx1"/>
                </a:solidFill>
              </a:rPr>
              <a:t>2</a:t>
            </a:r>
            <a:r>
              <a:rPr lang="en-US" altLang="ja-JP" dirty="0">
                <a:solidFill>
                  <a:schemeClr val="tx1"/>
                </a:solidFill>
              </a:rPr>
              <a:t>0</a:t>
            </a:r>
            <a:r>
              <a:rPr lang="ja-JP" altLang="en-US" dirty="0" smtClean="0">
                <a:solidFill>
                  <a:schemeClr val="tx1"/>
                </a:solidFill>
              </a:rPr>
              <a:t>分</a:t>
            </a:r>
            <a:endParaRPr lang="ja-JP" altLang="en-US" dirty="0">
              <a:solidFill>
                <a:schemeClr val="tx1"/>
              </a:solidFill>
            </a:endParaRPr>
          </a:p>
        </p:txBody>
      </p:sp>
    </p:spTree>
    <p:extLst>
      <p:ext uri="{BB962C8B-B14F-4D97-AF65-F5344CB8AC3E}">
        <p14:creationId xmlns:p14="http://schemas.microsoft.com/office/powerpoint/2010/main" val="3360001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四角形: 角を丸くする 3">
            <a:extLst>
              <a:ext uri="{FF2B5EF4-FFF2-40B4-BE49-F238E27FC236}">
                <a16:creationId xmlns:a16="http://schemas.microsoft.com/office/drawing/2014/main" id="{D03085C8-C1C8-480B-9BA5-D4CAB3F1D788}"/>
              </a:ext>
            </a:extLst>
          </p:cNvPr>
          <p:cNvSpPr/>
          <p:nvPr/>
        </p:nvSpPr>
        <p:spPr>
          <a:xfrm>
            <a:off x="330200" y="640219"/>
            <a:ext cx="9416143" cy="852961"/>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smtClean="0">
                <a:solidFill>
                  <a:schemeClr val="tx1"/>
                </a:solidFill>
                <a:latin typeface="Meiryo UI" panose="020B0604030504040204" pitchFamily="50" charset="-128"/>
                <a:ea typeface="Meiryo UI" panose="020B0604030504040204" pitchFamily="50" charset="-128"/>
              </a:rPr>
              <a:t>事前</a:t>
            </a:r>
            <a:r>
              <a:rPr lang="ja-JP" altLang="en-US" sz="2000" b="1" dirty="0">
                <a:solidFill>
                  <a:schemeClr val="tx1"/>
                </a:solidFill>
                <a:latin typeface="Meiryo UI" panose="020B0604030504040204" pitchFamily="50" charset="-128"/>
                <a:ea typeface="Meiryo UI" panose="020B0604030504040204" pitchFamily="50" charset="-128"/>
              </a:rPr>
              <a:t>課題の事例</a:t>
            </a:r>
            <a:r>
              <a:rPr lang="en-US" altLang="ja-JP" sz="2000" b="1" dirty="0" smtClean="0">
                <a:solidFill>
                  <a:schemeClr val="tx1"/>
                </a:solidFill>
                <a:latin typeface="Meiryo UI" panose="020B0604030504040204" pitchFamily="50" charset="-128"/>
                <a:ea typeface="Meiryo UI" panose="020B0604030504040204" pitchFamily="50" charset="-128"/>
              </a:rPr>
              <a:t>AB</a:t>
            </a:r>
            <a:r>
              <a:rPr lang="ja-JP" altLang="en-US" sz="2000" b="1" dirty="0" smtClean="0">
                <a:solidFill>
                  <a:schemeClr val="tx1"/>
                </a:solidFill>
                <a:latin typeface="Meiryo UI" panose="020B0604030504040204" pitchFamily="50" charset="-128"/>
                <a:ea typeface="Meiryo UI" panose="020B0604030504040204" pitchFamily="50" charset="-128"/>
              </a:rPr>
              <a:t>は，「より、そう、ちから。」の‘’深化‘’に該当するか否か。</a:t>
            </a:r>
            <a:endParaRPr lang="en-US" altLang="ja-JP" sz="2000" b="1" dirty="0" smtClean="0">
              <a:solidFill>
                <a:schemeClr val="tx1"/>
              </a:solidFill>
              <a:latin typeface="Meiryo UI" panose="020B0604030504040204" pitchFamily="50" charset="-128"/>
              <a:ea typeface="Meiryo UI" panose="020B0604030504040204" pitchFamily="50" charset="-128"/>
            </a:endParaRPr>
          </a:p>
          <a:p>
            <a:r>
              <a:rPr lang="ja-JP" altLang="en-US" sz="2000" b="1" dirty="0" smtClean="0">
                <a:solidFill>
                  <a:schemeClr val="tx1"/>
                </a:solidFill>
                <a:latin typeface="Meiryo UI" panose="020B0604030504040204" pitchFamily="50" charset="-128"/>
                <a:ea typeface="Meiryo UI" panose="020B0604030504040204" pitchFamily="50" charset="-128"/>
              </a:rPr>
              <a:t>そのように考えた理由も含め，グループ内でディスカッションする。</a:t>
            </a:r>
            <a:endParaRPr lang="ja-JP" altLang="en-US" sz="2400" b="1"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7B0E9CE-7926-4A74-8E68-5BFB50AD7425}"/>
              </a:ext>
            </a:extLst>
          </p:cNvPr>
          <p:cNvSpPr txBox="1"/>
          <p:nvPr/>
        </p:nvSpPr>
        <p:spPr>
          <a:xfrm>
            <a:off x="42368" y="1"/>
            <a:ext cx="9408886"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Step3</a:t>
            </a:r>
            <a:r>
              <a:rPr lang="ja-JP" altLang="en-US" sz="2400" b="1" dirty="0" smtClean="0">
                <a:latin typeface="Meiryo UI" panose="020B0604030504040204" pitchFamily="50" charset="-128"/>
                <a:ea typeface="Meiryo UI" panose="020B0604030504040204" pitchFamily="50" charset="-128"/>
              </a:rPr>
              <a:t>　グループディスカッション（</a:t>
            </a:r>
            <a:r>
              <a:rPr lang="en-US" altLang="ja-JP" sz="2400" b="1" dirty="0" smtClean="0">
                <a:latin typeface="Meiryo UI" panose="020B0604030504040204" pitchFamily="50" charset="-128"/>
                <a:ea typeface="Meiryo UI" panose="020B0604030504040204" pitchFamily="50" charset="-128"/>
              </a:rPr>
              <a:t>1</a:t>
            </a:r>
            <a:r>
              <a:rPr lang="ja-JP" altLang="en-US" sz="2400" b="1" dirty="0" smtClean="0">
                <a:latin typeface="Meiryo UI" panose="020B0604030504040204" pitchFamily="50" charset="-128"/>
                <a:ea typeface="Meiryo UI" panose="020B0604030504040204" pitchFamily="50" charset="-128"/>
              </a:rPr>
              <a:t>回目）</a:t>
            </a:r>
            <a:endParaRPr lang="ja-JP" altLang="en-US" sz="2400" b="1" dirty="0">
              <a:latin typeface="Meiryo UI" panose="020B0604030504040204" pitchFamily="50" charset="-128"/>
              <a:ea typeface="Meiryo UI" panose="020B0604030504040204" pitchFamily="50" charset="-128"/>
            </a:endParaRPr>
          </a:p>
        </p:txBody>
      </p:sp>
      <p:sp>
        <p:nvSpPr>
          <p:cNvPr id="49" name="テキスト ボックス 48"/>
          <p:cNvSpPr txBox="1"/>
          <p:nvPr/>
        </p:nvSpPr>
        <p:spPr>
          <a:xfrm>
            <a:off x="341299" y="1557922"/>
            <a:ext cx="9416142" cy="565146"/>
          </a:xfrm>
          <a:prstGeom prst="rect">
            <a:avLst/>
          </a:prstGeom>
          <a:noFill/>
          <a:ln w="9525">
            <a:noFill/>
          </a:ln>
        </p:spPr>
        <p:txBody>
          <a:bodyPr vert="horz" wrap="square" lIns="36000" tIns="36000" rIns="36000" bIns="36000" rtlCol="0" anchor="t">
            <a:spAutoFit/>
          </a:bodyPr>
          <a:lstStyle/>
          <a:p>
            <a:pPr marL="0" lvl="1"/>
            <a:r>
              <a:rPr lang="ja-JP" altLang="en-US" sz="1600" dirty="0" smtClean="0">
                <a:latin typeface="Meiryo UI" panose="020B0604030504040204" pitchFamily="50" charset="-128"/>
                <a:ea typeface="Meiryo UI" panose="020B0604030504040204" pitchFamily="50" charset="-128"/>
              </a:rPr>
              <a:t>①事前課題の結果について，「口頭」</a:t>
            </a:r>
            <a:r>
              <a:rPr lang="ja-JP" altLang="en-US" sz="1600" dirty="0">
                <a:latin typeface="Meiryo UI" panose="020B0604030504040204" pitchFamily="50" charset="-128"/>
                <a:ea typeface="Meiryo UI" panose="020B0604030504040204" pitchFamily="50" charset="-128"/>
              </a:rPr>
              <a:t>で</a:t>
            </a:r>
            <a:r>
              <a:rPr lang="ja-JP" altLang="en-US" sz="1600" dirty="0" smtClean="0">
                <a:latin typeface="Meiryo UI" panose="020B0604030504040204" pitchFamily="50" charset="-128"/>
                <a:ea typeface="Meiryo UI" panose="020B0604030504040204" pitchFamily="50" charset="-128"/>
              </a:rPr>
              <a:t>自身の考えを伝える。</a:t>
            </a:r>
            <a:endParaRPr lang="en-US" altLang="ja-JP" sz="1600" dirty="0" smtClean="0">
              <a:latin typeface="Meiryo UI" panose="020B0604030504040204" pitchFamily="50" charset="-128"/>
              <a:ea typeface="Meiryo UI" panose="020B0604030504040204" pitchFamily="50" charset="-128"/>
            </a:endParaRPr>
          </a:p>
          <a:p>
            <a:pPr marL="0" lvl="1"/>
            <a:r>
              <a:rPr lang="ja-JP" altLang="en-US" sz="1600" dirty="0" smtClean="0">
                <a:latin typeface="Meiryo UI" panose="020B0604030504040204" pitchFamily="50" charset="-128"/>
                <a:ea typeface="Meiryo UI" panose="020B0604030504040204" pitchFamily="50" charset="-128"/>
              </a:rPr>
              <a:t>②グループとしての見解（発表内容）をまとめていく。</a:t>
            </a:r>
            <a:endParaRPr lang="en-US" altLang="ja-JP" sz="1600" dirty="0">
              <a:latin typeface="Meiryo UI" panose="020B0604030504040204" pitchFamily="50" charset="-128"/>
              <a:ea typeface="Meiryo UI" panose="020B0604030504040204" pitchFamily="50" charset="-128"/>
            </a:endParaRPr>
          </a:p>
        </p:txBody>
      </p:sp>
      <p:sp>
        <p:nvSpPr>
          <p:cNvPr id="19" name="テキスト ボックス 18"/>
          <p:cNvSpPr txBox="1"/>
          <p:nvPr/>
        </p:nvSpPr>
        <p:spPr>
          <a:xfrm>
            <a:off x="330200" y="2143600"/>
            <a:ext cx="9416142" cy="318924"/>
          </a:xfrm>
          <a:prstGeom prst="rect">
            <a:avLst/>
          </a:prstGeom>
          <a:noFill/>
          <a:ln w="9525">
            <a:noFill/>
          </a:ln>
        </p:spPr>
        <p:txBody>
          <a:bodyPr vert="horz" wrap="square" lIns="36000" tIns="36000" rIns="36000" bIns="36000" rtlCol="0" anchor="t">
            <a:spAutoFit/>
          </a:bodyPr>
          <a:lstStyle/>
          <a:p>
            <a:pPr marL="0" lvl="1"/>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ディスカッションシート（イメージ）</a:t>
            </a:r>
            <a:r>
              <a:rPr lang="en-US" altLang="ja-JP" sz="1600" dirty="0" smtClean="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書記（事務局）が画面共有し適宜追記していく</a:t>
            </a:r>
            <a:endParaRPr lang="en-US" altLang="ja-JP" sz="1600" dirty="0">
              <a:latin typeface="Meiryo UI" panose="020B0604030504040204" pitchFamily="50" charset="-128"/>
              <a:ea typeface="Meiryo UI" panose="020B0604030504040204" pitchFamily="50" charset="-128"/>
            </a:endParaRPr>
          </a:p>
        </p:txBody>
      </p:sp>
      <p:sp>
        <p:nvSpPr>
          <p:cNvPr id="22" name="楕円 21"/>
          <p:cNvSpPr/>
          <p:nvPr/>
        </p:nvSpPr>
        <p:spPr>
          <a:xfrm>
            <a:off x="4266078" y="6249164"/>
            <a:ext cx="1573307" cy="581649"/>
          </a:xfrm>
          <a:prstGeom prst="ellipse">
            <a:avLst/>
          </a:prstGeom>
          <a:solidFill>
            <a:schemeClr val="bg1"/>
          </a:solidFill>
          <a:ln>
            <a:solidFill>
              <a:schemeClr val="bg1">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４</a:t>
            </a:r>
            <a:r>
              <a:rPr lang="ja-JP" altLang="en-US" dirty="0" smtClean="0">
                <a:solidFill>
                  <a:schemeClr val="tx1"/>
                </a:solidFill>
              </a:rPr>
              <a:t>０分</a:t>
            </a:r>
            <a:endParaRPr lang="ja-JP" altLang="en-US" dirty="0">
              <a:solidFill>
                <a:schemeClr val="tx1"/>
              </a:solidFill>
            </a:endParaRPr>
          </a:p>
        </p:txBody>
      </p:sp>
      <p:pic>
        <p:nvPicPr>
          <p:cNvPr id="3" name="図 2"/>
          <p:cNvPicPr>
            <a:picLocks noChangeAspect="1"/>
          </p:cNvPicPr>
          <p:nvPr/>
        </p:nvPicPr>
        <p:blipFill>
          <a:blip r:embed="rId3"/>
          <a:stretch>
            <a:fillRect/>
          </a:stretch>
        </p:blipFill>
        <p:spPr>
          <a:xfrm>
            <a:off x="545122" y="2481593"/>
            <a:ext cx="8773690" cy="3844541"/>
          </a:xfrm>
          <a:prstGeom prst="rect">
            <a:avLst/>
          </a:prstGeom>
          <a:ln>
            <a:solidFill>
              <a:schemeClr val="accent1"/>
            </a:solidFill>
          </a:ln>
        </p:spPr>
      </p:pic>
      <p:sp>
        <p:nvSpPr>
          <p:cNvPr id="16" name="正方形/長方形 15"/>
          <p:cNvSpPr/>
          <p:nvPr/>
        </p:nvSpPr>
        <p:spPr>
          <a:xfrm>
            <a:off x="548483" y="2669144"/>
            <a:ext cx="4007223" cy="35800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270823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四角形: 角を丸くする 3">
            <a:extLst>
              <a:ext uri="{FF2B5EF4-FFF2-40B4-BE49-F238E27FC236}">
                <a16:creationId xmlns:a16="http://schemas.microsoft.com/office/drawing/2014/main" id="{D03085C8-C1C8-480B-9BA5-D4CAB3F1D788}"/>
              </a:ext>
            </a:extLst>
          </p:cNvPr>
          <p:cNvSpPr/>
          <p:nvPr/>
        </p:nvSpPr>
        <p:spPr>
          <a:xfrm>
            <a:off x="295728" y="650528"/>
            <a:ext cx="9314543" cy="648285"/>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latin typeface="Meiryo UI" panose="020B0604030504040204" pitchFamily="50" charset="-128"/>
                <a:ea typeface="Meiryo UI" panose="020B0604030504040204" pitchFamily="50" charset="-128"/>
              </a:rPr>
              <a:t>step4</a:t>
            </a:r>
            <a:r>
              <a:rPr lang="ja-JP" altLang="en-US" b="1" dirty="0">
                <a:solidFill>
                  <a:schemeClr val="tx1"/>
                </a:solidFill>
                <a:latin typeface="Meiryo UI" panose="020B0604030504040204" pitchFamily="50" charset="-128"/>
                <a:ea typeface="Meiryo UI" panose="020B0604030504040204" pitchFamily="50" charset="-128"/>
              </a:rPr>
              <a:t>　</a:t>
            </a:r>
            <a:r>
              <a:rPr lang="ja-JP" altLang="en-US" b="1" dirty="0" smtClean="0">
                <a:solidFill>
                  <a:schemeClr val="tx1"/>
                </a:solidFill>
                <a:latin typeface="Meiryo UI" panose="020B0604030504040204" pitchFamily="50" charset="-128"/>
                <a:ea typeface="Meiryo UI" panose="020B0604030504040204" pitchFamily="50" charset="-128"/>
              </a:rPr>
              <a:t>グループ内でディスカッションした内容を全体</a:t>
            </a:r>
            <a:r>
              <a:rPr lang="ja-JP" altLang="en-US" b="1" dirty="0">
                <a:solidFill>
                  <a:schemeClr val="tx1"/>
                </a:solidFill>
                <a:latin typeface="Meiryo UI" panose="020B0604030504040204" pitchFamily="50" charset="-128"/>
                <a:ea typeface="Meiryo UI" panose="020B0604030504040204" pitchFamily="50" charset="-128"/>
              </a:rPr>
              <a:t>と共有する</a:t>
            </a:r>
            <a:endParaRPr lang="en-US" altLang="ja-JP" b="1"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7B0E9CE-7926-4A74-8E68-5BFB50AD7425}"/>
              </a:ext>
            </a:extLst>
          </p:cNvPr>
          <p:cNvSpPr txBox="1"/>
          <p:nvPr/>
        </p:nvSpPr>
        <p:spPr>
          <a:xfrm>
            <a:off x="381000" y="1"/>
            <a:ext cx="9144000"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Step4</a:t>
            </a:r>
            <a:r>
              <a:rPr lang="ja-JP" altLang="en-US" sz="2400" b="1" dirty="0" smtClean="0">
                <a:latin typeface="Meiryo UI" panose="020B0604030504040204" pitchFamily="50" charset="-128"/>
                <a:ea typeface="Meiryo UI" panose="020B0604030504040204" pitchFamily="50" charset="-128"/>
              </a:rPr>
              <a:t>　ディスカッション内容及び事務局回答の共有</a:t>
            </a:r>
            <a:endParaRPr lang="ja-JP" altLang="en-US" sz="2400" b="1"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475694" y="1386964"/>
            <a:ext cx="9134577" cy="565146"/>
          </a:xfrm>
          <a:prstGeom prst="rect">
            <a:avLst/>
          </a:prstGeom>
          <a:noFill/>
          <a:ln w="9525">
            <a:noFill/>
          </a:ln>
        </p:spPr>
        <p:txBody>
          <a:bodyPr vert="horz" wrap="square" lIns="36000" tIns="36000" rIns="36000" bIns="36000" rtlCol="0" anchor="t">
            <a:spAutoFit/>
          </a:bodyPr>
          <a:lstStyle/>
          <a:p>
            <a:pPr marL="0" lvl="1"/>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step3</a:t>
            </a:r>
            <a:r>
              <a:rPr lang="ja-JP" altLang="en-US" sz="1600" dirty="0" smtClean="0">
                <a:latin typeface="Meiryo UI" panose="020B0604030504040204" pitchFamily="50" charset="-128"/>
                <a:ea typeface="Meiryo UI" panose="020B0604030504040204" pitchFamily="50" charset="-128"/>
              </a:rPr>
              <a:t>の</a:t>
            </a:r>
            <a:r>
              <a:rPr lang="ja-JP" altLang="en-US" sz="1600" dirty="0">
                <a:latin typeface="Meiryo UI" panose="020B0604030504040204" pitchFamily="50" charset="-128"/>
                <a:ea typeface="Meiryo UI" panose="020B0604030504040204" pitchFamily="50" charset="-128"/>
              </a:rPr>
              <a:t>グループディスカッションを</a:t>
            </a:r>
            <a:r>
              <a:rPr lang="ja-JP" altLang="en-US" sz="1600" dirty="0" smtClean="0">
                <a:latin typeface="Meiryo UI" panose="020B0604030504040204" pitchFamily="50" charset="-128"/>
                <a:ea typeface="Meiryo UI" panose="020B0604030504040204" pitchFamily="50" charset="-128"/>
              </a:rPr>
              <a:t>通して整理したグループの見解を全体</a:t>
            </a:r>
            <a:r>
              <a:rPr lang="ja-JP" altLang="en-US" sz="1600" dirty="0">
                <a:latin typeface="Meiryo UI" panose="020B0604030504040204" pitchFamily="50" charset="-128"/>
                <a:ea typeface="Meiryo UI" panose="020B0604030504040204" pitchFamily="50" charset="-128"/>
              </a:rPr>
              <a:t>共有</a:t>
            </a:r>
            <a:r>
              <a:rPr lang="ja-JP" altLang="en-US" sz="1600" dirty="0" smtClean="0">
                <a:latin typeface="Meiryo UI" panose="020B0604030504040204" pitchFamily="50" charset="-128"/>
                <a:ea typeface="Meiryo UI" panose="020B0604030504040204" pitchFamily="50" charset="-128"/>
              </a:rPr>
              <a:t>する</a:t>
            </a:r>
            <a:endParaRPr lang="en-US" altLang="ja-JP" sz="1600" dirty="0" smtClean="0">
              <a:latin typeface="Meiryo UI" panose="020B0604030504040204" pitchFamily="50" charset="-128"/>
              <a:ea typeface="Meiryo UI" panose="020B0604030504040204" pitchFamily="50" charset="-128"/>
            </a:endParaRPr>
          </a:p>
          <a:p>
            <a:pPr marL="0" lvl="1"/>
            <a:r>
              <a:rPr lang="ja-JP" altLang="en-US" sz="1600" dirty="0" smtClean="0">
                <a:latin typeface="Meiryo UI" panose="020B0604030504040204" pitchFamily="50" charset="-128"/>
                <a:ea typeface="Meiryo UI" panose="020B0604030504040204" pitchFamily="50" charset="-128"/>
              </a:rPr>
              <a:t>（発表するグループは様式を画面共有し発表してください）</a:t>
            </a:r>
            <a:endParaRPr lang="en-US" altLang="ja-JP" sz="1600" dirty="0">
              <a:latin typeface="Meiryo UI" panose="020B0604030504040204" pitchFamily="50" charset="-128"/>
              <a:ea typeface="Meiryo UI" panose="020B0604030504040204" pitchFamily="50" charset="-128"/>
            </a:endParaRPr>
          </a:p>
        </p:txBody>
      </p:sp>
      <p:pic>
        <p:nvPicPr>
          <p:cNvPr id="14" name="図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42105" y="3190994"/>
            <a:ext cx="1463895" cy="2316772"/>
          </a:xfrm>
          <a:prstGeom prst="rect">
            <a:avLst/>
          </a:prstGeom>
        </p:spPr>
      </p:pic>
      <p:sp>
        <p:nvSpPr>
          <p:cNvPr id="53" name="楕円 52"/>
          <p:cNvSpPr/>
          <p:nvPr/>
        </p:nvSpPr>
        <p:spPr>
          <a:xfrm>
            <a:off x="6979907" y="4737926"/>
            <a:ext cx="1611086" cy="685520"/>
          </a:xfrm>
          <a:prstGeom prst="ellipse">
            <a:avLst/>
          </a:prstGeom>
          <a:solidFill>
            <a:schemeClr val="bg1"/>
          </a:solidFill>
          <a:ln>
            <a:solidFill>
              <a:schemeClr val="bg1">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3</a:t>
            </a:r>
            <a:r>
              <a:rPr lang="ja-JP" altLang="en-US" dirty="0" smtClean="0">
                <a:solidFill>
                  <a:schemeClr val="tx1"/>
                </a:solidFill>
              </a:rPr>
              <a:t>分</a:t>
            </a:r>
            <a:r>
              <a:rPr lang="ja-JP" altLang="en-US" dirty="0">
                <a:solidFill>
                  <a:schemeClr val="tx1"/>
                </a:solidFill>
              </a:rPr>
              <a:t>／班</a:t>
            </a:r>
          </a:p>
        </p:txBody>
      </p:sp>
      <p:sp>
        <p:nvSpPr>
          <p:cNvPr id="11" name="四角形: 角を丸くする 3">
            <a:extLst>
              <a:ext uri="{FF2B5EF4-FFF2-40B4-BE49-F238E27FC236}">
                <a16:creationId xmlns:a16="http://schemas.microsoft.com/office/drawing/2014/main" id="{D03085C8-C1C8-480B-9BA5-D4CAB3F1D788}"/>
              </a:ext>
            </a:extLst>
          </p:cNvPr>
          <p:cNvSpPr/>
          <p:nvPr/>
        </p:nvSpPr>
        <p:spPr>
          <a:xfrm>
            <a:off x="8162492" y="701338"/>
            <a:ext cx="1299117" cy="54666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Meiryo UI" panose="020B0604030504040204" pitchFamily="50" charset="-128"/>
                <a:ea typeface="Meiryo UI" panose="020B0604030504040204" pitchFamily="50" charset="-128"/>
              </a:rPr>
              <a:t>発表</a:t>
            </a:r>
          </a:p>
        </p:txBody>
      </p:sp>
      <p:sp>
        <p:nvSpPr>
          <p:cNvPr id="3" name="角丸四角形吹き出し 2"/>
          <p:cNvSpPr/>
          <p:nvPr/>
        </p:nvSpPr>
        <p:spPr>
          <a:xfrm>
            <a:off x="475694" y="2068653"/>
            <a:ext cx="7826477" cy="2449476"/>
          </a:xfrm>
          <a:prstGeom prst="wedgeRoundRectCallout">
            <a:avLst>
              <a:gd name="adj1" fmla="val 53700"/>
              <a:gd name="adj2" fmla="val -6327"/>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dirty="0">
                <a:solidFill>
                  <a:schemeClr val="tx1"/>
                </a:solidFill>
              </a:rPr>
              <a:t>《</a:t>
            </a:r>
            <a:r>
              <a:rPr lang="ja-JP" altLang="en-US" dirty="0">
                <a:solidFill>
                  <a:schemeClr val="tx1"/>
                </a:solidFill>
              </a:rPr>
              <a:t>発表の例</a:t>
            </a:r>
            <a:r>
              <a:rPr lang="en-US" altLang="ja-JP" dirty="0">
                <a:solidFill>
                  <a:schemeClr val="tx1"/>
                </a:solidFill>
              </a:rPr>
              <a:t>》</a:t>
            </a:r>
          </a:p>
          <a:p>
            <a:r>
              <a:rPr lang="ja-JP" altLang="en-US" dirty="0" smtClean="0">
                <a:solidFill>
                  <a:schemeClr val="tx1"/>
                </a:solidFill>
              </a:rPr>
              <a:t>・</a:t>
            </a:r>
            <a:r>
              <a:rPr lang="ja-JP" altLang="en-US" dirty="0">
                <a:solidFill>
                  <a:schemeClr val="tx1"/>
                </a:solidFill>
              </a:rPr>
              <a:t>私たちの班では，ディスカッションを通して，事例</a:t>
            </a:r>
            <a:r>
              <a:rPr lang="en-US" altLang="ja-JP" dirty="0">
                <a:solidFill>
                  <a:schemeClr val="tx1"/>
                </a:solidFill>
              </a:rPr>
              <a:t>AB</a:t>
            </a:r>
            <a:r>
              <a:rPr lang="ja-JP" altLang="en-US" dirty="0">
                <a:solidFill>
                  <a:schemeClr val="tx1"/>
                </a:solidFill>
              </a:rPr>
              <a:t>を以下のとおり</a:t>
            </a:r>
            <a:r>
              <a:rPr lang="ja-JP" altLang="en-US" dirty="0" smtClean="0">
                <a:solidFill>
                  <a:schemeClr val="tx1"/>
                </a:solidFill>
              </a:rPr>
              <a:t>整理しています。</a:t>
            </a:r>
            <a:endParaRPr lang="en-US" altLang="ja-JP" dirty="0" smtClean="0">
              <a:solidFill>
                <a:schemeClr val="tx1"/>
              </a:solidFill>
            </a:endParaRPr>
          </a:p>
          <a:p>
            <a:r>
              <a:rPr lang="ja-JP" altLang="en-US" dirty="0">
                <a:solidFill>
                  <a:schemeClr val="tx1"/>
                </a:solidFill>
              </a:rPr>
              <a:t>　</a:t>
            </a:r>
            <a:r>
              <a:rPr lang="ja-JP" altLang="en-US" dirty="0" smtClean="0">
                <a:solidFill>
                  <a:schemeClr val="tx1"/>
                </a:solidFill>
              </a:rPr>
              <a:t>事例</a:t>
            </a:r>
            <a:r>
              <a:rPr lang="en-US" altLang="ja-JP" dirty="0">
                <a:solidFill>
                  <a:schemeClr val="tx1"/>
                </a:solidFill>
              </a:rPr>
              <a:t>A</a:t>
            </a:r>
            <a:r>
              <a:rPr lang="ja-JP" altLang="en-US" dirty="0">
                <a:solidFill>
                  <a:schemeClr val="tx1"/>
                </a:solidFill>
              </a:rPr>
              <a:t>については，</a:t>
            </a:r>
            <a:endParaRPr lang="en-US" altLang="ja-JP" dirty="0">
              <a:solidFill>
                <a:schemeClr val="tx1"/>
              </a:solidFill>
            </a:endParaRPr>
          </a:p>
          <a:p>
            <a:r>
              <a:rPr lang="ja-JP" altLang="en-US" dirty="0">
                <a:solidFill>
                  <a:schemeClr val="tx1"/>
                </a:solidFill>
              </a:rPr>
              <a:t>　</a:t>
            </a:r>
            <a:r>
              <a:rPr lang="ja-JP" altLang="en-US" dirty="0" smtClean="0">
                <a:solidFill>
                  <a:schemeClr val="tx1"/>
                </a:solidFill>
              </a:rPr>
              <a:t>①</a:t>
            </a:r>
            <a:r>
              <a:rPr lang="ja-JP" altLang="en-US" dirty="0">
                <a:solidFill>
                  <a:schemeClr val="tx1"/>
                </a:solidFill>
              </a:rPr>
              <a:t>「より、そう、ちから。」の‘’深化‘’に　該当します　</a:t>
            </a:r>
            <a:r>
              <a:rPr lang="en-US" altLang="ja-JP" dirty="0">
                <a:solidFill>
                  <a:schemeClr val="tx1"/>
                </a:solidFill>
              </a:rPr>
              <a:t>or</a:t>
            </a:r>
            <a:r>
              <a:rPr lang="ja-JP" altLang="en-US" dirty="0">
                <a:solidFill>
                  <a:schemeClr val="tx1"/>
                </a:solidFill>
              </a:rPr>
              <a:t>　該当しない。</a:t>
            </a:r>
            <a:endParaRPr lang="en-US" altLang="ja-JP" dirty="0">
              <a:solidFill>
                <a:schemeClr val="tx1"/>
              </a:solidFill>
            </a:endParaRPr>
          </a:p>
          <a:p>
            <a:r>
              <a:rPr lang="ja-JP" altLang="en-US" dirty="0">
                <a:solidFill>
                  <a:schemeClr val="tx1"/>
                </a:solidFill>
              </a:rPr>
              <a:t>　②なぜなら，・・・・・・。</a:t>
            </a:r>
            <a:endParaRPr lang="en-US" altLang="ja-JP" dirty="0">
              <a:solidFill>
                <a:schemeClr val="tx1"/>
              </a:solidFill>
            </a:endParaRPr>
          </a:p>
          <a:p>
            <a:r>
              <a:rPr lang="ja-JP" altLang="en-US" dirty="0">
                <a:solidFill>
                  <a:schemeClr val="tx1"/>
                </a:solidFill>
              </a:rPr>
              <a:t>　</a:t>
            </a:r>
            <a:r>
              <a:rPr lang="ja-JP" altLang="en-US" dirty="0" smtClean="0">
                <a:solidFill>
                  <a:schemeClr val="tx1"/>
                </a:solidFill>
              </a:rPr>
              <a:t>③’（深化に該当しない場合）深化</a:t>
            </a:r>
            <a:r>
              <a:rPr lang="ja-JP" altLang="en-US" dirty="0">
                <a:solidFill>
                  <a:schemeClr val="tx1"/>
                </a:solidFill>
              </a:rPr>
              <a:t>‘</a:t>
            </a:r>
            <a:r>
              <a:rPr lang="ja-JP" altLang="en-US" dirty="0" err="1">
                <a:solidFill>
                  <a:schemeClr val="tx1"/>
                </a:solidFill>
              </a:rPr>
              <a:t>’させる</a:t>
            </a:r>
            <a:r>
              <a:rPr lang="ja-JP" altLang="en-US" dirty="0">
                <a:solidFill>
                  <a:schemeClr val="tx1"/>
                </a:solidFill>
              </a:rPr>
              <a:t>ためには，・・・・・・</a:t>
            </a:r>
            <a:r>
              <a:rPr lang="ja-JP" altLang="en-US" dirty="0" smtClean="0">
                <a:solidFill>
                  <a:schemeClr val="tx1"/>
                </a:solidFill>
              </a:rPr>
              <a:t>。</a:t>
            </a:r>
            <a:r>
              <a:rPr lang="ja-JP" altLang="en-US" sz="1400" dirty="0">
                <a:solidFill>
                  <a:schemeClr val="tx1"/>
                </a:solidFill>
              </a:rPr>
              <a:t>　</a:t>
            </a:r>
            <a:endParaRPr lang="en-US" altLang="ja-JP" sz="1400" dirty="0" smtClean="0">
              <a:solidFill>
                <a:schemeClr val="tx1"/>
              </a:solidFill>
            </a:endParaRPr>
          </a:p>
          <a:p>
            <a:r>
              <a:rPr lang="ja-JP" altLang="en-US" sz="1400" dirty="0">
                <a:solidFill>
                  <a:schemeClr val="tx1"/>
                </a:solidFill>
              </a:rPr>
              <a:t>　　　　</a:t>
            </a:r>
          </a:p>
          <a:p>
            <a:r>
              <a:rPr kumimoji="1" lang="ja-JP" altLang="en-US" dirty="0" smtClean="0">
                <a:solidFill>
                  <a:schemeClr val="tx1"/>
                </a:solidFill>
              </a:rPr>
              <a:t>・事例</a:t>
            </a:r>
            <a:r>
              <a:rPr kumimoji="1" lang="en-US" altLang="ja-JP" dirty="0" smtClean="0">
                <a:solidFill>
                  <a:schemeClr val="tx1"/>
                </a:solidFill>
              </a:rPr>
              <a:t>B</a:t>
            </a:r>
            <a:r>
              <a:rPr kumimoji="1" lang="ja-JP" altLang="en-US" dirty="0" smtClean="0">
                <a:solidFill>
                  <a:schemeClr val="tx1"/>
                </a:solidFill>
              </a:rPr>
              <a:t>については，・・・・・・。</a:t>
            </a:r>
            <a:endParaRPr kumimoji="1" lang="ja-JP" altLang="en-US" dirty="0">
              <a:solidFill>
                <a:schemeClr val="tx1"/>
              </a:solidFill>
            </a:endParaRPr>
          </a:p>
        </p:txBody>
      </p:sp>
      <p:sp>
        <p:nvSpPr>
          <p:cNvPr id="17" name="四角形: 角を丸くする 3">
            <a:extLst>
              <a:ext uri="{FF2B5EF4-FFF2-40B4-BE49-F238E27FC236}">
                <a16:creationId xmlns:a16="http://schemas.microsoft.com/office/drawing/2014/main" id="{D03085C8-C1C8-480B-9BA5-D4CAB3F1D788}"/>
              </a:ext>
            </a:extLst>
          </p:cNvPr>
          <p:cNvSpPr/>
          <p:nvPr/>
        </p:nvSpPr>
        <p:spPr>
          <a:xfrm>
            <a:off x="295727" y="5608806"/>
            <a:ext cx="9314544" cy="648285"/>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b="1" dirty="0" smtClean="0">
                <a:solidFill>
                  <a:schemeClr val="tx1"/>
                </a:solidFill>
                <a:latin typeface="Meiryo UI" panose="020B0604030504040204" pitchFamily="50" charset="-128"/>
                <a:ea typeface="Meiryo UI" panose="020B0604030504040204" pitchFamily="50" charset="-128"/>
              </a:rPr>
              <a:t>step5</a:t>
            </a:r>
            <a:r>
              <a:rPr lang="ja-JP" altLang="en-US" b="1" dirty="0" smtClean="0">
                <a:solidFill>
                  <a:schemeClr val="tx1"/>
                </a:solidFill>
                <a:latin typeface="Meiryo UI" panose="020B0604030504040204" pitchFamily="50" charset="-128"/>
                <a:ea typeface="Meiryo UI" panose="020B0604030504040204" pitchFamily="50" charset="-128"/>
              </a:rPr>
              <a:t>　事務局回答を共有</a:t>
            </a:r>
            <a:r>
              <a:rPr lang="ja-JP" altLang="en-US" b="1" dirty="0">
                <a:solidFill>
                  <a:schemeClr val="tx1"/>
                </a:solidFill>
                <a:latin typeface="Meiryo UI" panose="020B0604030504040204" pitchFamily="50" charset="-128"/>
                <a:ea typeface="Meiryo UI" panose="020B0604030504040204" pitchFamily="50" charset="-128"/>
              </a:rPr>
              <a:t>する</a:t>
            </a:r>
            <a:endParaRPr lang="en-US" altLang="ja-JP" b="1"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889835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四角形: 角を丸くする 3">
            <a:extLst>
              <a:ext uri="{FF2B5EF4-FFF2-40B4-BE49-F238E27FC236}">
                <a16:creationId xmlns:a16="http://schemas.microsoft.com/office/drawing/2014/main" id="{D03085C8-C1C8-480B-9BA5-D4CAB3F1D788}"/>
              </a:ext>
            </a:extLst>
          </p:cNvPr>
          <p:cNvSpPr/>
          <p:nvPr/>
        </p:nvSpPr>
        <p:spPr>
          <a:xfrm>
            <a:off x="330200" y="640219"/>
            <a:ext cx="9416143" cy="852961"/>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smtClean="0">
                <a:solidFill>
                  <a:schemeClr val="tx1"/>
                </a:solidFill>
                <a:latin typeface="Meiryo UI" panose="020B0604030504040204" pitchFamily="50" charset="-128"/>
                <a:ea typeface="Meiryo UI" panose="020B0604030504040204" pitchFamily="50" charset="-128"/>
              </a:rPr>
              <a:t>フリーディスカッション</a:t>
            </a:r>
            <a:endParaRPr lang="en-US" altLang="ja-JP" sz="2400" b="1" dirty="0" smtClean="0">
              <a:solidFill>
                <a:schemeClr val="tx1"/>
              </a:solidFill>
              <a:latin typeface="Meiryo UI" panose="020B0604030504040204" pitchFamily="50" charset="-128"/>
              <a:ea typeface="Meiryo UI" panose="020B0604030504040204" pitchFamily="50" charset="-128"/>
            </a:endParaRPr>
          </a:p>
          <a:p>
            <a:r>
              <a:rPr lang="ja-JP" altLang="en-US" sz="2400" b="1" dirty="0" smtClean="0">
                <a:solidFill>
                  <a:schemeClr val="tx1"/>
                </a:solidFill>
                <a:latin typeface="Meiryo UI" panose="020B0604030504040204" pitchFamily="50" charset="-128"/>
                <a:ea typeface="Meiryo UI" panose="020B0604030504040204" pitchFamily="50" charset="-128"/>
              </a:rPr>
              <a:t>「より、そう、ちから。」の自走化定着に向けて</a:t>
            </a:r>
            <a:endParaRPr lang="ja-JP" altLang="en-US" sz="2400" b="1" dirty="0">
              <a:solidFill>
                <a:schemeClr val="tx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7B0E9CE-7926-4A74-8E68-5BFB50AD7425}"/>
              </a:ext>
            </a:extLst>
          </p:cNvPr>
          <p:cNvSpPr txBox="1"/>
          <p:nvPr/>
        </p:nvSpPr>
        <p:spPr>
          <a:xfrm>
            <a:off x="42368" y="1"/>
            <a:ext cx="9408886"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Step6</a:t>
            </a:r>
            <a:r>
              <a:rPr lang="ja-JP" altLang="en-US" sz="2400" b="1" dirty="0" smtClean="0">
                <a:latin typeface="Meiryo UI" panose="020B0604030504040204" pitchFamily="50" charset="-128"/>
                <a:ea typeface="Meiryo UI" panose="020B0604030504040204" pitchFamily="50" charset="-128"/>
              </a:rPr>
              <a:t>　フリー</a:t>
            </a:r>
            <a:r>
              <a:rPr lang="ja-JP" altLang="en-US" sz="2400" b="1" dirty="0">
                <a:latin typeface="Meiryo UI" panose="020B0604030504040204" pitchFamily="50" charset="-128"/>
                <a:ea typeface="Meiryo UI" panose="020B0604030504040204" pitchFamily="50" charset="-128"/>
              </a:rPr>
              <a:t>ディスカッション</a:t>
            </a:r>
          </a:p>
        </p:txBody>
      </p:sp>
      <p:sp>
        <p:nvSpPr>
          <p:cNvPr id="22" name="楕円 21"/>
          <p:cNvSpPr/>
          <p:nvPr/>
        </p:nvSpPr>
        <p:spPr>
          <a:xfrm>
            <a:off x="2823871" y="5832834"/>
            <a:ext cx="1573307" cy="581649"/>
          </a:xfrm>
          <a:prstGeom prst="ellipse">
            <a:avLst/>
          </a:prstGeom>
          <a:solidFill>
            <a:schemeClr val="bg1"/>
          </a:solidFill>
          <a:ln>
            <a:solidFill>
              <a:schemeClr val="bg1">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3</a:t>
            </a:r>
            <a:r>
              <a:rPr lang="ja-JP" altLang="en-US" dirty="0" smtClean="0">
                <a:solidFill>
                  <a:schemeClr val="tx1"/>
                </a:solidFill>
              </a:rPr>
              <a:t>０分</a:t>
            </a:r>
            <a:endParaRPr lang="ja-JP" altLang="en-US" dirty="0">
              <a:solidFill>
                <a:schemeClr val="tx1"/>
              </a:solidFill>
            </a:endParaRPr>
          </a:p>
        </p:txBody>
      </p:sp>
      <p:pic>
        <p:nvPicPr>
          <p:cNvPr id="9" name="図 8"/>
          <p:cNvPicPr>
            <a:picLocks noChangeAspect="1"/>
          </p:cNvPicPr>
          <p:nvPr/>
        </p:nvPicPr>
        <p:blipFill>
          <a:blip r:embed="rId3"/>
          <a:stretch>
            <a:fillRect/>
          </a:stretch>
        </p:blipFill>
        <p:spPr>
          <a:xfrm>
            <a:off x="4708885" y="5260704"/>
            <a:ext cx="2548495" cy="1597296"/>
          </a:xfrm>
          <a:prstGeom prst="rect">
            <a:avLst/>
          </a:prstGeom>
        </p:spPr>
      </p:pic>
      <p:sp>
        <p:nvSpPr>
          <p:cNvPr id="11" name="テキスト ボックス 10"/>
          <p:cNvSpPr txBox="1"/>
          <p:nvPr/>
        </p:nvSpPr>
        <p:spPr>
          <a:xfrm>
            <a:off x="950778" y="1860909"/>
            <a:ext cx="8174986" cy="3396690"/>
          </a:xfrm>
          <a:prstGeom prst="rect">
            <a:avLst/>
          </a:prstGeom>
          <a:solidFill>
            <a:schemeClr val="accent5">
              <a:lumMod val="20000"/>
              <a:lumOff val="80000"/>
            </a:schemeClr>
          </a:solidFill>
          <a:ln w="9525">
            <a:solidFill>
              <a:schemeClr val="tx1">
                <a:lumMod val="75000"/>
                <a:lumOff val="25000"/>
              </a:schemeClr>
            </a:solidFill>
          </a:ln>
          <a:effectLst>
            <a:outerShdw blurRad="50800" dist="38100" dir="2700000" algn="tl" rotWithShape="0">
              <a:prstClr val="black">
                <a:alpha val="40000"/>
              </a:prstClr>
            </a:outerShdw>
          </a:effectLst>
        </p:spPr>
        <p:txBody>
          <a:bodyPr vert="horz" wrap="square" lIns="36000" tIns="36000" rIns="36000" bIns="36000" rtlCol="0" anchor="t">
            <a:spAutoFit/>
          </a:bodyPr>
          <a:lstStyle/>
          <a:p>
            <a:pPr marL="0" lvl="1"/>
            <a:r>
              <a:rPr lang="ja-JP" altLang="en-US" sz="2800" b="1" u="sng" dirty="0">
                <a:latin typeface="Meiryo UI" panose="020B0604030504040204" pitchFamily="50" charset="-128"/>
                <a:ea typeface="Meiryo UI" panose="020B0604030504040204" pitchFamily="50" charset="-128"/>
              </a:rPr>
              <a:t>「より、そう、ちから。」の</a:t>
            </a:r>
            <a:r>
              <a:rPr lang="ja-JP" altLang="en-US" sz="2800" b="1" u="sng" dirty="0" smtClean="0">
                <a:latin typeface="Meiryo UI" panose="020B0604030504040204" pitchFamily="50" charset="-128"/>
                <a:ea typeface="Meiryo UI" panose="020B0604030504040204" pitchFamily="50" charset="-128"/>
              </a:rPr>
              <a:t>自走化</a:t>
            </a:r>
            <a:r>
              <a:rPr lang="en-US" altLang="ja-JP" sz="2800" b="1" u="sng" baseline="30000" dirty="0" smtClean="0">
                <a:latin typeface="Meiryo UI" panose="020B0604030504040204" pitchFamily="50" charset="-128"/>
                <a:ea typeface="Meiryo UI" panose="020B0604030504040204" pitchFamily="50" charset="-128"/>
              </a:rPr>
              <a:t>※</a:t>
            </a:r>
            <a:r>
              <a:rPr lang="ja-JP" altLang="en-US" sz="2800" b="1" u="sng" dirty="0" smtClean="0">
                <a:latin typeface="Meiryo UI" panose="020B0604030504040204" pitchFamily="50" charset="-128"/>
                <a:ea typeface="Meiryo UI" panose="020B0604030504040204" pitchFamily="50" charset="-128"/>
              </a:rPr>
              <a:t>定着</a:t>
            </a:r>
            <a:r>
              <a:rPr lang="ja-JP" altLang="en-US" sz="2800" dirty="0">
                <a:latin typeface="Meiryo UI" panose="020B0604030504040204" pitchFamily="50" charset="-128"/>
                <a:ea typeface="Meiryo UI" panose="020B0604030504040204" pitchFamily="50" charset="-128"/>
              </a:rPr>
              <a:t>に向けて，どのように取り組んでいけばよいのか</a:t>
            </a:r>
            <a:r>
              <a:rPr lang="ja-JP" altLang="en-US" sz="2800" dirty="0" smtClean="0">
                <a:latin typeface="Meiryo UI" panose="020B0604030504040204" pitchFamily="50" charset="-128"/>
                <a:ea typeface="Meiryo UI" panose="020B0604030504040204" pitchFamily="50" charset="-128"/>
              </a:rPr>
              <a:t>。</a:t>
            </a:r>
            <a:endParaRPr lang="en-US" altLang="ja-JP" sz="2800" dirty="0" smtClean="0">
              <a:latin typeface="Meiryo UI" panose="020B0604030504040204" pitchFamily="50" charset="-128"/>
              <a:ea typeface="Meiryo UI" panose="020B0604030504040204" pitchFamily="50" charset="-128"/>
            </a:endParaRPr>
          </a:p>
          <a:p>
            <a:pPr marL="0" lvl="1"/>
            <a:r>
              <a:rPr lang="ja-JP" altLang="en-US" sz="2800" dirty="0" smtClean="0">
                <a:latin typeface="Meiryo UI" panose="020B0604030504040204" pitchFamily="50" charset="-128"/>
                <a:ea typeface="Meiryo UI" panose="020B0604030504040204" pitchFamily="50" charset="-128"/>
              </a:rPr>
              <a:t>皆さん</a:t>
            </a:r>
            <a:r>
              <a:rPr lang="ja-JP" altLang="en-US" sz="2800" dirty="0">
                <a:latin typeface="Meiryo UI" panose="020B0604030504040204" pitchFamily="50" charset="-128"/>
                <a:ea typeface="Meiryo UI" panose="020B0604030504040204" pitchFamily="50" charset="-128"/>
              </a:rPr>
              <a:t>の</a:t>
            </a:r>
            <a:r>
              <a:rPr lang="ja-JP" altLang="en-US" sz="2800" dirty="0" smtClean="0">
                <a:latin typeface="Meiryo UI" panose="020B0604030504040204" pitchFamily="50" charset="-128"/>
                <a:ea typeface="Meiryo UI" panose="020B0604030504040204" pitchFamily="50" charset="-128"/>
              </a:rPr>
              <a:t>アイデア</a:t>
            </a:r>
            <a:r>
              <a:rPr lang="ja-JP" altLang="en-US" sz="2800" dirty="0">
                <a:latin typeface="Meiryo UI" panose="020B0604030504040204" pitchFamily="50" charset="-128"/>
                <a:ea typeface="Meiryo UI" panose="020B0604030504040204" pitchFamily="50" charset="-128"/>
              </a:rPr>
              <a:t>を共有いただき，「より、そう、ちから。」推進サポーターとしての今後の活動のヒントをつかんでいただければ幸いです</a:t>
            </a:r>
            <a:r>
              <a:rPr lang="ja-JP" altLang="en-US" sz="2800" dirty="0" smtClean="0">
                <a:latin typeface="Meiryo UI" panose="020B0604030504040204" pitchFamily="50" charset="-128"/>
                <a:ea typeface="Meiryo UI" panose="020B0604030504040204" pitchFamily="50" charset="-128"/>
              </a:rPr>
              <a:t>。</a:t>
            </a:r>
            <a:endParaRPr lang="en-US" altLang="ja-JP" sz="2800" dirty="0" smtClean="0">
              <a:latin typeface="Meiryo UI" panose="020B0604030504040204" pitchFamily="50" charset="-128"/>
              <a:ea typeface="Meiryo UI" panose="020B0604030504040204" pitchFamily="50" charset="-128"/>
            </a:endParaRPr>
          </a:p>
          <a:p>
            <a:pPr marL="0" lvl="1"/>
            <a:endParaRPr lang="en-US" altLang="ja-JP" sz="2800" dirty="0">
              <a:latin typeface="Meiryo UI" panose="020B0604030504040204" pitchFamily="50" charset="-128"/>
              <a:ea typeface="Meiryo UI" panose="020B0604030504040204" pitchFamily="50" charset="-128"/>
            </a:endParaRPr>
          </a:p>
          <a:p>
            <a:pPr marL="0" lvl="1"/>
            <a:r>
              <a:rPr lang="en-US" altLang="ja-JP" sz="2400" dirty="0" smtClean="0">
                <a:latin typeface="Meiryo UI" panose="020B0604030504040204" pitchFamily="50" charset="-128"/>
                <a:ea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rPr>
              <a:t>「より、そう、ちから。」の自走化</a:t>
            </a:r>
            <a:r>
              <a:rPr lang="en-US" altLang="ja-JP" sz="2400" dirty="0" smtClean="0">
                <a:latin typeface="Meiryo UI" panose="020B0604030504040204" pitchFamily="50" charset="-128"/>
                <a:ea typeface="Meiryo UI" panose="020B0604030504040204" pitchFamily="50" charset="-128"/>
              </a:rPr>
              <a:t>…</a:t>
            </a:r>
            <a:r>
              <a:rPr lang="ja-JP" altLang="en-US" sz="2400" dirty="0" smtClean="0">
                <a:latin typeface="Meiryo UI" panose="020B0604030504040204" pitchFamily="50" charset="-128"/>
                <a:ea typeface="Meiryo UI" panose="020B0604030504040204" pitchFamily="50" charset="-128"/>
              </a:rPr>
              <a:t>社員一人ひとりが自発的に，「より、そう」の視点で業務に取り組んでいる状態</a:t>
            </a:r>
            <a:endParaRPr lang="en-US" altLang="ja-JP" sz="2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16868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四角形: 角を丸くする 3">
            <a:extLst>
              <a:ext uri="{FF2B5EF4-FFF2-40B4-BE49-F238E27FC236}">
                <a16:creationId xmlns:a16="http://schemas.microsoft.com/office/drawing/2014/main" id="{D03085C8-C1C8-480B-9BA5-D4CAB3F1D788}"/>
              </a:ext>
            </a:extLst>
          </p:cNvPr>
          <p:cNvSpPr/>
          <p:nvPr/>
        </p:nvSpPr>
        <p:spPr>
          <a:xfrm>
            <a:off x="330200" y="640219"/>
            <a:ext cx="9416143" cy="852961"/>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smtClean="0">
                <a:solidFill>
                  <a:schemeClr val="tx1"/>
                </a:solidFill>
                <a:latin typeface="Meiryo UI" panose="020B0604030504040204" pitchFamily="50" charset="-128"/>
                <a:ea typeface="Meiryo UI" panose="020B0604030504040204" pitchFamily="50" charset="-128"/>
              </a:rPr>
              <a:t>フリーディスカッション</a:t>
            </a:r>
            <a:endParaRPr lang="en-US" altLang="ja-JP" sz="2400" b="1" dirty="0" smtClean="0">
              <a:solidFill>
                <a:schemeClr val="tx1"/>
              </a:solidFill>
              <a:latin typeface="Meiryo UI" panose="020B0604030504040204" pitchFamily="50" charset="-128"/>
              <a:ea typeface="Meiryo UI" panose="020B0604030504040204" pitchFamily="50" charset="-128"/>
            </a:endParaRPr>
          </a:p>
          <a:p>
            <a:r>
              <a:rPr lang="ja-JP" altLang="en-US" sz="2400" b="1" dirty="0" smtClean="0">
                <a:solidFill>
                  <a:schemeClr val="tx1"/>
                </a:solidFill>
                <a:latin typeface="Meiryo UI" panose="020B0604030504040204" pitchFamily="50" charset="-128"/>
                <a:ea typeface="Meiryo UI" panose="020B0604030504040204" pitchFamily="50" charset="-128"/>
              </a:rPr>
              <a:t>「より、そう、ちから。」の自走化定着に向けて</a:t>
            </a:r>
            <a:endParaRPr lang="ja-JP" altLang="en-US" sz="2400" b="1" dirty="0">
              <a:solidFill>
                <a:schemeClr val="tx1"/>
              </a:solidFill>
              <a:latin typeface="Meiryo UI" panose="020B0604030504040204" pitchFamily="50" charset="-128"/>
              <a:ea typeface="Meiryo UI" panose="020B0604030504040204" pitchFamily="50" charset="-128"/>
            </a:endParaRPr>
          </a:p>
        </p:txBody>
      </p:sp>
      <p:pic>
        <p:nvPicPr>
          <p:cNvPr id="4" name="図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6660" y="1493180"/>
            <a:ext cx="8147342" cy="5094640"/>
          </a:xfrm>
          <a:prstGeom prst="rect">
            <a:avLst/>
          </a:prstGeom>
          <a:ln>
            <a:solidFill>
              <a:schemeClr val="accent1"/>
            </a:solidFill>
          </a:ln>
        </p:spPr>
      </p:pic>
      <p:sp>
        <p:nvSpPr>
          <p:cNvPr id="10" name="テキスト ボックス 9">
            <a:extLst>
              <a:ext uri="{FF2B5EF4-FFF2-40B4-BE49-F238E27FC236}">
                <a16:creationId xmlns:a16="http://schemas.microsoft.com/office/drawing/2014/main" id="{57B0E9CE-7926-4A74-8E68-5BFB50AD7425}"/>
              </a:ext>
            </a:extLst>
          </p:cNvPr>
          <p:cNvSpPr txBox="1"/>
          <p:nvPr/>
        </p:nvSpPr>
        <p:spPr>
          <a:xfrm>
            <a:off x="42368" y="1"/>
            <a:ext cx="9408886"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Step6</a:t>
            </a:r>
            <a:r>
              <a:rPr lang="ja-JP" altLang="en-US" sz="2400" b="1" dirty="0" smtClean="0">
                <a:latin typeface="Meiryo UI" panose="020B0604030504040204" pitchFamily="50" charset="-128"/>
                <a:ea typeface="Meiryo UI" panose="020B0604030504040204" pitchFamily="50" charset="-128"/>
              </a:rPr>
              <a:t>　フリー</a:t>
            </a:r>
            <a:r>
              <a:rPr lang="ja-JP" altLang="en-US" sz="2400" b="1" dirty="0">
                <a:latin typeface="Meiryo UI" panose="020B0604030504040204" pitchFamily="50" charset="-128"/>
                <a:ea typeface="Meiryo UI" panose="020B0604030504040204" pitchFamily="50" charset="-128"/>
              </a:rPr>
              <a:t>ディスカッション</a:t>
            </a:r>
          </a:p>
        </p:txBody>
      </p:sp>
    </p:spTree>
    <p:extLst>
      <p:ext uri="{BB962C8B-B14F-4D97-AF65-F5344CB8AC3E}">
        <p14:creationId xmlns:p14="http://schemas.microsoft.com/office/powerpoint/2010/main" val="27883205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5292216" y="1646612"/>
            <a:ext cx="4433699" cy="375696"/>
          </a:xfrm>
          <a:prstGeom prst="roundRect">
            <a:avLst>
              <a:gd name="adj" fmla="val 55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u="sng" dirty="0" smtClean="0">
                <a:solidFill>
                  <a:schemeClr val="tx1"/>
                </a:solidFill>
                <a:latin typeface="Meiryo UI" panose="020B0604030504040204" pitchFamily="50" charset="-128"/>
                <a:ea typeface="Meiryo UI" panose="020B0604030504040204" pitchFamily="50" charset="-128"/>
              </a:rPr>
              <a:t>2023fy</a:t>
            </a:r>
            <a:r>
              <a:rPr lang="ja-JP" altLang="en-US" sz="1600" b="1" u="sng" dirty="0" smtClean="0">
                <a:solidFill>
                  <a:schemeClr val="tx1"/>
                </a:solidFill>
                <a:latin typeface="Meiryo UI" panose="020B0604030504040204" pitchFamily="50" charset="-128"/>
                <a:ea typeface="Meiryo UI" panose="020B0604030504040204" pitchFamily="50" charset="-128"/>
              </a:rPr>
              <a:t>以降</a:t>
            </a:r>
            <a:endParaRPr lang="en-US" altLang="ja-JP" sz="1600" b="1" u="sng" dirty="0" smtClean="0">
              <a:solidFill>
                <a:schemeClr val="tx1"/>
              </a:solidFill>
              <a:latin typeface="Meiryo UI" panose="020B0604030504040204" pitchFamily="50" charset="-128"/>
              <a:ea typeface="Meiryo UI" panose="020B0604030504040204" pitchFamily="50" charset="-128"/>
            </a:endParaRPr>
          </a:p>
        </p:txBody>
      </p:sp>
      <p:sp>
        <p:nvSpPr>
          <p:cNvPr id="3" name="右矢印 2"/>
          <p:cNvSpPr/>
          <p:nvPr/>
        </p:nvSpPr>
        <p:spPr>
          <a:xfrm>
            <a:off x="42368" y="1832219"/>
            <a:ext cx="9680317" cy="1886708"/>
          </a:xfrm>
          <a:prstGeom prst="rightArrow">
            <a:avLst>
              <a:gd name="adj1" fmla="val 63457"/>
              <a:gd name="adj2" fmla="val 31330"/>
            </a:avLst>
          </a:prstGeom>
          <a:gradFill flip="none" rotWithShape="1">
            <a:gsLst>
              <a:gs pos="0">
                <a:schemeClr val="accent5">
                  <a:lumMod val="60000"/>
                  <a:lumOff val="40000"/>
                </a:schemeClr>
              </a:gs>
              <a:gs pos="32000">
                <a:schemeClr val="accent5">
                  <a:lumMod val="40000"/>
                  <a:lumOff val="60000"/>
                </a:schemeClr>
              </a:gs>
              <a:gs pos="69000">
                <a:schemeClr val="accent5">
                  <a:lumMod val="20000"/>
                  <a:lumOff val="80000"/>
                </a:schemeClr>
              </a:gs>
              <a:gs pos="100000">
                <a:schemeClr val="bg1">
                  <a:alpha val="60000"/>
                </a:schemeClr>
              </a:gs>
            </a:gsLst>
            <a:lin ang="10800000" scaled="1"/>
            <a:tileRect/>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5367715" y="4120738"/>
            <a:ext cx="4358200" cy="1889992"/>
          </a:xfrm>
          <a:prstGeom prst="rect">
            <a:avLst/>
          </a:prstGeom>
          <a:noFill/>
          <a:ln w="28575">
            <a:noFill/>
          </a:ln>
        </p:spPr>
        <p:txBody>
          <a:bodyPr wrap="square">
            <a:noAutofit/>
          </a:bodyPr>
          <a:lstStyle/>
          <a:p>
            <a:pPr algn="just"/>
            <a:r>
              <a:rPr lang="ja-JP" altLang="en-US" sz="2000" kern="100" dirty="0" smtClean="0">
                <a:latin typeface="+mj-ea"/>
                <a:cs typeface="Times New Roman" panose="02020603050405020304" pitchFamily="18" charset="0"/>
              </a:rPr>
              <a:t>「</a:t>
            </a:r>
            <a:r>
              <a:rPr lang="ja-JP" altLang="en-US" sz="2000" kern="100" dirty="0">
                <a:latin typeface="+mj-ea"/>
                <a:cs typeface="Times New Roman" panose="02020603050405020304" pitchFamily="18" charset="0"/>
              </a:rPr>
              <a:t>推進者</a:t>
            </a:r>
            <a:r>
              <a:rPr lang="ja-JP" altLang="en-US" sz="2000" kern="100" dirty="0" smtClean="0">
                <a:latin typeface="+mj-ea"/>
                <a:cs typeface="Times New Roman" panose="02020603050405020304" pitchFamily="18" charset="0"/>
              </a:rPr>
              <a:t>」（室部長，事業所長）の</a:t>
            </a:r>
            <a:r>
              <a:rPr lang="ja-JP" altLang="en-US" sz="2000" kern="100" dirty="0">
                <a:latin typeface="+mj-ea"/>
                <a:cs typeface="Times New Roman" panose="02020603050405020304" pitchFamily="18" charset="0"/>
              </a:rPr>
              <a:t>旗振りに</a:t>
            </a:r>
            <a:r>
              <a:rPr lang="ja-JP" altLang="en-US" sz="2000" kern="100" dirty="0" smtClean="0">
                <a:latin typeface="+mj-ea"/>
                <a:cs typeface="Times New Roman" panose="02020603050405020304" pitchFamily="18" charset="0"/>
              </a:rPr>
              <a:t>より，</a:t>
            </a:r>
            <a:r>
              <a:rPr lang="ja-JP" altLang="en-US" sz="2000" b="1" u="sng" kern="100" dirty="0" smtClean="0">
                <a:latin typeface="+mj-ea"/>
                <a:ea typeface="+mj-ea"/>
                <a:cs typeface="Times New Roman" panose="02020603050405020304" pitchFamily="18" charset="0"/>
              </a:rPr>
              <a:t>一人ひとりが「より、そう、ちから。」を体現していくこと</a:t>
            </a:r>
            <a:r>
              <a:rPr lang="ja-JP" altLang="en-US" sz="2000" kern="100" dirty="0" smtClean="0">
                <a:latin typeface="+mj-ea"/>
                <a:ea typeface="+mj-ea"/>
                <a:cs typeface="Times New Roman" panose="02020603050405020304" pitchFamily="18" charset="0"/>
              </a:rPr>
              <a:t>は変わらない。</a:t>
            </a:r>
            <a:endParaRPr lang="en-US" altLang="ja-JP" sz="2000" kern="100" dirty="0" smtClean="0">
              <a:latin typeface="+mj-ea"/>
              <a:ea typeface="+mj-ea"/>
              <a:cs typeface="Times New Roman" panose="02020603050405020304" pitchFamily="18" charset="0"/>
            </a:endParaRPr>
          </a:p>
          <a:p>
            <a:pPr algn="just">
              <a:spcAft>
                <a:spcPts val="0"/>
              </a:spcAft>
            </a:pPr>
            <a:endParaRPr lang="en-US" altLang="ja-JP" sz="2000" kern="100" dirty="0">
              <a:latin typeface="+mj-ea"/>
              <a:ea typeface="+mj-ea"/>
              <a:cs typeface="Times New Roman" panose="02020603050405020304" pitchFamily="18" charset="0"/>
            </a:endParaRPr>
          </a:p>
        </p:txBody>
      </p:sp>
      <p:sp>
        <p:nvSpPr>
          <p:cNvPr id="5" name="正方形/長方形 4"/>
          <p:cNvSpPr/>
          <p:nvPr/>
        </p:nvSpPr>
        <p:spPr>
          <a:xfrm>
            <a:off x="5267957" y="3853931"/>
            <a:ext cx="4461188" cy="2666389"/>
          </a:xfrm>
          <a:prstGeom prst="rect">
            <a:avLst/>
          </a:prstGeom>
          <a:ln w="28575">
            <a:solidFill>
              <a:schemeClr val="accent2">
                <a:lumMod val="60000"/>
                <a:lumOff val="40000"/>
              </a:schemeClr>
            </a:solidFill>
          </a:ln>
        </p:spPr>
        <p:txBody>
          <a:bodyPr wrap="square">
            <a:noAutofit/>
          </a:bodyPr>
          <a:lstStyle/>
          <a:p>
            <a:pPr algn="just">
              <a:lnSpc>
                <a:spcPts val="2000"/>
              </a:lnSpc>
              <a:spcAft>
                <a:spcPts val="0"/>
              </a:spcAft>
            </a:pPr>
            <a:endParaRPr lang="ja-JP" altLang="ja-JP" sz="1400" kern="100" dirty="0">
              <a:effectLst/>
              <a:latin typeface="+mj-ea"/>
              <a:ea typeface="+mj-ea"/>
              <a:cs typeface="Times New Roman" panose="02020603050405020304" pitchFamily="18" charset="0"/>
            </a:endParaRPr>
          </a:p>
        </p:txBody>
      </p:sp>
      <p:sp>
        <p:nvSpPr>
          <p:cNvPr id="6" name="角丸四角形 5"/>
          <p:cNvSpPr/>
          <p:nvPr/>
        </p:nvSpPr>
        <p:spPr>
          <a:xfrm>
            <a:off x="632335" y="4772823"/>
            <a:ext cx="3203115" cy="702715"/>
          </a:xfrm>
          <a:prstGeom prst="roundRect">
            <a:avLst>
              <a:gd name="adj" fmla="val 550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Meiryo UI" panose="020B0604030504040204" pitchFamily="50" charset="-128"/>
                <a:ea typeface="Meiryo UI" panose="020B0604030504040204" pitchFamily="50" charset="-128"/>
              </a:rPr>
              <a:t>「深化」の取り組み事例の紹介</a:t>
            </a:r>
            <a:endParaRPr lang="en-US" altLang="ja-JP" sz="1400" dirty="0" smtClean="0">
              <a:solidFill>
                <a:schemeClr val="tx1"/>
              </a:solidFill>
              <a:latin typeface="Meiryo UI" panose="020B0604030504040204" pitchFamily="50" charset="-128"/>
              <a:ea typeface="Meiryo UI" panose="020B0604030504040204" pitchFamily="50" charset="-128"/>
            </a:endParaRPr>
          </a:p>
          <a:p>
            <a:pPr algn="ctr"/>
            <a:r>
              <a:rPr lang="ja-JP" altLang="en-US" sz="1400" dirty="0" smtClean="0">
                <a:solidFill>
                  <a:schemeClr val="tx1"/>
                </a:solidFill>
                <a:latin typeface="Meiryo UI" panose="020B0604030504040204" pitchFamily="50" charset="-128"/>
                <a:ea typeface="Meiryo UI" panose="020B0604030504040204" pitchFamily="50" charset="-128"/>
              </a:rPr>
              <a:t>（デジタル</a:t>
            </a:r>
            <a:r>
              <a:rPr lang="en-US" altLang="ja-JP" sz="1400" dirty="0" smtClean="0">
                <a:solidFill>
                  <a:schemeClr val="tx1"/>
                </a:solidFill>
                <a:latin typeface="Meiryo UI" panose="020B0604030504040204" pitchFamily="50" charset="-128"/>
                <a:ea typeface="Meiryo UI" panose="020B0604030504040204" pitchFamily="50" charset="-128"/>
              </a:rPr>
              <a:t>BRIDGE</a:t>
            </a:r>
            <a:r>
              <a:rPr lang="ja-JP" altLang="en-US" sz="1400" dirty="0" smtClean="0">
                <a:solidFill>
                  <a:schemeClr val="tx1"/>
                </a:solidFill>
                <a:latin typeface="Meiryo UI" panose="020B0604030504040204" pitchFamily="50" charset="-128"/>
                <a:ea typeface="Meiryo UI" panose="020B0604030504040204" pitchFamily="50" charset="-128"/>
              </a:rPr>
              <a:t>投稿，「より、そう、事例集」リバイスなど）</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7" name="角丸四角形 6"/>
          <p:cNvSpPr/>
          <p:nvPr/>
        </p:nvSpPr>
        <p:spPr>
          <a:xfrm>
            <a:off x="1391134" y="1649711"/>
            <a:ext cx="2026330" cy="375696"/>
          </a:xfrm>
          <a:prstGeom prst="roundRect">
            <a:avLst>
              <a:gd name="adj" fmla="val 550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b="1" u="sng" dirty="0" smtClean="0">
                <a:solidFill>
                  <a:schemeClr val="tx1"/>
                </a:solidFill>
                <a:latin typeface="Meiryo UI" panose="020B0604030504040204" pitchFamily="50" charset="-128"/>
                <a:ea typeface="Meiryo UI" panose="020B0604030504040204" pitchFamily="50" charset="-128"/>
              </a:rPr>
              <a:t>2022fy</a:t>
            </a:r>
          </a:p>
          <a:p>
            <a:pPr algn="ctr"/>
            <a:r>
              <a:rPr lang="ja-JP" altLang="en-US" sz="1600" b="1" u="sng" dirty="0" smtClean="0">
                <a:solidFill>
                  <a:schemeClr val="tx1"/>
                </a:solidFill>
                <a:latin typeface="Meiryo UI" panose="020B0604030504040204" pitchFamily="50" charset="-128"/>
                <a:ea typeface="Meiryo UI" panose="020B0604030504040204" pitchFamily="50" charset="-128"/>
              </a:rPr>
              <a:t>（第</a:t>
            </a:r>
            <a:r>
              <a:rPr lang="en-US" altLang="ja-JP" sz="1600" b="1" u="sng" dirty="0" smtClean="0">
                <a:solidFill>
                  <a:schemeClr val="tx1"/>
                </a:solidFill>
                <a:latin typeface="Meiryo UI" panose="020B0604030504040204" pitchFamily="50" charset="-128"/>
                <a:ea typeface="Meiryo UI" panose="020B0604030504040204" pitchFamily="50" charset="-128"/>
              </a:rPr>
              <a:t>7</a:t>
            </a:r>
            <a:r>
              <a:rPr lang="ja-JP" altLang="en-US" sz="1600" b="1" u="sng" dirty="0" smtClean="0">
                <a:solidFill>
                  <a:schemeClr val="tx1"/>
                </a:solidFill>
                <a:latin typeface="Meiryo UI" panose="020B0604030504040204" pitchFamily="50" charset="-128"/>
                <a:ea typeface="Meiryo UI" panose="020B0604030504040204" pitchFamily="50" charset="-128"/>
              </a:rPr>
              <a:t>期：総括期）</a:t>
            </a:r>
            <a:endParaRPr lang="en-US" altLang="ja-JP" sz="1600" b="1" u="sng" dirty="0" smtClean="0">
              <a:solidFill>
                <a:schemeClr val="tx1"/>
              </a:solidFill>
              <a:latin typeface="Meiryo UI" panose="020B0604030504040204" pitchFamily="50" charset="-128"/>
              <a:ea typeface="Meiryo UI" panose="020B0604030504040204" pitchFamily="50" charset="-128"/>
            </a:endParaRPr>
          </a:p>
        </p:txBody>
      </p:sp>
      <p:sp>
        <p:nvSpPr>
          <p:cNvPr id="8" name="角丸四角形 7"/>
          <p:cNvSpPr/>
          <p:nvPr/>
        </p:nvSpPr>
        <p:spPr>
          <a:xfrm>
            <a:off x="5264726" y="2035418"/>
            <a:ext cx="4461189" cy="1423762"/>
          </a:xfrm>
          <a:prstGeom prst="roundRect">
            <a:avLst>
              <a:gd name="adj" fmla="val 550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600"/>
              </a:lnSpc>
            </a:pPr>
            <a:r>
              <a:rPr lang="en-US" altLang="ja-JP" b="1" u="sng" dirty="0" smtClean="0">
                <a:solidFill>
                  <a:schemeClr val="tx1"/>
                </a:solidFill>
                <a:latin typeface="Meiryo UI" panose="020B0604030504040204" pitchFamily="50" charset="-128"/>
                <a:ea typeface="Meiryo UI" panose="020B0604030504040204" pitchFamily="50" charset="-128"/>
              </a:rPr>
              <a:t>【</a:t>
            </a:r>
            <a:r>
              <a:rPr lang="ja-JP" altLang="en-US" b="1" u="sng" dirty="0" smtClean="0">
                <a:solidFill>
                  <a:schemeClr val="tx1"/>
                </a:solidFill>
                <a:latin typeface="Meiryo UI" panose="020B0604030504040204" pitchFamily="50" charset="-128"/>
                <a:ea typeface="Meiryo UI" panose="020B0604030504040204" pitchFamily="50" charset="-128"/>
              </a:rPr>
              <a:t>目指す姿</a:t>
            </a:r>
            <a:r>
              <a:rPr lang="en-US" altLang="ja-JP" b="1" u="sng" dirty="0" smtClean="0">
                <a:solidFill>
                  <a:schemeClr val="tx1"/>
                </a:solidFill>
                <a:latin typeface="Meiryo UI" panose="020B0604030504040204" pitchFamily="50" charset="-128"/>
                <a:ea typeface="Meiryo UI" panose="020B0604030504040204" pitchFamily="50" charset="-128"/>
              </a:rPr>
              <a:t>】</a:t>
            </a:r>
          </a:p>
          <a:p>
            <a:pPr>
              <a:lnSpc>
                <a:spcPts val="1600"/>
              </a:lnSpc>
            </a:pPr>
            <a:endParaRPr lang="en-US" altLang="ja-JP" b="1" u="sng" dirty="0" smtClean="0">
              <a:solidFill>
                <a:schemeClr val="tx1"/>
              </a:solidFill>
              <a:latin typeface="Meiryo UI" panose="020B0604030504040204" pitchFamily="50" charset="-128"/>
              <a:ea typeface="Meiryo UI" panose="020B0604030504040204" pitchFamily="50" charset="-128"/>
            </a:endParaRPr>
          </a:p>
          <a:p>
            <a:pPr>
              <a:lnSpc>
                <a:spcPts val="1600"/>
              </a:lnSpc>
            </a:pPr>
            <a:r>
              <a:rPr lang="ja-JP" altLang="en-US" dirty="0" smtClean="0">
                <a:solidFill>
                  <a:schemeClr val="tx1"/>
                </a:solidFill>
                <a:latin typeface="Meiryo UI" panose="020B0604030504040204" pitchFamily="50" charset="-128"/>
                <a:ea typeface="Meiryo UI" panose="020B0604030504040204" pitchFamily="50" charset="-128"/>
              </a:rPr>
              <a:t>「自発的な行動」，「職場風土の形成」を</a:t>
            </a:r>
            <a:endParaRPr lang="en-US" altLang="ja-JP" dirty="0" smtClean="0">
              <a:solidFill>
                <a:schemeClr val="tx1"/>
              </a:solidFill>
              <a:latin typeface="Meiryo UI" panose="020B0604030504040204" pitchFamily="50" charset="-128"/>
              <a:ea typeface="Meiryo UI" panose="020B0604030504040204" pitchFamily="50" charset="-128"/>
            </a:endParaRPr>
          </a:p>
          <a:p>
            <a:pPr>
              <a:lnSpc>
                <a:spcPts val="1600"/>
              </a:lnSpc>
            </a:pPr>
            <a:r>
              <a:rPr lang="ja-JP" altLang="en-US" b="1" u="sng" dirty="0" smtClean="0">
                <a:solidFill>
                  <a:schemeClr val="tx1"/>
                </a:solidFill>
                <a:latin typeface="Meiryo UI" panose="020B0604030504040204" pitchFamily="50" charset="-128"/>
                <a:ea typeface="Meiryo UI" panose="020B0604030504040204" pitchFamily="50" charset="-128"/>
              </a:rPr>
              <a:t>これまでのように高いレベルで維持</a:t>
            </a:r>
            <a:r>
              <a:rPr lang="ja-JP" altLang="en-US" dirty="0" smtClean="0">
                <a:solidFill>
                  <a:schemeClr val="tx1"/>
                </a:solidFill>
                <a:latin typeface="Meiryo UI" panose="020B0604030504040204" pitchFamily="50" charset="-128"/>
                <a:ea typeface="Meiryo UI" panose="020B0604030504040204" pitchFamily="50" charset="-128"/>
              </a:rPr>
              <a:t>し続ける</a:t>
            </a:r>
            <a:endParaRPr lang="en-US" altLang="ja-JP" dirty="0" smtClean="0">
              <a:solidFill>
                <a:schemeClr val="tx1"/>
              </a:solidFill>
              <a:latin typeface="Meiryo UI" panose="020B0604030504040204" pitchFamily="50" charset="-128"/>
              <a:ea typeface="Meiryo UI" panose="020B0604030504040204" pitchFamily="50" charset="-128"/>
            </a:endParaRPr>
          </a:p>
        </p:txBody>
      </p:sp>
      <p:cxnSp>
        <p:nvCxnSpPr>
          <p:cNvPr id="10" name="カギ線コネクタ 9"/>
          <p:cNvCxnSpPr>
            <a:stCxn id="7" idx="3"/>
            <a:endCxn id="7" idx="1"/>
          </p:cNvCxnSpPr>
          <p:nvPr/>
        </p:nvCxnSpPr>
        <p:spPr>
          <a:xfrm flipH="1">
            <a:off x="1330591" y="1837559"/>
            <a:ext cx="2152464" cy="12700"/>
          </a:xfrm>
          <a:prstGeom prst="bentConnector5">
            <a:avLst>
              <a:gd name="adj1" fmla="val -42264"/>
              <a:gd name="adj2" fmla="val 37035984"/>
              <a:gd name="adj3" fmla="val 148520"/>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角丸四角形 10"/>
          <p:cNvSpPr/>
          <p:nvPr/>
        </p:nvSpPr>
        <p:spPr>
          <a:xfrm>
            <a:off x="632336" y="5539863"/>
            <a:ext cx="3203114" cy="562354"/>
          </a:xfrm>
          <a:prstGeom prst="roundRect">
            <a:avLst>
              <a:gd name="adj" fmla="val 550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Meiryo UI" panose="020B0604030504040204" pitchFamily="50" charset="-128"/>
                <a:ea typeface="Meiryo UI" panose="020B0604030504040204" pitchFamily="50" charset="-128"/>
              </a:rPr>
              <a:t>新入社員教育など，</a:t>
            </a:r>
            <a:endParaRPr lang="en-US" altLang="ja-JP" sz="1400" dirty="0" smtClean="0">
              <a:solidFill>
                <a:schemeClr val="tx1"/>
              </a:solidFill>
              <a:latin typeface="Meiryo UI" panose="020B0604030504040204" pitchFamily="50" charset="-128"/>
              <a:ea typeface="Meiryo UI" panose="020B0604030504040204" pitchFamily="50" charset="-128"/>
            </a:endParaRPr>
          </a:p>
          <a:p>
            <a:pPr algn="ctr"/>
            <a:r>
              <a:rPr lang="ja-JP" altLang="en-US" sz="1400" dirty="0" smtClean="0">
                <a:solidFill>
                  <a:schemeClr val="tx1"/>
                </a:solidFill>
                <a:latin typeface="Meiryo UI" panose="020B0604030504040204" pitchFamily="50" charset="-128"/>
                <a:ea typeface="Meiryo UI" panose="020B0604030504040204" pitchFamily="50" charset="-128"/>
              </a:rPr>
              <a:t>各種</a:t>
            </a:r>
            <a:r>
              <a:rPr lang="ja-JP" altLang="en-US" sz="1400" dirty="0">
                <a:solidFill>
                  <a:schemeClr val="tx1"/>
                </a:solidFill>
                <a:latin typeface="Meiryo UI" panose="020B0604030504040204" pitchFamily="50" charset="-128"/>
                <a:ea typeface="Meiryo UI" panose="020B0604030504040204" pitchFamily="50" charset="-128"/>
              </a:rPr>
              <a:t>社内研修を活用</a:t>
            </a:r>
            <a:r>
              <a:rPr lang="ja-JP" altLang="en-US" sz="1400" dirty="0" smtClean="0">
                <a:solidFill>
                  <a:schemeClr val="tx1"/>
                </a:solidFill>
                <a:latin typeface="Meiryo UI" panose="020B0604030504040204" pitchFamily="50" charset="-128"/>
                <a:ea typeface="Meiryo UI" panose="020B0604030504040204" pitchFamily="50" charset="-128"/>
              </a:rPr>
              <a:t>したコミュニケーション</a:t>
            </a:r>
            <a:endParaRPr lang="ja-JP" altLang="en-US" sz="1400" dirty="0">
              <a:solidFill>
                <a:schemeClr val="tx1"/>
              </a:solidFill>
              <a:latin typeface="Meiryo UI" panose="020B0604030504040204" pitchFamily="50" charset="-128"/>
              <a:ea typeface="Meiryo UI" panose="020B0604030504040204" pitchFamily="50" charset="-128"/>
            </a:endParaRPr>
          </a:p>
        </p:txBody>
      </p:sp>
      <p:sp>
        <p:nvSpPr>
          <p:cNvPr id="12" name="角丸四角形 11"/>
          <p:cNvSpPr/>
          <p:nvPr/>
        </p:nvSpPr>
        <p:spPr>
          <a:xfrm>
            <a:off x="626152" y="3526784"/>
            <a:ext cx="3203115" cy="562354"/>
          </a:xfrm>
          <a:prstGeom prst="roundRect">
            <a:avLst>
              <a:gd name="adj" fmla="val 550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Meiryo UI" panose="020B0604030504040204" pitchFamily="50" charset="-128"/>
                <a:ea typeface="Meiryo UI" panose="020B0604030504040204" pitchFamily="50" charset="-128"/>
              </a:rPr>
              <a:t>デジタル</a:t>
            </a:r>
            <a:r>
              <a:rPr lang="ja-JP" altLang="en-US" sz="1400" dirty="0" smtClean="0">
                <a:solidFill>
                  <a:schemeClr val="tx1"/>
                </a:solidFill>
                <a:latin typeface="Meiryo UI" panose="020B0604030504040204" pitchFamily="50" charset="-128"/>
                <a:ea typeface="Meiryo UI" panose="020B0604030504040204" pitchFamily="50" charset="-128"/>
              </a:rPr>
              <a:t>ＢＲＩＤＧＥ</a:t>
            </a:r>
            <a:endParaRPr lang="en-US" altLang="ja-JP" sz="1400" dirty="0" smtClean="0">
              <a:solidFill>
                <a:schemeClr val="tx1"/>
              </a:solidFill>
              <a:latin typeface="Meiryo UI" panose="020B0604030504040204" pitchFamily="50" charset="-128"/>
              <a:ea typeface="Meiryo UI" panose="020B0604030504040204" pitchFamily="50" charset="-128"/>
            </a:endParaRPr>
          </a:p>
          <a:p>
            <a:pPr algn="ctr"/>
            <a:r>
              <a:rPr lang="ja-JP" altLang="en-US" sz="1400" dirty="0" smtClean="0">
                <a:solidFill>
                  <a:schemeClr val="tx1"/>
                </a:solidFill>
                <a:latin typeface="Meiryo UI" panose="020B0604030504040204" pitchFamily="50" charset="-128"/>
                <a:ea typeface="Meiryo UI" panose="020B0604030504040204" pitchFamily="50" charset="-128"/>
              </a:rPr>
              <a:t>（専用</a:t>
            </a:r>
            <a:r>
              <a:rPr lang="ja-JP" altLang="en-US" sz="1400" dirty="0">
                <a:solidFill>
                  <a:schemeClr val="tx1"/>
                </a:solidFill>
                <a:latin typeface="Meiryo UI" panose="020B0604030504040204" pitchFamily="50" charset="-128"/>
                <a:ea typeface="Meiryo UI" panose="020B0604030504040204" pitchFamily="50" charset="-128"/>
              </a:rPr>
              <a:t>ページ</a:t>
            </a:r>
            <a:r>
              <a:rPr lang="ja-JP" altLang="en-US" sz="1400" dirty="0" smtClean="0">
                <a:solidFill>
                  <a:schemeClr val="tx1"/>
                </a:solidFill>
                <a:latin typeface="Meiryo UI" panose="020B0604030504040204" pitchFamily="50" charset="-128"/>
                <a:ea typeface="Meiryo UI" panose="020B0604030504040204" pitchFamily="50" charset="-128"/>
              </a:rPr>
              <a:t>のユーザビリティ向上）</a:t>
            </a:r>
            <a:endParaRPr lang="ja-JP" altLang="en-US" sz="1400" dirty="0">
              <a:solidFill>
                <a:schemeClr val="tx1"/>
              </a:solidFill>
              <a:latin typeface="Meiryo UI" panose="020B0604030504040204" pitchFamily="50" charset="-128"/>
              <a:ea typeface="Meiryo UI" panose="020B0604030504040204" pitchFamily="50" charset="-128"/>
            </a:endParaRPr>
          </a:p>
        </p:txBody>
      </p:sp>
      <p:sp>
        <p:nvSpPr>
          <p:cNvPr id="13" name="角丸四角形 12"/>
          <p:cNvSpPr/>
          <p:nvPr/>
        </p:nvSpPr>
        <p:spPr>
          <a:xfrm>
            <a:off x="1937647" y="6092618"/>
            <a:ext cx="529083" cy="509590"/>
          </a:xfrm>
          <a:prstGeom prst="roundRect">
            <a:avLst>
              <a:gd name="adj" fmla="val 5505"/>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sz="1200" b="1" dirty="0">
                <a:solidFill>
                  <a:schemeClr val="tx1"/>
                </a:solidFill>
                <a:latin typeface="Meiryo UI" panose="020B0604030504040204" pitchFamily="50" charset="-128"/>
                <a:ea typeface="Meiryo UI" panose="020B0604030504040204" pitchFamily="50" charset="-128"/>
              </a:rPr>
              <a:t>…</a:t>
            </a:r>
            <a:endParaRPr lang="en-US" altLang="ja-JP" sz="1200" b="1" dirty="0" smtClean="0">
              <a:solidFill>
                <a:schemeClr val="tx1"/>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3727310" y="6244731"/>
            <a:ext cx="641079" cy="338554"/>
          </a:xfrm>
          <a:prstGeom prst="rect">
            <a:avLst/>
          </a:prstGeom>
          <a:noFill/>
          <a:ln>
            <a:noFill/>
          </a:ln>
        </p:spPr>
        <p:txBody>
          <a:bodyPr wrap="square">
            <a:spAutoFit/>
          </a:bodyPr>
          <a:lstStyle/>
          <a:p>
            <a:pPr algn="just">
              <a:buClr>
                <a:schemeClr val="bg2">
                  <a:lumMod val="50000"/>
                </a:schemeClr>
              </a:buClr>
            </a:pPr>
            <a:r>
              <a:rPr lang="ja-JP" altLang="en-US" sz="1600" dirty="0" smtClean="0">
                <a:latin typeface="Meiryo UI" panose="020B0604030504040204" pitchFamily="50" charset="-128"/>
                <a:ea typeface="Meiryo UI" panose="020B0604030504040204" pitchFamily="50" charset="-128"/>
              </a:rPr>
              <a:t>な</a:t>
            </a:r>
            <a:r>
              <a:rPr lang="ja-JP" altLang="en-US" sz="1600" dirty="0">
                <a:latin typeface="Meiryo UI" panose="020B0604030504040204" pitchFamily="50" charset="-128"/>
                <a:ea typeface="Meiryo UI" panose="020B0604030504040204" pitchFamily="50" charset="-128"/>
              </a:rPr>
              <a:t>ど</a:t>
            </a:r>
            <a:endParaRPr lang="en-US" altLang="ja-JP" sz="1600" dirty="0">
              <a:latin typeface="Meiryo UI" panose="020B0604030504040204" pitchFamily="50" charset="-128"/>
              <a:ea typeface="Meiryo UI" panose="020B0604030504040204" pitchFamily="50" charset="-128"/>
            </a:endParaRPr>
          </a:p>
        </p:txBody>
      </p:sp>
      <p:sp>
        <p:nvSpPr>
          <p:cNvPr id="18" name="二等辺三角形 17"/>
          <p:cNvSpPr/>
          <p:nvPr/>
        </p:nvSpPr>
        <p:spPr>
          <a:xfrm rot="10800000">
            <a:off x="6446361" y="3594184"/>
            <a:ext cx="2200906" cy="180000"/>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632335" y="4156736"/>
            <a:ext cx="3203115" cy="562354"/>
          </a:xfrm>
          <a:prstGeom prst="roundRect">
            <a:avLst>
              <a:gd name="adj" fmla="val 550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latin typeface="Meiryo UI" panose="020B0604030504040204" pitchFamily="50" charset="-128"/>
                <a:ea typeface="Meiryo UI" panose="020B0604030504040204" pitchFamily="50" charset="-128"/>
              </a:rPr>
              <a:t>一人ひとりの「より、そう、ちから。宣言」</a:t>
            </a:r>
            <a:endParaRPr lang="en-US" altLang="ja-JP" sz="1400" dirty="0" smtClean="0">
              <a:solidFill>
                <a:schemeClr val="tx1"/>
              </a:solidFill>
              <a:latin typeface="Meiryo UI" panose="020B0604030504040204" pitchFamily="50" charset="-128"/>
              <a:ea typeface="Meiryo UI" panose="020B0604030504040204" pitchFamily="50" charset="-128"/>
            </a:endParaRPr>
          </a:p>
          <a:p>
            <a:pPr algn="ctr"/>
            <a:r>
              <a:rPr lang="ja-JP" altLang="en-US" sz="1400" dirty="0" smtClean="0">
                <a:solidFill>
                  <a:schemeClr val="tx1"/>
                </a:solidFill>
                <a:latin typeface="Meiryo UI" panose="020B0604030504040204" pitchFamily="50" charset="-128"/>
                <a:ea typeface="Meiryo UI" panose="020B0604030504040204" pitchFamily="50" charset="-128"/>
              </a:rPr>
              <a:t>記事の掲載</a:t>
            </a:r>
            <a:endParaRPr lang="ja-JP" altLang="en-US" sz="1400" dirty="0">
              <a:solidFill>
                <a:schemeClr val="tx1"/>
              </a:solidFill>
              <a:latin typeface="Meiryo UI" panose="020B0604030504040204" pitchFamily="50" charset="-128"/>
              <a:ea typeface="Meiryo UI" panose="020B0604030504040204" pitchFamily="50" charset="-128"/>
            </a:endParaRPr>
          </a:p>
        </p:txBody>
      </p:sp>
      <p:sp>
        <p:nvSpPr>
          <p:cNvPr id="21" name="四角形: 角を丸くする 3">
            <a:extLst>
              <a:ext uri="{FF2B5EF4-FFF2-40B4-BE49-F238E27FC236}">
                <a16:creationId xmlns:a16="http://schemas.microsoft.com/office/drawing/2014/main" id="{D03085C8-C1C8-480B-9BA5-D4CAB3F1D788}"/>
              </a:ext>
            </a:extLst>
          </p:cNvPr>
          <p:cNvSpPr/>
          <p:nvPr/>
        </p:nvSpPr>
        <p:spPr>
          <a:xfrm>
            <a:off x="330200" y="640219"/>
            <a:ext cx="9416143" cy="852961"/>
          </a:xfrm>
          <a:prstGeom prst="roundRect">
            <a:avLst/>
          </a:prstGeom>
          <a:solidFill>
            <a:schemeClr val="accent5">
              <a:lumMod val="20000"/>
              <a:lumOff val="80000"/>
            </a:schemeClr>
          </a:solidFill>
          <a:ln>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smtClean="0">
                <a:solidFill>
                  <a:schemeClr val="tx1"/>
                </a:solidFill>
                <a:latin typeface="Meiryo UI" panose="020B0604030504040204" pitchFamily="50" charset="-128"/>
                <a:ea typeface="Meiryo UI" panose="020B0604030504040204" pitchFamily="50" charset="-128"/>
              </a:rPr>
              <a:t>フリーディスカッション</a:t>
            </a:r>
            <a:endParaRPr lang="en-US" altLang="ja-JP" sz="2400" b="1" dirty="0" smtClean="0">
              <a:solidFill>
                <a:schemeClr val="tx1"/>
              </a:solidFill>
              <a:latin typeface="Meiryo UI" panose="020B0604030504040204" pitchFamily="50" charset="-128"/>
              <a:ea typeface="Meiryo UI" panose="020B0604030504040204" pitchFamily="50" charset="-128"/>
            </a:endParaRPr>
          </a:p>
          <a:p>
            <a:r>
              <a:rPr lang="ja-JP" altLang="en-US" sz="2400" b="1" dirty="0" smtClean="0">
                <a:solidFill>
                  <a:schemeClr val="tx1"/>
                </a:solidFill>
                <a:latin typeface="Meiryo UI" panose="020B0604030504040204" pitchFamily="50" charset="-128"/>
                <a:ea typeface="Meiryo UI" panose="020B0604030504040204" pitchFamily="50" charset="-128"/>
              </a:rPr>
              <a:t>「より、そう、ちから。」の自走化定着に向けて</a:t>
            </a:r>
            <a:endParaRPr lang="ja-JP" altLang="en-US" sz="2400" b="1" dirty="0">
              <a:solidFill>
                <a:schemeClr val="tx1"/>
              </a:solidFill>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57B0E9CE-7926-4A74-8E68-5BFB50AD7425}"/>
              </a:ext>
            </a:extLst>
          </p:cNvPr>
          <p:cNvSpPr txBox="1"/>
          <p:nvPr/>
        </p:nvSpPr>
        <p:spPr>
          <a:xfrm>
            <a:off x="42368" y="1"/>
            <a:ext cx="9408886"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Step6</a:t>
            </a:r>
            <a:r>
              <a:rPr lang="ja-JP" altLang="en-US" sz="2400" b="1" dirty="0" smtClean="0">
                <a:latin typeface="Meiryo UI" panose="020B0604030504040204" pitchFamily="50" charset="-128"/>
                <a:ea typeface="Meiryo UI" panose="020B0604030504040204" pitchFamily="50" charset="-128"/>
              </a:rPr>
              <a:t>　フリー</a:t>
            </a:r>
            <a:r>
              <a:rPr lang="ja-JP" altLang="en-US" sz="2400" b="1" dirty="0">
                <a:latin typeface="Meiryo UI" panose="020B0604030504040204" pitchFamily="50" charset="-128"/>
                <a:ea typeface="Meiryo UI" panose="020B0604030504040204" pitchFamily="50" charset="-128"/>
              </a:rPr>
              <a:t>ディスカッション</a:t>
            </a:r>
          </a:p>
        </p:txBody>
      </p:sp>
      <p:pic>
        <p:nvPicPr>
          <p:cNvPr id="26" name="図 2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30200" y="2038652"/>
            <a:ext cx="3873221" cy="1299739"/>
          </a:xfrm>
          <a:prstGeom prst="rect">
            <a:avLst/>
          </a:prstGeom>
        </p:spPr>
      </p:pic>
      <p:grpSp>
        <p:nvGrpSpPr>
          <p:cNvPr id="29" name="グループ化 28"/>
          <p:cNvGrpSpPr/>
          <p:nvPr/>
        </p:nvGrpSpPr>
        <p:grpSpPr>
          <a:xfrm>
            <a:off x="7169616" y="5290513"/>
            <a:ext cx="2166350" cy="1112543"/>
            <a:chOff x="6883855" y="1034165"/>
            <a:chExt cx="2166350" cy="1112543"/>
          </a:xfrm>
        </p:grpSpPr>
        <p:pic>
          <p:nvPicPr>
            <p:cNvPr id="30" name="図 29"/>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6883855" y="1034165"/>
              <a:ext cx="1006147" cy="1112543"/>
            </a:xfrm>
            <a:prstGeom prst="rect">
              <a:avLst/>
            </a:prstGeom>
          </p:spPr>
        </p:pic>
        <p:sp>
          <p:nvSpPr>
            <p:cNvPr id="31" name="フローチャート: せん孔テープ 30"/>
            <p:cNvSpPr/>
            <p:nvPr/>
          </p:nvSpPr>
          <p:spPr>
            <a:xfrm rot="1120996">
              <a:off x="7529621" y="1242641"/>
              <a:ext cx="1520584" cy="359988"/>
            </a:xfrm>
            <a:prstGeom prst="flowChartPunchedTap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2" name="図 3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914488">
              <a:off x="7593338" y="1325700"/>
              <a:ext cx="1377021" cy="181422"/>
            </a:xfrm>
            <a:prstGeom prst="rect">
              <a:avLst/>
            </a:prstGeom>
          </p:spPr>
        </p:pic>
      </p:grpSp>
    </p:spTree>
    <p:extLst>
      <p:ext uri="{BB962C8B-B14F-4D97-AF65-F5344CB8AC3E}">
        <p14:creationId xmlns:p14="http://schemas.microsoft.com/office/powerpoint/2010/main" val="1374762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5"/>
          </p:nvPr>
        </p:nvSpPr>
        <p:spPr/>
        <p:txBody>
          <a:bodyPr/>
          <a:lstStyle/>
          <a:p>
            <a:r>
              <a:rPr lang="ja-JP" altLang="en-US" dirty="0"/>
              <a:t>５</a:t>
            </a:r>
            <a:r>
              <a:rPr lang="en-US" altLang="ja-JP" dirty="0" smtClean="0"/>
              <a:t>.</a:t>
            </a:r>
            <a:r>
              <a:rPr lang="ja-JP" altLang="en-US" dirty="0" smtClean="0"/>
              <a:t>クロージング</a:t>
            </a:r>
            <a:endParaRPr lang="en-US" altLang="ja-JP" dirty="0" smtClean="0"/>
          </a:p>
        </p:txBody>
      </p:sp>
    </p:spTree>
    <p:extLst>
      <p:ext uri="{BB962C8B-B14F-4D97-AF65-F5344CB8AC3E}">
        <p14:creationId xmlns:p14="http://schemas.microsoft.com/office/powerpoint/2010/main" val="2568449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266918" y="582371"/>
            <a:ext cx="9448581" cy="626701"/>
          </a:xfrm>
          <a:prstGeom prst="rect">
            <a:avLst/>
          </a:prstGeom>
          <a:noFill/>
          <a:ln w="9525">
            <a:noFill/>
          </a:ln>
        </p:spPr>
        <p:txBody>
          <a:bodyPr vert="horz" wrap="square" lIns="36000" tIns="36000" rIns="36000" bIns="36000" rtlCol="0" anchor="t">
            <a:spAutoFit/>
          </a:bodyPr>
          <a:lstStyle/>
          <a:p>
            <a:pPr marL="285750" lvl="1" indent="-285750">
              <a:buFont typeface="Wingdings" panose="05000000000000000000" pitchFamily="2" charset="2"/>
              <a:buChar char="Ø"/>
            </a:pPr>
            <a:r>
              <a:rPr lang="ja-JP" altLang="en-US" dirty="0" smtClean="0">
                <a:latin typeface="Meiryo UI" panose="020B0604030504040204" pitchFamily="50" charset="-128"/>
                <a:ea typeface="Meiryo UI" panose="020B0604030504040204" pitchFamily="50" charset="-128"/>
              </a:rPr>
              <a:t>キックオフミーティング終了後</a:t>
            </a:r>
            <a:r>
              <a:rPr lang="ja-JP" altLang="en-US" dirty="0">
                <a:latin typeface="Meiryo UI" panose="020B0604030504040204" pitchFamily="50" charset="-128"/>
                <a:ea typeface="Meiryo UI" panose="020B0604030504040204" pitchFamily="50" charset="-128"/>
              </a:rPr>
              <a:t>においても，相談したいことがありましたら，下記</a:t>
            </a:r>
            <a:r>
              <a:rPr lang="ja-JP" altLang="en-US" dirty="0" smtClean="0">
                <a:latin typeface="Meiryo UI" panose="020B0604030504040204" pitchFamily="50" charset="-128"/>
                <a:ea typeface="Meiryo UI" panose="020B0604030504040204" pitchFamily="50" charset="-128"/>
              </a:rPr>
              <a:t>の事務局メンバーまで</a:t>
            </a:r>
            <a:endParaRPr lang="en-US" altLang="ja-JP" dirty="0">
              <a:latin typeface="Meiryo UI" panose="020B0604030504040204" pitchFamily="50" charset="-128"/>
              <a:ea typeface="Meiryo UI" panose="020B0604030504040204" pitchFamily="50" charset="-128"/>
            </a:endParaRPr>
          </a:p>
          <a:p>
            <a:pPr marL="0" lvl="1"/>
            <a:r>
              <a:rPr lang="ja-JP" altLang="en-US" dirty="0" smtClean="0">
                <a:latin typeface="Meiryo UI" panose="020B0604030504040204" pitchFamily="50" charset="-128"/>
                <a:ea typeface="Meiryo UI" panose="020B0604030504040204" pitchFamily="50" charset="-128"/>
              </a:rPr>
              <a:t>　　お気軽にお問い合わせください。</a:t>
            </a:r>
            <a:endParaRPr lang="en-US" altLang="ja-JP"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7B0E9CE-7926-4A74-8E68-5BFB50AD7425}"/>
              </a:ext>
            </a:extLst>
          </p:cNvPr>
          <p:cNvSpPr txBox="1"/>
          <p:nvPr/>
        </p:nvSpPr>
        <p:spPr>
          <a:xfrm>
            <a:off x="180971" y="-14288"/>
            <a:ext cx="9144000" cy="461665"/>
          </a:xfrm>
          <a:prstGeom prst="rect">
            <a:avLst/>
          </a:prstGeom>
          <a:noFill/>
        </p:spPr>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「より、そう、ちから。プロジェクト」事務局お問い合わせ先</a:t>
            </a:r>
            <a:endParaRPr lang="ja-JP" altLang="en-US" sz="2400" b="1"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6512" y="1344066"/>
            <a:ext cx="6909391" cy="5362512"/>
          </a:xfrm>
          <a:prstGeom prst="rect">
            <a:avLst/>
          </a:prstGeom>
        </p:spPr>
      </p:pic>
    </p:spTree>
    <p:extLst>
      <p:ext uri="{BB962C8B-B14F-4D97-AF65-F5344CB8AC3E}">
        <p14:creationId xmlns:p14="http://schemas.microsoft.com/office/powerpoint/2010/main" val="1565854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180972" y="620471"/>
            <a:ext cx="9534528" cy="626701"/>
          </a:xfrm>
          <a:prstGeom prst="rect">
            <a:avLst/>
          </a:prstGeom>
          <a:solidFill>
            <a:schemeClr val="bg1"/>
          </a:solidFill>
          <a:ln w="9525">
            <a:noFill/>
          </a:ln>
        </p:spPr>
        <p:txBody>
          <a:bodyPr vert="horz" wrap="square" lIns="36000" tIns="36000" rIns="36000" bIns="36000" rtlCol="0" anchor="t">
            <a:spAutoFit/>
          </a:bodyPr>
          <a:lstStyle/>
          <a:p>
            <a:pPr marL="285750" lvl="1" indent="-285750">
              <a:buFont typeface="Wingdings" panose="05000000000000000000" pitchFamily="2" charset="2"/>
              <a:buChar char="Ø"/>
            </a:pPr>
            <a:r>
              <a:rPr lang="en-US" altLang="ja-JP" dirty="0">
                <a:latin typeface="Meiryo UI" panose="020B0604030504040204" pitchFamily="50" charset="-128"/>
                <a:ea typeface="Meiryo UI" panose="020B0604030504040204" pitchFamily="50" charset="-128"/>
              </a:rPr>
              <a:t>Teams(</a:t>
            </a:r>
            <a:r>
              <a:rPr lang="ja-JP" altLang="en-US" dirty="0">
                <a:latin typeface="Meiryo UI" panose="020B0604030504040204" pitchFamily="50" charset="-128"/>
                <a:ea typeface="Meiryo UI" panose="020B0604030504040204" pitchFamily="50" charset="-128"/>
              </a:rPr>
              <a:t>チャット</a:t>
            </a:r>
            <a:r>
              <a:rPr lang="en-US" altLang="ja-JP" dirty="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にて</a:t>
            </a:r>
            <a:r>
              <a:rPr lang="ja-JP" altLang="en-US" dirty="0">
                <a:latin typeface="Meiryo UI" panose="020B0604030504040204" pitchFamily="50" charset="-128"/>
                <a:ea typeface="Meiryo UI" panose="020B0604030504040204" pitchFamily="50" charset="-128"/>
              </a:rPr>
              <a:t>，</a:t>
            </a:r>
            <a:r>
              <a:rPr lang="ja-JP" altLang="en-US" dirty="0" smtClean="0">
                <a:latin typeface="Meiryo UI" panose="020B0604030504040204" pitchFamily="50" charset="-128"/>
                <a:ea typeface="Meiryo UI" panose="020B0604030504040204" pitchFamily="50" charset="-128"/>
              </a:rPr>
              <a:t>第</a:t>
            </a:r>
            <a:r>
              <a:rPr lang="en-US" altLang="ja-JP" dirty="0">
                <a:latin typeface="Meiryo UI" panose="020B0604030504040204" pitchFamily="50" charset="-128"/>
                <a:ea typeface="Meiryo UI" panose="020B0604030504040204" pitchFamily="50" charset="-128"/>
              </a:rPr>
              <a:t>7</a:t>
            </a:r>
            <a:r>
              <a:rPr lang="ja-JP" altLang="en-US" dirty="0" smtClean="0">
                <a:latin typeface="Meiryo UI" panose="020B0604030504040204" pitchFamily="50" charset="-128"/>
                <a:ea typeface="Meiryo UI" panose="020B0604030504040204" pitchFamily="50" charset="-128"/>
              </a:rPr>
              <a:t>期推進サポーター専用のグループを作成いたします。</a:t>
            </a:r>
            <a:endParaRPr lang="en-US" altLang="ja-JP" dirty="0" smtClean="0">
              <a:latin typeface="Meiryo UI" panose="020B0604030504040204" pitchFamily="50" charset="-128"/>
              <a:ea typeface="Meiryo UI" panose="020B0604030504040204" pitchFamily="50" charset="-128"/>
            </a:endParaRPr>
          </a:p>
          <a:p>
            <a:pPr marL="0" lvl="1"/>
            <a:endParaRPr lang="en-US" altLang="ja-JP"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7B0E9CE-7926-4A74-8E68-5BFB50AD7425}"/>
              </a:ext>
            </a:extLst>
          </p:cNvPr>
          <p:cNvSpPr txBox="1"/>
          <p:nvPr/>
        </p:nvSpPr>
        <p:spPr>
          <a:xfrm>
            <a:off x="180971" y="-14288"/>
            <a:ext cx="9144000" cy="461665"/>
          </a:xfrm>
          <a:prstGeom prst="rect">
            <a:avLst/>
          </a:prstGeom>
          <a:noFill/>
        </p:spPr>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a:t>
            </a:r>
            <a:r>
              <a:rPr lang="en-US" altLang="ja-JP" sz="2400" b="1" dirty="0" smtClean="0">
                <a:latin typeface="Meiryo UI" panose="020B0604030504040204" pitchFamily="50" charset="-128"/>
                <a:ea typeface="Meiryo UI" panose="020B0604030504040204" pitchFamily="50" charset="-128"/>
              </a:rPr>
              <a:t>Teams</a:t>
            </a:r>
            <a:r>
              <a:rPr lang="ja-JP" altLang="en-US" sz="2400" b="1" dirty="0" smtClean="0">
                <a:latin typeface="Meiryo UI" panose="020B0604030504040204" pitchFamily="50" charset="-128"/>
                <a:ea typeface="Meiryo UI" panose="020B0604030504040204" pitchFamily="50" charset="-128"/>
              </a:rPr>
              <a:t>」専用グループへのご招待</a:t>
            </a:r>
            <a:endParaRPr lang="ja-JP" altLang="en-US" sz="2400" b="1" dirty="0">
              <a:latin typeface="Meiryo UI" panose="020B0604030504040204" pitchFamily="50" charset="-128"/>
              <a:ea typeface="Meiryo UI"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4207255721"/>
              </p:ext>
            </p:extLst>
          </p:nvPr>
        </p:nvGraphicFramePr>
        <p:xfrm>
          <a:off x="266918" y="1977517"/>
          <a:ext cx="9327247" cy="2048383"/>
        </p:xfrm>
        <a:graphic>
          <a:graphicData uri="http://schemas.openxmlformats.org/drawingml/2006/table">
            <a:tbl>
              <a:tblPr firstRow="1" bandRow="1">
                <a:tableStyleId>{5C22544A-7EE6-4342-B048-85BDC9FD1C3A}</a:tableStyleId>
              </a:tblPr>
              <a:tblGrid>
                <a:gridCol w="2345653">
                  <a:extLst>
                    <a:ext uri="{9D8B030D-6E8A-4147-A177-3AD203B41FA5}">
                      <a16:colId xmlns:a16="http://schemas.microsoft.com/office/drawing/2014/main" val="166433652"/>
                    </a:ext>
                  </a:extLst>
                </a:gridCol>
                <a:gridCol w="2780523">
                  <a:extLst>
                    <a:ext uri="{9D8B030D-6E8A-4147-A177-3AD203B41FA5}">
                      <a16:colId xmlns:a16="http://schemas.microsoft.com/office/drawing/2014/main" val="1764097829"/>
                    </a:ext>
                  </a:extLst>
                </a:gridCol>
                <a:gridCol w="4201071">
                  <a:extLst>
                    <a:ext uri="{9D8B030D-6E8A-4147-A177-3AD203B41FA5}">
                      <a16:colId xmlns:a16="http://schemas.microsoft.com/office/drawing/2014/main" val="3706707013"/>
                    </a:ext>
                  </a:extLst>
                </a:gridCol>
              </a:tblGrid>
              <a:tr h="341833">
                <a:tc>
                  <a:txBody>
                    <a:bodyPr/>
                    <a:lstStyle/>
                    <a:p>
                      <a:pPr algn="ctr"/>
                      <a:r>
                        <a:rPr kumimoji="1" lang="ja-JP" altLang="en-US" dirty="0" smtClean="0"/>
                        <a:t>グループ名</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smtClean="0"/>
                        <a:t>参加メンバー</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smtClean="0"/>
                        <a:t>投稿内容</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974514"/>
                  </a:ext>
                </a:extLst>
              </a:tr>
              <a:tr h="1682623">
                <a:tc>
                  <a:txBody>
                    <a:bodyPr/>
                    <a:lstStyle/>
                    <a:p>
                      <a:pPr algn="ctr"/>
                      <a:r>
                        <a:rPr kumimoji="1" lang="ja-JP" altLang="en-US" dirty="0" smtClean="0"/>
                        <a:t>第</a:t>
                      </a:r>
                      <a:r>
                        <a:rPr kumimoji="1" lang="en-US" altLang="ja-JP" dirty="0" smtClean="0"/>
                        <a:t>7</a:t>
                      </a:r>
                      <a:r>
                        <a:rPr kumimoji="1" lang="ja-JP" altLang="en-US" dirty="0" smtClean="0"/>
                        <a:t>期推進サポーター</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dirty="0" smtClean="0"/>
                        <a:t>全ての第</a:t>
                      </a:r>
                      <a:r>
                        <a:rPr kumimoji="1" lang="en-US" altLang="ja-JP" dirty="0" smtClean="0"/>
                        <a:t>7</a:t>
                      </a:r>
                      <a:r>
                        <a:rPr kumimoji="1" lang="ja-JP" altLang="en-US" dirty="0" smtClean="0"/>
                        <a:t>期推進サポーター</a:t>
                      </a:r>
                      <a:endParaRPr kumimoji="1" lang="en-US" altLang="ja-JP" dirty="0" smtClean="0"/>
                    </a:p>
                    <a:p>
                      <a:pPr algn="ctr"/>
                      <a:r>
                        <a:rPr kumimoji="1" lang="ja-JP" altLang="en-US" dirty="0" smtClean="0"/>
                        <a:t>＋事務局メンバー</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85738" indent="-185738" algn="l">
                        <a:buFont typeface="Arial" panose="020B0604020202020204" pitchFamily="34" charset="0"/>
                        <a:buChar char="•"/>
                      </a:pPr>
                      <a:r>
                        <a:rPr kumimoji="1" lang="ja-JP" altLang="en-US" dirty="0" smtClean="0"/>
                        <a:t>事務局からの各種情報発信</a:t>
                      </a:r>
                      <a:endParaRPr kumimoji="1" lang="en-US" altLang="ja-JP" dirty="0" smtClean="0"/>
                    </a:p>
                    <a:p>
                      <a:pPr marL="185738" indent="-185738" algn="l">
                        <a:buFont typeface="Arial" panose="020B0604020202020204" pitchFamily="34" charset="0"/>
                        <a:buChar char="•"/>
                      </a:pPr>
                      <a:r>
                        <a:rPr kumimoji="1" lang="ja-JP" altLang="en-US" sz="1800" b="0" i="0" u="none" strike="noStrike" kern="1200" spc="-50" baseline="0" dirty="0" smtClean="0">
                          <a:solidFill>
                            <a:schemeClr val="tx1"/>
                          </a:solidFill>
                          <a:latin typeface="+mn-lt"/>
                          <a:ea typeface="+mn-ea"/>
                          <a:cs typeface="+mn-cs"/>
                        </a:rPr>
                        <a:t>推進サポーター間での情報共有・相談等</a:t>
                      </a:r>
                      <a:r>
                        <a:rPr kumimoji="1" lang="en-US" altLang="ja-JP" sz="1800" b="0" i="0" u="none" strike="noStrike" kern="1200" spc="-50" baseline="0" dirty="0" smtClean="0">
                          <a:solidFill>
                            <a:schemeClr val="tx1"/>
                          </a:solidFill>
                          <a:latin typeface="+mn-lt"/>
                          <a:ea typeface="+mn-ea"/>
                          <a:cs typeface="+mn-cs"/>
                        </a:rPr>
                        <a:t>※</a:t>
                      </a:r>
                    </a:p>
                    <a:p>
                      <a:pPr marL="185738" indent="-185738" algn="l">
                        <a:buFont typeface="Arial" panose="020B0604020202020204" pitchFamily="34" charset="0"/>
                        <a:buChar char="•"/>
                      </a:pPr>
                      <a:r>
                        <a:rPr kumimoji="1" lang="ja-JP" altLang="en-US" sz="1800" b="0" i="0" u="none" strike="noStrike" kern="1200" baseline="0" dirty="0" smtClean="0">
                          <a:solidFill>
                            <a:schemeClr val="tx1"/>
                          </a:solidFill>
                          <a:latin typeface="+mn-lt"/>
                          <a:ea typeface="+mn-ea"/>
                          <a:cs typeface="+mn-cs"/>
                        </a:rPr>
                        <a:t>事務局に対する質問・相談等</a:t>
                      </a:r>
                      <a:r>
                        <a:rPr kumimoji="1" lang="en-US" altLang="ja-JP" sz="1800" b="0" i="0" u="none" strike="noStrike" kern="1200" baseline="0" dirty="0" smtClean="0">
                          <a:solidFill>
                            <a:schemeClr val="tx1"/>
                          </a:solidFill>
                          <a:latin typeface="+mn-lt"/>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4669450"/>
                  </a:ext>
                </a:extLst>
              </a:tr>
            </a:tbl>
          </a:graphicData>
        </a:graphic>
      </p:graphicFrame>
      <p:sp>
        <p:nvSpPr>
          <p:cNvPr id="9" name="正方形/長方形 8"/>
          <p:cNvSpPr/>
          <p:nvPr/>
        </p:nvSpPr>
        <p:spPr>
          <a:xfrm>
            <a:off x="266918" y="1479859"/>
            <a:ext cx="9327247" cy="40521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anose="020B0604030504040204" pitchFamily="50" charset="-128"/>
                <a:ea typeface="Meiryo UI" panose="020B0604030504040204" pitchFamily="50" charset="-128"/>
              </a:rPr>
              <a:t>Teams</a:t>
            </a:r>
            <a:r>
              <a:rPr lang="ja-JP" altLang="en-US" dirty="0" smtClean="0">
                <a:latin typeface="Meiryo UI" panose="020B0604030504040204" pitchFamily="50" charset="-128"/>
                <a:ea typeface="Meiryo UI" panose="020B0604030504040204" pitchFamily="50" charset="-128"/>
              </a:rPr>
              <a:t>グループ（第</a:t>
            </a:r>
            <a:r>
              <a:rPr lang="en-US" altLang="ja-JP" dirty="0">
                <a:solidFill>
                  <a:schemeClr val="bg1"/>
                </a:solidFill>
                <a:latin typeface="Meiryo UI" panose="020B0604030504040204" pitchFamily="50" charset="-128"/>
                <a:ea typeface="Meiryo UI" panose="020B0604030504040204" pitchFamily="50" charset="-128"/>
              </a:rPr>
              <a:t>7</a:t>
            </a:r>
            <a:r>
              <a:rPr lang="ja-JP" altLang="en-US" dirty="0" smtClean="0">
                <a:latin typeface="Meiryo UI" panose="020B0604030504040204" pitchFamily="50" charset="-128"/>
                <a:ea typeface="Meiryo UI" panose="020B0604030504040204" pitchFamily="50" charset="-128"/>
              </a:rPr>
              <a:t>期推進サポーター専用）</a:t>
            </a:r>
            <a:endParaRPr lang="en-US" altLang="ja-JP" dirty="0" smtClean="0">
              <a:latin typeface="Meiryo UI" panose="020B0604030504040204" pitchFamily="50" charset="-128"/>
              <a:ea typeface="Meiryo UI" panose="020B0604030504040204" pitchFamily="50" charset="-128"/>
            </a:endParaRPr>
          </a:p>
        </p:txBody>
      </p:sp>
      <p:sp>
        <p:nvSpPr>
          <p:cNvPr id="4" name="正方形/長方形 3"/>
          <p:cNvSpPr/>
          <p:nvPr/>
        </p:nvSpPr>
        <p:spPr>
          <a:xfrm>
            <a:off x="85720" y="4736745"/>
            <a:ext cx="9820280" cy="369332"/>
          </a:xfrm>
          <a:prstGeom prst="rect">
            <a:avLst/>
          </a:prstGeom>
        </p:spPr>
        <p:txBody>
          <a:bodyPr wrap="square">
            <a:spAutoFit/>
          </a:bodyPr>
          <a:lstStyle/>
          <a:p>
            <a:r>
              <a:rPr lang="en-US" altLang="ja-JP" dirty="0">
                <a:solidFill>
                  <a:srgbClr val="000000"/>
                </a:solidFill>
                <a:latin typeface="Meiryo UI" panose="020B0604030504040204" pitchFamily="50" charset="-128"/>
                <a:ea typeface="Meiryo UI" panose="020B0604030504040204" pitchFamily="50" charset="-128"/>
              </a:rPr>
              <a:t>※</a:t>
            </a:r>
            <a:r>
              <a:rPr lang="en-US" altLang="ja-JP" dirty="0" smtClean="0">
                <a:solidFill>
                  <a:srgbClr val="000000"/>
                </a:solidFill>
                <a:latin typeface="Meiryo UI" panose="020B0604030504040204" pitchFamily="50" charset="-128"/>
                <a:ea typeface="Meiryo UI" panose="020B0604030504040204" pitchFamily="50" charset="-128"/>
              </a:rPr>
              <a:t>Teams</a:t>
            </a:r>
            <a:r>
              <a:rPr lang="ja-JP" altLang="en-US" dirty="0" smtClean="0">
                <a:solidFill>
                  <a:srgbClr val="000000"/>
                </a:solidFill>
                <a:latin typeface="Meiryo UI" panose="020B0604030504040204" pitchFamily="50" charset="-128"/>
                <a:ea typeface="Meiryo UI" panose="020B0604030504040204" pitchFamily="50" charset="-128"/>
              </a:rPr>
              <a:t>グループではなく，メール</a:t>
            </a:r>
            <a:r>
              <a:rPr lang="ja-JP" altLang="en-US" dirty="0">
                <a:solidFill>
                  <a:srgbClr val="000000"/>
                </a:solidFill>
                <a:latin typeface="Meiryo UI" panose="020B0604030504040204" pitchFamily="50" charset="-128"/>
                <a:ea typeface="Meiryo UI" panose="020B0604030504040204" pitchFamily="50" charset="-128"/>
              </a:rPr>
              <a:t>又は</a:t>
            </a:r>
            <a:r>
              <a:rPr lang="ja-JP" altLang="en-US" dirty="0" smtClean="0">
                <a:solidFill>
                  <a:srgbClr val="000000"/>
                </a:solidFill>
                <a:latin typeface="Meiryo UI" panose="020B0604030504040204" pitchFamily="50" charset="-128"/>
                <a:ea typeface="Meiryo UI" panose="020B0604030504040204" pitchFamily="50" charset="-128"/>
              </a:rPr>
              <a:t>内線等で個別にご連絡</a:t>
            </a:r>
            <a:r>
              <a:rPr lang="ja-JP" altLang="en-US" dirty="0">
                <a:solidFill>
                  <a:srgbClr val="000000"/>
                </a:solidFill>
                <a:latin typeface="Meiryo UI" panose="020B0604030504040204" pitchFamily="50" charset="-128"/>
                <a:ea typeface="Meiryo UI" panose="020B0604030504040204" pitchFamily="50" charset="-128"/>
              </a:rPr>
              <a:t>して頂いても問題</a:t>
            </a:r>
            <a:r>
              <a:rPr lang="ja-JP" altLang="en-US" dirty="0" smtClean="0">
                <a:solidFill>
                  <a:srgbClr val="000000"/>
                </a:solidFill>
                <a:latin typeface="Meiryo UI" panose="020B0604030504040204" pitchFamily="50" charset="-128"/>
                <a:ea typeface="Meiryo UI" panose="020B0604030504040204" pitchFamily="50" charset="-128"/>
              </a:rPr>
              <a:t>ありません</a:t>
            </a:r>
            <a:r>
              <a:rPr lang="ja-JP" altLang="en-US" dirty="0">
                <a:solidFill>
                  <a:srgbClr val="000000"/>
                </a:solidFill>
                <a:latin typeface="Meiryo UI" panose="020B0604030504040204" pitchFamily="50" charset="-128"/>
                <a:ea typeface="Meiryo UI" panose="020B0604030504040204" pitchFamily="50" charset="-128"/>
              </a:rPr>
              <a:t>。</a:t>
            </a:r>
            <a:endParaRPr lang="ja-JP" altLang="en-US" dirty="0"/>
          </a:p>
        </p:txBody>
      </p:sp>
    </p:spTree>
    <p:extLst>
      <p:ext uri="{BB962C8B-B14F-4D97-AF65-F5344CB8AC3E}">
        <p14:creationId xmlns:p14="http://schemas.microsoft.com/office/powerpoint/2010/main" val="7866683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7B0E9CE-7926-4A74-8E68-5BFB50AD7425}"/>
              </a:ext>
            </a:extLst>
          </p:cNvPr>
          <p:cNvSpPr txBox="1"/>
          <p:nvPr/>
        </p:nvSpPr>
        <p:spPr>
          <a:xfrm>
            <a:off x="381000" y="0"/>
            <a:ext cx="9144000" cy="461665"/>
          </a:xfrm>
          <a:prstGeom prst="rect">
            <a:avLst/>
          </a:prstGeom>
          <a:noFill/>
        </p:spPr>
        <p:txBody>
          <a:bodyPr wrap="square" rtlCol="0">
            <a:spAutoFit/>
          </a:bodyPr>
          <a:lstStyle/>
          <a:p>
            <a:r>
              <a:rPr lang="ja-JP" altLang="en-US" sz="2400" b="1" dirty="0">
                <a:latin typeface="Meiryo UI" panose="020B0604030504040204" pitchFamily="50" charset="-128"/>
                <a:ea typeface="Meiryo UI" panose="020B0604030504040204" pitchFamily="50" charset="-128"/>
              </a:rPr>
              <a:t>今後のスケジュール</a:t>
            </a:r>
          </a:p>
        </p:txBody>
      </p:sp>
      <p:graphicFrame>
        <p:nvGraphicFramePr>
          <p:cNvPr id="38" name="表 37"/>
          <p:cNvGraphicFramePr>
            <a:graphicFrameLocks noGrp="1"/>
          </p:cNvGraphicFramePr>
          <p:nvPr>
            <p:extLst>
              <p:ext uri="{D42A27DB-BD31-4B8C-83A1-F6EECF244321}">
                <p14:modId xmlns:p14="http://schemas.microsoft.com/office/powerpoint/2010/main" val="1605179882"/>
              </p:ext>
            </p:extLst>
          </p:nvPr>
        </p:nvGraphicFramePr>
        <p:xfrm>
          <a:off x="990600" y="914400"/>
          <a:ext cx="8242300" cy="5382712"/>
        </p:xfrm>
        <a:graphic>
          <a:graphicData uri="http://schemas.openxmlformats.org/drawingml/2006/table">
            <a:tbl>
              <a:tblPr firstRow="1" bandRow="1">
                <a:tableStyleId>{F2DE63D5-997A-4646-A377-4702673A728D}</a:tableStyleId>
              </a:tblPr>
              <a:tblGrid>
                <a:gridCol w="2196965">
                  <a:extLst>
                    <a:ext uri="{9D8B030D-6E8A-4147-A177-3AD203B41FA5}">
                      <a16:colId xmlns:a16="http://schemas.microsoft.com/office/drawing/2014/main" val="4047957900"/>
                    </a:ext>
                  </a:extLst>
                </a:gridCol>
                <a:gridCol w="6045335">
                  <a:extLst>
                    <a:ext uri="{9D8B030D-6E8A-4147-A177-3AD203B41FA5}">
                      <a16:colId xmlns:a16="http://schemas.microsoft.com/office/drawing/2014/main" val="869463225"/>
                    </a:ext>
                  </a:extLst>
                </a:gridCol>
              </a:tblGrid>
              <a:tr h="672839">
                <a:tc>
                  <a:txBody>
                    <a:bodyPr/>
                    <a:lstStyle/>
                    <a:p>
                      <a:r>
                        <a:rPr kumimoji="1" lang="en-US" altLang="ja-JP" sz="1600" b="0" dirty="0" smtClean="0">
                          <a:solidFill>
                            <a:schemeClr val="tx1"/>
                          </a:solidFill>
                          <a:latin typeface="Meiryo UI" panose="020B0604030504040204" pitchFamily="50" charset="-128"/>
                          <a:ea typeface="Meiryo UI" panose="020B0604030504040204" pitchFamily="50" charset="-128"/>
                        </a:rPr>
                        <a:t>2022</a:t>
                      </a:r>
                      <a:r>
                        <a:rPr kumimoji="1" lang="ja-JP" altLang="en-US" sz="1600" b="0" dirty="0" smtClean="0">
                          <a:solidFill>
                            <a:schemeClr val="tx1"/>
                          </a:solidFill>
                          <a:latin typeface="Meiryo UI" panose="020B0604030504040204" pitchFamily="50" charset="-128"/>
                          <a:ea typeface="Meiryo UI" panose="020B0604030504040204" pitchFamily="50" charset="-128"/>
                        </a:rPr>
                        <a:t>年</a:t>
                      </a:r>
                      <a:endParaRPr kumimoji="1" lang="en-US" altLang="ja-JP" sz="1600" b="0" dirty="0" smtClean="0">
                        <a:solidFill>
                          <a:schemeClr val="tx1"/>
                        </a:solidFill>
                        <a:latin typeface="Meiryo UI" panose="020B0604030504040204" pitchFamily="50" charset="-128"/>
                        <a:ea typeface="Meiryo UI" panose="020B0604030504040204" pitchFamily="50" charset="-128"/>
                      </a:endParaRPr>
                    </a:p>
                    <a:p>
                      <a:r>
                        <a:rPr kumimoji="1" lang="ja-JP" altLang="en-US" sz="1600" b="0" dirty="0" smtClean="0">
                          <a:solidFill>
                            <a:schemeClr val="tx1"/>
                          </a:solidFill>
                          <a:latin typeface="Meiryo UI" panose="020B0604030504040204" pitchFamily="50" charset="-128"/>
                          <a:ea typeface="Meiryo UI" panose="020B0604030504040204" pitchFamily="50" charset="-128"/>
                        </a:rPr>
                        <a:t>８月</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推進サポーターの委嘱</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bg1"/>
                    </a:solidFill>
                  </a:tcPr>
                </a:tc>
                <a:extLst>
                  <a:ext uri="{0D108BD9-81ED-4DB2-BD59-A6C34878D82A}">
                    <a16:rowId xmlns:a16="http://schemas.microsoft.com/office/drawing/2014/main" val="1998530982"/>
                  </a:ext>
                </a:extLst>
              </a:tr>
              <a:tr h="672839">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８月</a:t>
                      </a:r>
                      <a:r>
                        <a:rPr kumimoji="1" lang="en-US" altLang="ja-JP" sz="1600" b="0" dirty="0" smtClean="0">
                          <a:solidFill>
                            <a:schemeClr val="tx1"/>
                          </a:solidFill>
                          <a:latin typeface="Meiryo UI" panose="020B0604030504040204" pitchFamily="50" charset="-128"/>
                          <a:ea typeface="Meiryo UI" panose="020B0604030504040204" pitchFamily="50" charset="-128"/>
                        </a:rPr>
                        <a:t>31</a:t>
                      </a:r>
                      <a:r>
                        <a:rPr kumimoji="1" lang="ja-JP" altLang="en-US" sz="1600" b="0" dirty="0" smtClean="0">
                          <a:solidFill>
                            <a:schemeClr val="tx1"/>
                          </a:solidFill>
                          <a:latin typeface="Meiryo UI" panose="020B0604030504040204" pitchFamily="50" charset="-128"/>
                          <a:ea typeface="Meiryo UI" panose="020B0604030504040204" pitchFamily="50" charset="-128"/>
                        </a:rPr>
                        <a:t>日（水）</a:t>
                      </a:r>
                      <a:endParaRPr kumimoji="1" lang="en-US" altLang="ja-JP" sz="1600" b="0" dirty="0" smtClean="0">
                        <a:solidFill>
                          <a:schemeClr val="tx1"/>
                        </a:solidFill>
                        <a:latin typeface="Meiryo UI" panose="020B0604030504040204" pitchFamily="50" charset="-128"/>
                        <a:ea typeface="Meiryo UI" panose="020B0604030504040204" pitchFamily="50" charset="-128"/>
                      </a:endParaRPr>
                    </a:p>
                    <a:p>
                      <a:r>
                        <a:rPr kumimoji="1" lang="ja-JP" altLang="en-US" sz="1600" b="0" baseline="0" dirty="0" smtClean="0">
                          <a:solidFill>
                            <a:schemeClr val="tx1"/>
                          </a:solidFill>
                          <a:latin typeface="Meiryo UI" panose="020B0604030504040204" pitchFamily="50" charset="-128"/>
                          <a:ea typeface="Meiryo UI" panose="020B0604030504040204" pitchFamily="50" charset="-128"/>
                        </a:rPr>
                        <a:t>　～</a:t>
                      </a:r>
                      <a:r>
                        <a:rPr kumimoji="1" lang="en-US" altLang="ja-JP" sz="1600" b="0" baseline="0" dirty="0" smtClean="0">
                          <a:solidFill>
                            <a:schemeClr val="tx1"/>
                          </a:solidFill>
                          <a:latin typeface="Meiryo UI" panose="020B0604030504040204" pitchFamily="50" charset="-128"/>
                          <a:ea typeface="Meiryo UI" panose="020B0604030504040204" pitchFamily="50" charset="-128"/>
                        </a:rPr>
                        <a:t>9</a:t>
                      </a:r>
                      <a:r>
                        <a:rPr kumimoji="1" lang="ja-JP" altLang="en-US" sz="1600" b="0" baseline="0" dirty="0" smtClean="0">
                          <a:solidFill>
                            <a:schemeClr val="tx1"/>
                          </a:solidFill>
                          <a:latin typeface="Meiryo UI" panose="020B0604030504040204" pitchFamily="50" charset="-128"/>
                          <a:ea typeface="Meiryo UI" panose="020B0604030504040204" pitchFamily="50" charset="-128"/>
                        </a:rPr>
                        <a:t>月</a:t>
                      </a:r>
                      <a:r>
                        <a:rPr kumimoji="1" lang="en-US" altLang="ja-JP" sz="1600" b="0" baseline="0" dirty="0" smtClean="0">
                          <a:solidFill>
                            <a:schemeClr val="tx1"/>
                          </a:solidFill>
                          <a:latin typeface="Meiryo UI" panose="020B0604030504040204" pitchFamily="50" charset="-128"/>
                          <a:ea typeface="Meiryo UI" panose="020B0604030504040204" pitchFamily="50" charset="-128"/>
                        </a:rPr>
                        <a:t>7</a:t>
                      </a:r>
                      <a:r>
                        <a:rPr kumimoji="1" lang="ja-JP" altLang="en-US" sz="1600" b="0" baseline="0" dirty="0" smtClean="0">
                          <a:solidFill>
                            <a:schemeClr val="tx1"/>
                          </a:solidFill>
                          <a:latin typeface="Meiryo UI" panose="020B0604030504040204" pitchFamily="50" charset="-128"/>
                          <a:ea typeface="Meiryo UI" panose="020B0604030504040204" pitchFamily="50" charset="-128"/>
                        </a:rPr>
                        <a:t>日（水）</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キックオフミーティング開催</a:t>
                      </a:r>
                      <a:endParaRPr kumimoji="1" lang="en-US" altLang="ja-JP" sz="1600" b="0" dirty="0" smtClean="0">
                        <a:solidFill>
                          <a:schemeClr val="tx1"/>
                        </a:solidFill>
                        <a:latin typeface="Meiryo UI" panose="020B0604030504040204" pitchFamily="50" charset="-128"/>
                        <a:ea typeface="Meiryo UI" panose="020B0604030504040204" pitchFamily="50" charset="-128"/>
                      </a:endParaRPr>
                    </a:p>
                    <a:p>
                      <a:r>
                        <a:rPr kumimoji="1" lang="ja-JP" altLang="en-US" sz="1600" b="0" dirty="0" smtClean="0">
                          <a:solidFill>
                            <a:schemeClr val="tx1"/>
                          </a:solidFill>
                          <a:latin typeface="Meiryo UI" panose="020B0604030504040204" pitchFamily="50" charset="-128"/>
                          <a:ea typeface="Meiryo UI" panose="020B0604030504040204" pitchFamily="50" charset="-128"/>
                        </a:rPr>
                        <a:t>　　→アンケートの提出</a:t>
                      </a:r>
                      <a:r>
                        <a:rPr kumimoji="1" lang="en-US" altLang="ja-JP" sz="1600" b="0" dirty="0" smtClean="0">
                          <a:solidFill>
                            <a:schemeClr val="tx1"/>
                          </a:solidFill>
                          <a:latin typeface="Meiryo UI" panose="020B0604030504040204" pitchFamily="50" charset="-128"/>
                          <a:ea typeface="Meiryo UI" panose="020B0604030504040204" pitchFamily="50" charset="-128"/>
                        </a:rPr>
                        <a:t>【9/22</a:t>
                      </a:r>
                      <a:r>
                        <a:rPr kumimoji="1" lang="ja-JP" altLang="en-US" sz="1600" b="0" dirty="0" smtClean="0">
                          <a:solidFill>
                            <a:schemeClr val="tx1"/>
                          </a:solidFill>
                          <a:latin typeface="Meiryo UI" panose="020B0604030504040204" pitchFamily="50" charset="-128"/>
                          <a:ea typeface="Meiryo UI" panose="020B0604030504040204" pitchFamily="50" charset="-128"/>
                        </a:rPr>
                        <a:t>（木）まで</a:t>
                      </a:r>
                      <a:r>
                        <a:rPr kumimoji="1" lang="en-US" altLang="ja-JP" sz="1600" b="0" dirty="0" smtClean="0">
                          <a:solidFill>
                            <a:schemeClr val="tx1"/>
                          </a:solidFill>
                          <a:latin typeface="Meiryo UI" panose="020B0604030504040204" pitchFamily="50" charset="-128"/>
                          <a:ea typeface="Meiryo UI" panose="020B0604030504040204" pitchFamily="50" charset="-128"/>
                        </a:rPr>
                        <a:t>】</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772221207"/>
                  </a:ext>
                </a:extLst>
              </a:tr>
              <a:tr h="672839">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本日以降</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各事業所内で今後の活動内容を検討</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753021249"/>
                  </a:ext>
                </a:extLst>
              </a:tr>
              <a:tr h="672839">
                <a:tc>
                  <a:txBody>
                    <a:bodyPr/>
                    <a:lstStyle/>
                    <a:p>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　　・「伝播」に係る活動</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049527522"/>
                  </a:ext>
                </a:extLst>
              </a:tr>
              <a:tr h="672839">
                <a:tc>
                  <a:txBody>
                    <a:bodyPr/>
                    <a:lstStyle/>
                    <a:p>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　　・日常業務における「より、そう、ちから。」の取り組み</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27250364"/>
                  </a:ext>
                </a:extLst>
              </a:tr>
              <a:tr h="672839">
                <a:tc>
                  <a:txBody>
                    <a:bodyPr/>
                    <a:lstStyle/>
                    <a:p>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　　・デジタル</a:t>
                      </a:r>
                      <a:r>
                        <a:rPr kumimoji="1" lang="en-US" altLang="ja-JP" sz="1600" b="0" dirty="0" smtClean="0">
                          <a:solidFill>
                            <a:schemeClr val="tx1"/>
                          </a:solidFill>
                          <a:latin typeface="Meiryo UI" panose="020B0604030504040204" pitchFamily="50" charset="-128"/>
                          <a:ea typeface="Meiryo UI" panose="020B0604030504040204" pitchFamily="50" charset="-128"/>
                        </a:rPr>
                        <a:t>BRIDGE</a:t>
                      </a:r>
                      <a:r>
                        <a:rPr kumimoji="1" lang="ja-JP" altLang="en-US" sz="1600" b="0" dirty="0" err="1" smtClean="0">
                          <a:solidFill>
                            <a:schemeClr val="tx1"/>
                          </a:solidFill>
                          <a:latin typeface="Meiryo UI" panose="020B0604030504040204" pitchFamily="50" charset="-128"/>
                          <a:ea typeface="Meiryo UI" panose="020B0604030504040204" pitchFamily="50" charset="-128"/>
                        </a:rPr>
                        <a:t>への</a:t>
                      </a:r>
                      <a:r>
                        <a:rPr kumimoji="1" lang="ja-JP" altLang="en-US" sz="1600" b="0" dirty="0" smtClean="0">
                          <a:solidFill>
                            <a:schemeClr val="tx1"/>
                          </a:solidFill>
                          <a:latin typeface="Meiryo UI" panose="020B0604030504040204" pitchFamily="50" charset="-128"/>
                          <a:ea typeface="Meiryo UI" panose="020B0604030504040204" pitchFamily="50" charset="-128"/>
                        </a:rPr>
                        <a:t>投稿</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446559658"/>
                  </a:ext>
                </a:extLst>
              </a:tr>
              <a:tr h="672839">
                <a:tc>
                  <a:txBody>
                    <a:bodyPr/>
                    <a:lstStyle/>
                    <a:p>
                      <a:r>
                        <a:rPr kumimoji="1" lang="en-US" altLang="ja-JP" sz="1600" b="0" dirty="0" smtClean="0">
                          <a:solidFill>
                            <a:schemeClr val="tx1"/>
                          </a:solidFill>
                          <a:latin typeface="Meiryo UI" panose="020B0604030504040204" pitchFamily="50" charset="-128"/>
                          <a:ea typeface="Meiryo UI" panose="020B0604030504040204" pitchFamily="50" charset="-128"/>
                        </a:rPr>
                        <a:t>2023</a:t>
                      </a:r>
                      <a:r>
                        <a:rPr kumimoji="1" lang="ja-JP" altLang="en-US" sz="1600" b="0" dirty="0" smtClean="0">
                          <a:solidFill>
                            <a:schemeClr val="tx1"/>
                          </a:solidFill>
                          <a:latin typeface="Meiryo UI" panose="020B0604030504040204" pitchFamily="50" charset="-128"/>
                          <a:ea typeface="Meiryo UI" panose="020B0604030504040204" pitchFamily="50" charset="-128"/>
                        </a:rPr>
                        <a:t>年</a:t>
                      </a:r>
                      <a:endParaRPr kumimoji="1" lang="en-US" altLang="ja-JP" sz="1600" b="0" dirty="0" smtClean="0">
                        <a:solidFill>
                          <a:schemeClr val="tx1"/>
                        </a:solidFill>
                        <a:latin typeface="Meiryo UI" panose="020B0604030504040204" pitchFamily="50" charset="-128"/>
                        <a:ea typeface="Meiryo UI" panose="020B0604030504040204" pitchFamily="50" charset="-128"/>
                      </a:endParaRPr>
                    </a:p>
                    <a:p>
                      <a:r>
                        <a:rPr kumimoji="1" lang="ja-JP" altLang="en-US" sz="1600" b="0" dirty="0" smtClean="0">
                          <a:solidFill>
                            <a:schemeClr val="tx1"/>
                          </a:solidFill>
                          <a:latin typeface="Meiryo UI" panose="020B0604030504040204" pitchFamily="50" charset="-128"/>
                          <a:ea typeface="Meiryo UI" panose="020B0604030504040204" pitchFamily="50" charset="-128"/>
                        </a:rPr>
                        <a:t>５月頃</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第</a:t>
                      </a:r>
                      <a:r>
                        <a:rPr kumimoji="1" lang="en-US" altLang="ja-JP" sz="1600" b="0" dirty="0" smtClean="0">
                          <a:solidFill>
                            <a:schemeClr val="tx1"/>
                          </a:solidFill>
                          <a:latin typeface="Meiryo UI" panose="020B0604030504040204" pitchFamily="50" charset="-128"/>
                          <a:ea typeface="Meiryo UI" panose="020B0604030504040204" pitchFamily="50" charset="-128"/>
                        </a:rPr>
                        <a:t>7</a:t>
                      </a:r>
                      <a:r>
                        <a:rPr kumimoji="1" lang="ja-JP" altLang="en-US" sz="1600" b="0" dirty="0" smtClean="0">
                          <a:solidFill>
                            <a:schemeClr val="tx1"/>
                          </a:solidFill>
                          <a:latin typeface="Meiryo UI" panose="020B0604030504040204" pitchFamily="50" charset="-128"/>
                          <a:ea typeface="Meiryo UI" panose="020B0604030504040204" pitchFamily="50" charset="-128"/>
                        </a:rPr>
                        <a:t>期活動の成果・反省</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32775825"/>
                  </a:ext>
                </a:extLst>
              </a:tr>
              <a:tr h="672839">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６月末日</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solidFill>
                      <a:schemeClr val="accent5">
                        <a:lumMod val="20000"/>
                        <a:lumOff val="80000"/>
                      </a:schemeClr>
                    </a:solidFill>
                  </a:tcPr>
                </a:tc>
                <a:tc>
                  <a:txBody>
                    <a:bodyPr/>
                    <a:lstStyle/>
                    <a:p>
                      <a:r>
                        <a:rPr kumimoji="1" lang="ja-JP" altLang="en-US" sz="1600" b="0" dirty="0" smtClean="0">
                          <a:solidFill>
                            <a:schemeClr val="tx1"/>
                          </a:solidFill>
                          <a:latin typeface="Meiryo UI" panose="020B0604030504040204" pitchFamily="50" charset="-128"/>
                          <a:ea typeface="Meiryo UI" panose="020B0604030504040204" pitchFamily="50" charset="-128"/>
                        </a:rPr>
                        <a:t>推進サポーターの任期終了</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554617328"/>
                  </a:ext>
                </a:extLst>
              </a:tr>
            </a:tbl>
          </a:graphicData>
        </a:graphic>
      </p:graphicFrame>
    </p:spTree>
    <p:extLst>
      <p:ext uri="{BB962C8B-B14F-4D97-AF65-F5344CB8AC3E}">
        <p14:creationId xmlns:p14="http://schemas.microsoft.com/office/powerpoint/2010/main" val="6243369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7B0E9CE-7926-4A74-8E68-5BFB50AD7425}"/>
              </a:ext>
            </a:extLst>
          </p:cNvPr>
          <p:cNvSpPr txBox="1"/>
          <p:nvPr/>
        </p:nvSpPr>
        <p:spPr>
          <a:xfrm>
            <a:off x="381000" y="1"/>
            <a:ext cx="9144000" cy="461665"/>
          </a:xfrm>
          <a:prstGeom prst="rect">
            <a:avLst/>
          </a:prstGeom>
          <a:noFill/>
        </p:spPr>
        <p:txBody>
          <a:bodyPr wrap="square" rtlCol="0">
            <a:spAutoFit/>
          </a:bodyPr>
          <a:lstStyle/>
          <a:p>
            <a:r>
              <a:rPr lang="ja-JP" altLang="en-US" sz="2400" b="1" dirty="0">
                <a:latin typeface="Meiryo UI" panose="020B0604030504040204" pitchFamily="50" charset="-128"/>
                <a:ea typeface="Meiryo UI" panose="020B0604030504040204" pitchFamily="50" charset="-128"/>
              </a:rPr>
              <a:t>アンケートの提出</a:t>
            </a:r>
          </a:p>
        </p:txBody>
      </p:sp>
      <p:sp>
        <p:nvSpPr>
          <p:cNvPr id="12" name="テキスト ボックス 11"/>
          <p:cNvSpPr txBox="1"/>
          <p:nvPr/>
        </p:nvSpPr>
        <p:spPr>
          <a:xfrm>
            <a:off x="215153" y="892840"/>
            <a:ext cx="9480175" cy="4381575"/>
          </a:xfrm>
          <a:prstGeom prst="rect">
            <a:avLst/>
          </a:prstGeom>
          <a:solidFill>
            <a:schemeClr val="bg1"/>
          </a:solidFill>
          <a:ln w="9525">
            <a:noFill/>
          </a:ln>
        </p:spPr>
        <p:txBody>
          <a:bodyPr vert="horz" wrap="square" lIns="36000" tIns="36000" rIns="36000" bIns="36000" rtlCol="0" anchor="t">
            <a:spAutoFit/>
          </a:bodyPr>
          <a:lstStyle/>
          <a:p>
            <a:pPr marL="285750" lvl="1" indent="-285750">
              <a:buFont typeface="Arial" panose="020B0604020202020204" pitchFamily="34" charset="0"/>
              <a:buChar char="•"/>
            </a:pPr>
            <a:r>
              <a:rPr lang="ja-JP" altLang="en-US" sz="2800" dirty="0" smtClean="0">
                <a:latin typeface="Meiryo UI" panose="020B0604030504040204" pitchFamily="50" charset="-128"/>
                <a:ea typeface="Meiryo UI" panose="020B0604030504040204" pitchFamily="50" charset="-128"/>
              </a:rPr>
              <a:t>キックオフミーティング</a:t>
            </a:r>
            <a:r>
              <a:rPr lang="ja-JP" altLang="en-US" sz="2800" dirty="0">
                <a:latin typeface="Meiryo UI" panose="020B0604030504040204" pitchFamily="50" charset="-128"/>
                <a:ea typeface="Meiryo UI" panose="020B0604030504040204" pitchFamily="50" charset="-128"/>
              </a:rPr>
              <a:t>の内容や「より、そう、ちから。」の活動に関して，今後の活動</a:t>
            </a:r>
            <a:r>
              <a:rPr lang="ja-JP" altLang="en-US" sz="2800" dirty="0" smtClean="0">
                <a:latin typeface="Meiryo UI" panose="020B0604030504040204" pitchFamily="50" charset="-128"/>
                <a:ea typeface="Meiryo UI" panose="020B0604030504040204" pitchFamily="50" charset="-128"/>
              </a:rPr>
              <a:t>に生かすためアンケートを実施いたします。</a:t>
            </a:r>
            <a:endParaRPr lang="en-US" altLang="ja-JP" sz="2800" dirty="0" smtClean="0">
              <a:latin typeface="Meiryo UI" panose="020B0604030504040204" pitchFamily="50" charset="-128"/>
              <a:ea typeface="Meiryo UI" panose="020B0604030504040204" pitchFamily="50" charset="-128"/>
            </a:endParaRPr>
          </a:p>
          <a:p>
            <a:pPr marL="285750" lvl="1" indent="-285750">
              <a:buFont typeface="Arial" panose="020B0604020202020204" pitchFamily="34" charset="0"/>
              <a:buChar char="•"/>
            </a:pPr>
            <a:endParaRPr lang="en-US" altLang="ja-JP" sz="2800" dirty="0" smtClean="0">
              <a:latin typeface="Meiryo UI" panose="020B0604030504040204" pitchFamily="50" charset="-128"/>
              <a:ea typeface="Meiryo UI" panose="020B0604030504040204" pitchFamily="50" charset="-128"/>
            </a:endParaRPr>
          </a:p>
          <a:p>
            <a:pPr marL="285750" lvl="1" indent="-285750">
              <a:buFont typeface="Arial" panose="020B0604020202020204" pitchFamily="34" charset="0"/>
              <a:buChar char="•"/>
            </a:pPr>
            <a:r>
              <a:rPr lang="ja-JP" altLang="en-US" sz="2800" dirty="0" smtClean="0">
                <a:latin typeface="Meiryo UI" panose="020B0604030504040204" pitchFamily="50" charset="-128"/>
                <a:ea typeface="Meiryo UI" panose="020B0604030504040204" pitchFamily="50" charset="-128"/>
              </a:rPr>
              <a:t>本ミーティング終了後</a:t>
            </a:r>
            <a:r>
              <a:rPr lang="ja-JP" altLang="en-US" sz="2800" dirty="0">
                <a:latin typeface="Meiryo UI" panose="020B0604030504040204" pitchFamily="50" charset="-128"/>
                <a:ea typeface="Meiryo UI" panose="020B0604030504040204" pitchFamily="50" charset="-128"/>
              </a:rPr>
              <a:t>に</a:t>
            </a:r>
            <a:r>
              <a:rPr lang="ja-JP" altLang="en-US" sz="2800" dirty="0" smtClean="0">
                <a:latin typeface="Meiryo UI" panose="020B0604030504040204" pitchFamily="50" charset="-128"/>
                <a:ea typeface="Meiryo UI" panose="020B0604030504040204" pitchFamily="50" charset="-128"/>
              </a:rPr>
              <a:t>送付の「</a:t>
            </a:r>
            <a:r>
              <a:rPr lang="ja-JP" altLang="en-US" sz="2800" dirty="0">
                <a:latin typeface="Meiryo UI" panose="020B0604030504040204" pitchFamily="50" charset="-128"/>
                <a:ea typeface="Meiryo UI" panose="020B0604030504040204" pitchFamily="50" charset="-128"/>
              </a:rPr>
              <a:t>事後アンケート</a:t>
            </a:r>
            <a:r>
              <a:rPr lang="ja-JP" altLang="en-US" sz="2800" dirty="0" smtClean="0">
                <a:latin typeface="Meiryo UI" panose="020B0604030504040204" pitchFamily="50" charset="-128"/>
                <a:ea typeface="Meiryo UI" panose="020B0604030504040204" pitchFamily="50" charset="-128"/>
              </a:rPr>
              <a:t>用紙（事業所名，氏名）」を</a:t>
            </a:r>
            <a:r>
              <a:rPr lang="en-US" altLang="ja-JP" sz="2800" u="sng" dirty="0" smtClean="0">
                <a:solidFill>
                  <a:srgbClr val="FF0000"/>
                </a:solidFill>
                <a:latin typeface="Meiryo UI" panose="020B0604030504040204" pitchFamily="50" charset="-128"/>
                <a:ea typeface="Meiryo UI" panose="020B0604030504040204" pitchFamily="50" charset="-128"/>
              </a:rPr>
              <a:t>9/2</a:t>
            </a:r>
            <a:r>
              <a:rPr lang="en-US" altLang="ja-JP" sz="2800" u="sng" dirty="0">
                <a:solidFill>
                  <a:srgbClr val="FF0000"/>
                </a:solidFill>
                <a:latin typeface="Meiryo UI" panose="020B0604030504040204" pitchFamily="50" charset="-128"/>
                <a:ea typeface="Meiryo UI" panose="020B0604030504040204" pitchFamily="50" charset="-128"/>
              </a:rPr>
              <a:t>2</a:t>
            </a:r>
            <a:r>
              <a:rPr lang="ja-JP" altLang="en-US" sz="2800" u="sng" dirty="0" smtClean="0">
                <a:solidFill>
                  <a:srgbClr val="FF0000"/>
                </a:solidFill>
                <a:latin typeface="Meiryo UI" panose="020B0604030504040204" pitchFamily="50" charset="-128"/>
                <a:ea typeface="Meiryo UI" panose="020B0604030504040204" pitchFamily="50" charset="-128"/>
              </a:rPr>
              <a:t>（木）まで</a:t>
            </a:r>
            <a:r>
              <a:rPr lang="ja-JP" altLang="en-US" sz="2800" dirty="0" smtClean="0">
                <a:latin typeface="Meiryo UI" panose="020B0604030504040204" pitchFamily="50" charset="-128"/>
                <a:ea typeface="Meiryo UI" panose="020B0604030504040204" pitchFamily="50" charset="-128"/>
              </a:rPr>
              <a:t>にメールにてブランド事務局まで送付願います。</a:t>
            </a:r>
            <a:endParaRPr lang="en-US" altLang="ja-JP" sz="2800" dirty="0" smtClean="0">
              <a:latin typeface="Meiryo UI" panose="020B0604030504040204" pitchFamily="50" charset="-128"/>
              <a:ea typeface="Meiryo UI" panose="020B0604030504040204" pitchFamily="50" charset="-128"/>
            </a:endParaRPr>
          </a:p>
          <a:p>
            <a:pPr marL="0" lvl="1"/>
            <a:r>
              <a:rPr lang="en-US" altLang="ja-JP" sz="2800" dirty="0" smtClean="0">
                <a:latin typeface="Meiryo UI" panose="020B0604030504040204" pitchFamily="50" charset="-128"/>
                <a:ea typeface="Meiryo UI" panose="020B0604030504040204" pitchFamily="50" charset="-128"/>
              </a:rPr>
              <a:t> 《</a:t>
            </a:r>
            <a:r>
              <a:rPr lang="ja-JP" altLang="en-US" sz="2800" dirty="0" smtClean="0">
                <a:latin typeface="Meiryo UI" panose="020B0604030504040204" pitchFamily="50" charset="-128"/>
                <a:ea typeface="Meiryo UI" panose="020B0604030504040204" pitchFamily="50" charset="-128"/>
              </a:rPr>
              <a:t>ブランド事務局メールアドレス</a:t>
            </a:r>
            <a:r>
              <a:rPr lang="en-US" altLang="ja-JP" sz="2800" dirty="0" smtClean="0">
                <a:latin typeface="Meiryo UI" panose="020B0604030504040204" pitchFamily="50" charset="-128"/>
                <a:ea typeface="Meiryo UI" panose="020B0604030504040204" pitchFamily="50" charset="-128"/>
              </a:rPr>
              <a:t>》</a:t>
            </a:r>
          </a:p>
          <a:p>
            <a:pPr marL="0" lvl="1"/>
            <a:r>
              <a:rPr lang="ja-JP" altLang="en-US" sz="2800" dirty="0" smtClean="0">
                <a:latin typeface="Meiryo UI" panose="020B0604030504040204" pitchFamily="50" charset="-128"/>
                <a:ea typeface="Meiryo UI" panose="020B0604030504040204" pitchFamily="50" charset="-128"/>
              </a:rPr>
              <a:t>　</a:t>
            </a:r>
            <a:r>
              <a:rPr lang="en-US" altLang="ja-JP" sz="2800" dirty="0" smtClean="0">
                <a:latin typeface="Meiryo UI" panose="020B0604030504040204" pitchFamily="50" charset="-128"/>
                <a:ea typeface="Meiryo UI" panose="020B0604030504040204" pitchFamily="50" charset="-128"/>
                <a:hlinkClick r:id="rId3"/>
              </a:rPr>
              <a:t>s.brand.wy@tohoku-epco.co.jp</a:t>
            </a:r>
            <a:endParaRPr lang="en-US" altLang="ja-JP" sz="2800" dirty="0" smtClean="0">
              <a:latin typeface="Meiryo UI" panose="020B0604030504040204" pitchFamily="50" charset="-128"/>
              <a:ea typeface="Meiryo UI" panose="020B0604030504040204" pitchFamily="50" charset="-128"/>
            </a:endParaRPr>
          </a:p>
          <a:p>
            <a:pPr marL="0" lvl="1"/>
            <a:endParaRPr lang="en-US" altLang="ja-JP" sz="2800" dirty="0">
              <a:latin typeface="Meiryo UI" panose="020B0604030504040204" pitchFamily="50" charset="-128"/>
              <a:ea typeface="Meiryo UI" panose="020B0604030504040204" pitchFamily="50" charset="-128"/>
            </a:endParaRPr>
          </a:p>
          <a:p>
            <a:pPr marL="285750" lvl="1" indent="-285750">
              <a:buFont typeface="Arial" panose="020B0604020202020204" pitchFamily="34" charset="0"/>
              <a:buChar char="•"/>
            </a:pPr>
            <a:r>
              <a:rPr lang="ja-JP" altLang="en-US" sz="2800" dirty="0" smtClean="0">
                <a:latin typeface="Meiryo UI" panose="020B0604030504040204" pitchFamily="50" charset="-128"/>
                <a:ea typeface="Meiryo UI" panose="020B0604030504040204" pitchFamily="50" charset="-128"/>
              </a:rPr>
              <a:t>ご協力の程よろしくお願いいたします。</a:t>
            </a:r>
            <a:endParaRPr lang="en-US" altLang="ja-JP" sz="2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706085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598356" y="1928315"/>
            <a:ext cx="7449696" cy="4549776"/>
            <a:chOff x="1230365" y="1928315"/>
            <a:chExt cx="7449696" cy="4549776"/>
          </a:xfrm>
        </p:grpSpPr>
        <p:pic>
          <p:nvPicPr>
            <p:cNvPr id="4" name="図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30365" y="1928315"/>
              <a:ext cx="7449696" cy="4549776"/>
            </a:xfrm>
            <a:prstGeom prst="rect">
              <a:avLst/>
            </a:prstGeom>
          </p:spPr>
        </p:pic>
        <p:pic>
          <p:nvPicPr>
            <p:cNvPr id="6" name="図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74372" y="2550817"/>
              <a:ext cx="282461" cy="216000"/>
            </a:xfrm>
            <a:prstGeom prst="rect">
              <a:avLst/>
            </a:prstGeom>
          </p:spPr>
        </p:pic>
      </p:grpSp>
      <p:sp>
        <p:nvSpPr>
          <p:cNvPr id="2" name="テキスト ボックス 1">
            <a:extLst>
              <a:ext uri="{FF2B5EF4-FFF2-40B4-BE49-F238E27FC236}">
                <a16:creationId xmlns:a16="http://schemas.microsoft.com/office/drawing/2014/main" id="{57B0E9CE-7926-4A74-8E68-5BFB50AD7425}"/>
              </a:ext>
            </a:extLst>
          </p:cNvPr>
          <p:cNvSpPr txBox="1"/>
          <p:nvPr/>
        </p:nvSpPr>
        <p:spPr>
          <a:xfrm>
            <a:off x="161365" y="1"/>
            <a:ext cx="9363635" cy="461665"/>
          </a:xfrm>
          <a:prstGeom prst="rect">
            <a:avLst/>
          </a:prstGeom>
          <a:noFill/>
        </p:spPr>
        <p:txBody>
          <a:bodyPr wrap="square" rtlCol="0">
            <a:spAutoFit/>
          </a:bodyPr>
          <a:lstStyle/>
          <a:p>
            <a:r>
              <a:rPr lang="ja-JP" altLang="en-US" sz="2400" b="1" dirty="0" smtClean="0">
                <a:latin typeface="Meiryo UI" panose="020B0604030504040204" pitchFamily="50" charset="-128"/>
                <a:ea typeface="Meiryo UI" panose="020B0604030504040204" pitchFamily="50" charset="-128"/>
              </a:rPr>
              <a:t>推進サポーター向け共有フォルダ</a:t>
            </a:r>
            <a:endParaRPr lang="ja-JP" altLang="en-US" sz="2400" b="1"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380999" y="624506"/>
            <a:ext cx="9353533" cy="996033"/>
          </a:xfrm>
          <a:prstGeom prst="rect">
            <a:avLst/>
          </a:prstGeom>
          <a:solidFill>
            <a:schemeClr val="bg1"/>
          </a:solidFill>
          <a:ln w="9525">
            <a:noFill/>
          </a:ln>
        </p:spPr>
        <p:txBody>
          <a:bodyPr vert="horz" wrap="square" lIns="36000" tIns="36000" rIns="36000" bIns="36000" rtlCol="0" anchor="t">
            <a:spAutoFit/>
          </a:bodyPr>
          <a:lstStyle/>
          <a:p>
            <a:pPr marL="0" lvl="1"/>
            <a:r>
              <a:rPr lang="ja-JP" altLang="en-US" sz="2000" dirty="0" smtClean="0">
                <a:latin typeface="Meiryo UI" panose="020B0604030504040204" pitchFamily="50" charset="-128"/>
                <a:ea typeface="Meiryo UI" panose="020B0604030504040204" pitchFamily="50" charset="-128"/>
              </a:rPr>
              <a:t>・第</a:t>
            </a:r>
            <a:r>
              <a:rPr lang="en-US" altLang="ja-JP" sz="2000" dirty="0" smtClean="0">
                <a:latin typeface="Meiryo UI" panose="020B0604030504040204" pitchFamily="50" charset="-128"/>
                <a:ea typeface="Meiryo UI" panose="020B0604030504040204" pitchFamily="50" charset="-128"/>
              </a:rPr>
              <a:t>7</a:t>
            </a:r>
            <a:r>
              <a:rPr lang="ja-JP" altLang="en-US" sz="2000" dirty="0" smtClean="0">
                <a:latin typeface="Meiryo UI" panose="020B0604030504040204" pitchFamily="50" charset="-128"/>
                <a:ea typeface="Meiryo UI" panose="020B0604030504040204" pitchFamily="50" charset="-128"/>
              </a:rPr>
              <a:t>期推進サポーター向け共有フォルダを作成しております。</a:t>
            </a:r>
            <a:endParaRPr lang="en-US" altLang="ja-JP" sz="2000" dirty="0" smtClean="0">
              <a:latin typeface="Meiryo UI" panose="020B0604030504040204" pitchFamily="50" charset="-128"/>
              <a:ea typeface="Meiryo UI" panose="020B0604030504040204" pitchFamily="50" charset="-128"/>
            </a:endParaRPr>
          </a:p>
          <a:p>
            <a:pPr marL="0" lvl="1"/>
            <a:r>
              <a:rPr lang="ja-JP" altLang="en-US" sz="2000" dirty="0" smtClean="0">
                <a:latin typeface="Meiryo UI" panose="020B0604030504040204" pitchFamily="50" charset="-128"/>
                <a:ea typeface="Meiryo UI" panose="020B0604030504040204" pitchFamily="50" charset="-128"/>
              </a:rPr>
              <a:t>・容量の大きいデータの保存（動画・写真）および資料の確認等を依頼する場合に活用する</a:t>
            </a:r>
            <a:endParaRPr lang="en-US" altLang="ja-JP" sz="2000" dirty="0" smtClean="0">
              <a:latin typeface="Meiryo UI" panose="020B0604030504040204" pitchFamily="50" charset="-128"/>
              <a:ea typeface="Meiryo UI" panose="020B0604030504040204" pitchFamily="50" charset="-128"/>
            </a:endParaRPr>
          </a:p>
          <a:p>
            <a:pPr marL="0" lvl="1"/>
            <a:r>
              <a:rPr lang="ja-JP" altLang="en-US" sz="2000" dirty="0" smtClean="0">
                <a:latin typeface="Meiryo UI" panose="020B0604030504040204" pitchFamily="50" charset="-128"/>
                <a:ea typeface="Meiryo UI" panose="020B0604030504040204" pitchFamily="50" charset="-128"/>
              </a:rPr>
              <a:t>　予定です。</a:t>
            </a:r>
            <a:endParaRPr lang="en-US" altLang="ja-JP" sz="2000" dirty="0">
              <a:latin typeface="Meiryo UI" panose="020B0604030504040204" pitchFamily="50" charset="-128"/>
              <a:ea typeface="Meiryo UI" panose="020B0604030504040204" pitchFamily="50" charset="-128"/>
            </a:endParaRPr>
          </a:p>
        </p:txBody>
      </p:sp>
      <p:sp>
        <p:nvSpPr>
          <p:cNvPr id="5" name="楕円 4"/>
          <p:cNvSpPr/>
          <p:nvPr/>
        </p:nvSpPr>
        <p:spPr>
          <a:xfrm>
            <a:off x="2125700" y="4203204"/>
            <a:ext cx="655093" cy="655093"/>
          </a:xfrm>
          <a:prstGeom prst="ellipse">
            <a:avLst/>
          </a:prstGeom>
          <a:noFill/>
          <a:ln w="349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楕円 8"/>
          <p:cNvSpPr/>
          <p:nvPr/>
        </p:nvSpPr>
        <p:spPr>
          <a:xfrm>
            <a:off x="2780793" y="3798057"/>
            <a:ext cx="2304197" cy="405146"/>
          </a:xfrm>
          <a:prstGeom prst="ellipse">
            <a:avLst/>
          </a:prstGeom>
          <a:noFill/>
          <a:ln w="349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0" name="直線矢印コネクタ 9"/>
          <p:cNvCxnSpPr/>
          <p:nvPr/>
        </p:nvCxnSpPr>
        <p:spPr>
          <a:xfrm>
            <a:off x="1195655" y="2839031"/>
            <a:ext cx="1078173" cy="1364173"/>
          </a:xfrm>
          <a:prstGeom prst="straightConnector1">
            <a:avLst/>
          </a:prstGeom>
          <a:ln>
            <a:solidFill>
              <a:schemeClr val="tx1"/>
            </a:solidFill>
            <a:headEnd w="lg" len="med"/>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V="1">
            <a:off x="2810085" y="4203203"/>
            <a:ext cx="391791" cy="327546"/>
          </a:xfrm>
          <a:prstGeom prst="straightConnector1">
            <a:avLst/>
          </a:prstGeom>
          <a:ln>
            <a:solidFill>
              <a:schemeClr val="tx1"/>
            </a:solidFill>
            <a:headEnd w="lg" len="med"/>
            <a:tailEnd type="arrow"/>
          </a:ln>
        </p:spPr>
        <p:style>
          <a:lnRef idx="1">
            <a:schemeClr val="accent1"/>
          </a:lnRef>
          <a:fillRef idx="0">
            <a:schemeClr val="accent1"/>
          </a:fillRef>
          <a:effectRef idx="0">
            <a:schemeClr val="accent1"/>
          </a:effectRef>
          <a:fontRef idx="minor">
            <a:schemeClr val="tx1"/>
          </a:fontRef>
        </p:style>
      </p:cxnSp>
      <p:sp>
        <p:nvSpPr>
          <p:cNvPr id="11" name="楕円 10"/>
          <p:cNvSpPr/>
          <p:nvPr/>
        </p:nvSpPr>
        <p:spPr>
          <a:xfrm>
            <a:off x="598356" y="2433884"/>
            <a:ext cx="1675471" cy="405146"/>
          </a:xfrm>
          <a:prstGeom prst="ellipse">
            <a:avLst/>
          </a:prstGeom>
          <a:noFill/>
          <a:ln w="349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8" name="図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53277" y="2925358"/>
            <a:ext cx="3581255" cy="3210781"/>
          </a:xfrm>
          <a:prstGeom prst="rect">
            <a:avLst/>
          </a:prstGeom>
        </p:spPr>
      </p:pic>
      <p:sp>
        <p:nvSpPr>
          <p:cNvPr id="15" name="楕円 14"/>
          <p:cNvSpPr/>
          <p:nvPr/>
        </p:nvSpPr>
        <p:spPr>
          <a:xfrm>
            <a:off x="7037665" y="5543133"/>
            <a:ext cx="2696868" cy="344833"/>
          </a:xfrm>
          <a:prstGeom prst="ellipse">
            <a:avLst/>
          </a:prstGeom>
          <a:noFill/>
          <a:ln w="349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6" name="直線矢印コネクタ 15"/>
          <p:cNvCxnSpPr/>
          <p:nvPr/>
        </p:nvCxnSpPr>
        <p:spPr>
          <a:xfrm>
            <a:off x="5111983" y="4203203"/>
            <a:ext cx="1753274" cy="1367579"/>
          </a:xfrm>
          <a:prstGeom prst="straightConnector1">
            <a:avLst/>
          </a:prstGeom>
          <a:ln>
            <a:solidFill>
              <a:schemeClr val="tx1"/>
            </a:solidFill>
            <a:headEnd w="lg"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6081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5"/>
          </p:nvPr>
        </p:nvSpPr>
        <p:spPr>
          <a:xfrm>
            <a:off x="778056" y="1770186"/>
            <a:ext cx="8368812" cy="1586807"/>
          </a:xfrm>
        </p:spPr>
        <p:txBody>
          <a:bodyPr>
            <a:normAutofit/>
          </a:bodyPr>
          <a:lstStyle/>
          <a:p>
            <a:r>
              <a:rPr lang="ja-JP" altLang="en-US" dirty="0"/>
              <a:t>本日</a:t>
            </a:r>
            <a:r>
              <a:rPr lang="ja-JP" altLang="en-US" dirty="0" smtClean="0"/>
              <a:t>は，大変おつかれ様でした！</a:t>
            </a:r>
            <a:endParaRPr lang="en-US" altLang="ja-JP" dirty="0" smtClean="0"/>
          </a:p>
          <a:p>
            <a:r>
              <a:rPr kumimoji="1" lang="ja-JP" altLang="en-US" dirty="0" smtClean="0"/>
              <a:t>これからともに活動を推進していきましょう！！</a:t>
            </a:r>
            <a:endParaRPr kumimoji="1" lang="ja-JP" altLang="en-US" dirty="0"/>
          </a:p>
        </p:txBody>
      </p:sp>
    </p:spTree>
    <p:extLst>
      <p:ext uri="{BB962C8B-B14F-4D97-AF65-F5344CB8AC3E}">
        <p14:creationId xmlns:p14="http://schemas.microsoft.com/office/powerpoint/2010/main" val="4020188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テンプレート1">
      <a:dk1>
        <a:srgbClr val="000000"/>
      </a:dk1>
      <a:lt1>
        <a:sysClr val="window" lastClr="FFFFFF"/>
      </a:lt1>
      <a:dk2>
        <a:srgbClr val="1F497D"/>
      </a:dk2>
      <a:lt2>
        <a:srgbClr val="F2F2F2"/>
      </a:lt2>
      <a:accent1>
        <a:srgbClr val="4F81BD"/>
      </a:accent1>
      <a:accent2>
        <a:srgbClr val="FF0000"/>
      </a:accent2>
      <a:accent3>
        <a:srgbClr val="92D050"/>
      </a:accent3>
      <a:accent4>
        <a:srgbClr val="7030A0"/>
      </a:accent4>
      <a:accent5>
        <a:srgbClr val="0070C0"/>
      </a:accent5>
      <a:accent6>
        <a:srgbClr val="FFC000"/>
      </a:accent6>
      <a:hlink>
        <a:srgbClr val="0000FF"/>
      </a:hlink>
      <a:folHlink>
        <a:srgbClr val="800080"/>
      </a:folHlink>
    </a:clrScheme>
    <a:fontScheme name="ユーザー定義 1">
      <a:majorFont>
        <a:latin typeface="Meiryo UI"/>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txDef>
      <a:spPr>
        <a:noFill/>
        <a:ln w="9525">
          <a:noFill/>
        </a:ln>
      </a:spPr>
      <a:bodyPr vert="horz" wrap="square" lIns="36000" tIns="36000" rIns="36000" bIns="36000" rtlCol="0" anchor="t">
        <a:spAutoFit/>
      </a:bodyPr>
      <a:lstStyle>
        <a:defPPr marL="285750" indent="-285750" algn="just">
          <a:buClr>
            <a:schemeClr val="bg2">
              <a:lumMod val="50000"/>
            </a:schemeClr>
          </a:buClr>
          <a:buFont typeface="Wingdings" panose="05000000000000000000" pitchFamily="2" charset="2"/>
          <a:buChar char="n"/>
          <a:defRPr kumimoji="1" dirty="0" smtClean="0">
            <a:latin typeface="Meiryo UI" panose="020B0604030504040204" pitchFamily="50" charset="-128"/>
            <a:ea typeface="Meiryo UI"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xml><?xml version="1.0" encoding="utf-8"?>
<a:themeOverride xmlns:a="http://schemas.openxmlformats.org/drawingml/2006/main">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docProps/app.xml><?xml version="1.0" encoding="utf-8"?>
<Properties xmlns="http://schemas.openxmlformats.org/officeDocument/2006/extended-properties" xmlns:vt="http://schemas.openxmlformats.org/officeDocument/2006/docPropsVTypes">
  <Template/>
  <TotalTime>76202</TotalTime>
  <Words>5453</Words>
  <Application>Microsoft Office PowerPoint</Application>
  <PresentationFormat>A4 210 x 297 mm</PresentationFormat>
  <Paragraphs>534</Paragraphs>
  <Slides>39</Slides>
  <Notes>39</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39</vt:i4>
      </vt:variant>
    </vt:vector>
  </HeadingPairs>
  <TitlesOfParts>
    <vt:vector size="52" baseType="lpstr">
      <vt:lpstr>HG丸ｺﾞｼｯｸM-PRO</vt:lpstr>
      <vt:lpstr>HG正楷書体-PRO</vt:lpstr>
      <vt:lpstr>Meiryo UI</vt:lpstr>
      <vt:lpstr>ＭＳ Ｐゴシック</vt:lpstr>
      <vt:lpstr>ヒラギノ角ゴ ProN</vt:lpstr>
      <vt:lpstr>メイリオ</vt:lpstr>
      <vt:lpstr>游ゴシック</vt:lpstr>
      <vt:lpstr>Arial</vt:lpstr>
      <vt:lpstr>Calibri</vt:lpstr>
      <vt:lpstr>Segoe UI</vt:lpstr>
      <vt:lpstr>Times New Roman</vt:lpstr>
      <vt:lpstr>Wingdings</vt:lpstr>
      <vt:lpstr>Office ​​テーマ</vt:lpstr>
      <vt:lpstr> 2022年度  より、そう、ちから。推進サポーター  キックオフミーティング   2022年8月31日～9月7日   より、そう、ちから。プロジェクト事務局</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東北電力</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Yuya Inamochi</dc:creator>
  <cp:lastModifiedBy>相樂 純/東北電力</cp:lastModifiedBy>
  <cp:revision>5378</cp:revision>
  <cp:lastPrinted>2022-08-31T10:01:29Z</cp:lastPrinted>
  <dcterms:created xsi:type="dcterms:W3CDTF">2016-08-05T01:49:43Z</dcterms:created>
  <dcterms:modified xsi:type="dcterms:W3CDTF">2022-10-14T05:42:11Z</dcterms:modified>
</cp:coreProperties>
</file>