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4"/>
  </p:notesMasterIdLst>
  <p:handoutMasterIdLst>
    <p:handoutMasterId r:id="rId5"/>
  </p:handoutMasterIdLst>
  <p:sldIdLst>
    <p:sldId id="1691" r:id="rId2"/>
    <p:sldId id="1693" r:id="rId3"/>
  </p:sldIdLst>
  <p:sldSz cx="9906000" cy="6858000" type="A4"/>
  <p:notesSz cx="7102475" cy="10233025"/>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guide id="3" pos="223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熊谷 雅夫/東北電力" initials="熊谷" lastIdx="1" clrIdx="0">
    <p:extLst/>
  </p:cmAuthor>
  <p:cmAuthor id="2" name="南 壮/東北電力" initials="南" lastIdx="7" clrIdx="1">
    <p:extLst>
      <p:ext uri="{19B8F6BF-5375-455C-9EA6-DF929625EA0E}">
        <p15:presenceInfo xmlns:p15="http://schemas.microsoft.com/office/powerpoint/2012/main" userId="南 壮/東北電力"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0000FF"/>
    <a:srgbClr val="CCFF99"/>
    <a:srgbClr val="333333"/>
    <a:srgbClr val="FFFFCC"/>
    <a:srgbClr val="FFFF99"/>
    <a:srgbClr val="FF6600"/>
    <a:srgbClr val="FFFF66"/>
    <a:srgbClr val="ECF1F8"/>
    <a:srgbClr val="FFE1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21" autoAdjust="0"/>
    <p:restoredTop sz="89833" autoAdjust="0"/>
  </p:normalViewPr>
  <p:slideViewPr>
    <p:cSldViewPr snapToGrid="0" snapToObjects="1">
      <p:cViewPr varScale="1">
        <p:scale>
          <a:sx n="67" d="100"/>
          <a:sy n="67" d="100"/>
        </p:scale>
        <p:origin x="1434" y="72"/>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180"/>
    </p:cViewPr>
  </p:sorterViewPr>
  <p:notesViewPr>
    <p:cSldViewPr snapToGrid="0" snapToObjects="1">
      <p:cViewPr varScale="1">
        <p:scale>
          <a:sx n="50" d="100"/>
          <a:sy n="50" d="100"/>
        </p:scale>
        <p:origin x="2898" y="42"/>
      </p:cViewPr>
      <p:guideLst>
        <p:guide orient="horz" pos="3224"/>
        <p:guide pos="2238"/>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8" y="45"/>
            <a:ext cx="3077740" cy="511657"/>
          </a:xfrm>
          <a:prstGeom prst="rect">
            <a:avLst/>
          </a:prstGeom>
        </p:spPr>
        <p:txBody>
          <a:bodyPr vert="horz" lIns="98152" tIns="49079" rIns="98152" bIns="49079" rtlCol="0"/>
          <a:lstStyle>
            <a:lvl1pPr algn="l">
              <a:defRPr sz="1300"/>
            </a:lvl1pPr>
          </a:lstStyle>
          <a:p>
            <a:endParaRPr kumimoji="1" lang="ja-JP" altLang="en-US"/>
          </a:p>
        </p:txBody>
      </p:sp>
      <p:sp>
        <p:nvSpPr>
          <p:cNvPr id="3" name="日付プレースホルダー 2"/>
          <p:cNvSpPr>
            <a:spLocks noGrp="1"/>
          </p:cNvSpPr>
          <p:nvPr>
            <p:ph type="dt" sz="quarter" idx="1"/>
          </p:nvPr>
        </p:nvSpPr>
        <p:spPr>
          <a:xfrm>
            <a:off x="4023112" y="45"/>
            <a:ext cx="3077740" cy="511657"/>
          </a:xfrm>
          <a:prstGeom prst="rect">
            <a:avLst/>
          </a:prstGeom>
        </p:spPr>
        <p:txBody>
          <a:bodyPr vert="horz" lIns="98152" tIns="49079" rIns="98152" bIns="49079" rtlCol="0"/>
          <a:lstStyle>
            <a:lvl1pPr algn="r">
              <a:defRPr sz="1300"/>
            </a:lvl1pPr>
          </a:lstStyle>
          <a:p>
            <a:fld id="{C45CA17C-5AD0-46B2-B300-8A6D685DE8EB}" type="datetimeFigureOut">
              <a:rPr kumimoji="1" lang="ja-JP" altLang="en-US" smtClean="0"/>
              <a:t>2022/10/7</a:t>
            </a:fld>
            <a:endParaRPr kumimoji="1" lang="ja-JP" altLang="en-US"/>
          </a:p>
        </p:txBody>
      </p:sp>
      <p:sp>
        <p:nvSpPr>
          <p:cNvPr id="4" name="フッター プレースホルダー 3"/>
          <p:cNvSpPr>
            <a:spLocks noGrp="1"/>
          </p:cNvSpPr>
          <p:nvPr>
            <p:ph type="ftr" sz="quarter" idx="2"/>
          </p:nvPr>
        </p:nvSpPr>
        <p:spPr>
          <a:xfrm>
            <a:off x="18" y="9719632"/>
            <a:ext cx="3077740" cy="511657"/>
          </a:xfrm>
          <a:prstGeom prst="rect">
            <a:avLst/>
          </a:prstGeom>
        </p:spPr>
        <p:txBody>
          <a:bodyPr vert="horz" lIns="98152" tIns="49079" rIns="98152" bIns="49079" rtlCol="0" anchor="b"/>
          <a:lstStyle>
            <a:lvl1pPr algn="l">
              <a:defRPr sz="1300"/>
            </a:lvl1pPr>
          </a:lstStyle>
          <a:p>
            <a:endParaRPr kumimoji="1" lang="ja-JP" altLang="en-US"/>
          </a:p>
        </p:txBody>
      </p:sp>
      <p:sp>
        <p:nvSpPr>
          <p:cNvPr id="5" name="スライド番号プレースホルダー 4"/>
          <p:cNvSpPr>
            <a:spLocks noGrp="1"/>
          </p:cNvSpPr>
          <p:nvPr>
            <p:ph type="sldNum" sz="quarter" idx="3"/>
          </p:nvPr>
        </p:nvSpPr>
        <p:spPr>
          <a:xfrm>
            <a:off x="4023112" y="9719632"/>
            <a:ext cx="3077740" cy="511657"/>
          </a:xfrm>
          <a:prstGeom prst="rect">
            <a:avLst/>
          </a:prstGeom>
        </p:spPr>
        <p:txBody>
          <a:bodyPr vert="horz" lIns="98152" tIns="49079" rIns="98152" bIns="49079" rtlCol="0" anchor="b"/>
          <a:lstStyle>
            <a:lvl1pPr algn="r">
              <a:defRPr sz="1300"/>
            </a:lvl1pPr>
          </a:lstStyle>
          <a:p>
            <a:fld id="{67B7F713-25FC-47BA-9C08-1747B5C5D5C7}" type="slidenum">
              <a:rPr kumimoji="1" lang="ja-JP" altLang="en-US" smtClean="0"/>
              <a:t>‹#›</a:t>
            </a:fld>
            <a:endParaRPr kumimoji="1" lang="ja-JP" altLang="en-US"/>
          </a:p>
        </p:txBody>
      </p:sp>
    </p:spTree>
    <p:extLst>
      <p:ext uri="{BB962C8B-B14F-4D97-AF65-F5344CB8AC3E}">
        <p14:creationId xmlns:p14="http://schemas.microsoft.com/office/powerpoint/2010/main" val="371989177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8" y="45"/>
            <a:ext cx="3077740" cy="511657"/>
          </a:xfrm>
          <a:prstGeom prst="rect">
            <a:avLst/>
          </a:prstGeom>
        </p:spPr>
        <p:txBody>
          <a:bodyPr vert="horz" lIns="98152" tIns="49079" rIns="98152" bIns="49079"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3112" y="45"/>
            <a:ext cx="3077740" cy="511657"/>
          </a:xfrm>
          <a:prstGeom prst="rect">
            <a:avLst/>
          </a:prstGeom>
        </p:spPr>
        <p:txBody>
          <a:bodyPr vert="horz" lIns="98152" tIns="49079" rIns="98152" bIns="49079" rtlCol="0"/>
          <a:lstStyle>
            <a:lvl1pPr algn="r">
              <a:defRPr sz="1300"/>
            </a:lvl1pPr>
          </a:lstStyle>
          <a:p>
            <a:fld id="{72696347-44A8-4841-85BD-8446BDA1D468}" type="datetimeFigureOut">
              <a:rPr kumimoji="1" lang="ja-JP" altLang="en-US" smtClean="0"/>
              <a:t>2022/10/7</a:t>
            </a:fld>
            <a:endParaRPr kumimoji="1" lang="ja-JP" altLang="en-US"/>
          </a:p>
        </p:txBody>
      </p:sp>
      <p:sp>
        <p:nvSpPr>
          <p:cNvPr id="4" name="スライド イメージ プレースホルダー 3"/>
          <p:cNvSpPr>
            <a:spLocks noGrp="1" noRot="1" noChangeAspect="1"/>
          </p:cNvSpPr>
          <p:nvPr>
            <p:ph type="sldImg" idx="2"/>
          </p:nvPr>
        </p:nvSpPr>
        <p:spPr>
          <a:xfrm>
            <a:off x="771525" y="766763"/>
            <a:ext cx="5559425" cy="3848100"/>
          </a:xfrm>
          <a:prstGeom prst="rect">
            <a:avLst/>
          </a:prstGeom>
          <a:noFill/>
          <a:ln w="12700">
            <a:solidFill>
              <a:prstClr val="black"/>
            </a:solidFill>
          </a:ln>
        </p:spPr>
        <p:txBody>
          <a:bodyPr vert="horz" lIns="98152" tIns="49079" rIns="98152" bIns="49079" rtlCol="0" anchor="ctr"/>
          <a:lstStyle/>
          <a:p>
            <a:endParaRPr lang="ja-JP" altLang="en-US"/>
          </a:p>
        </p:txBody>
      </p:sp>
      <p:sp>
        <p:nvSpPr>
          <p:cNvPr id="5" name="ノート プレースホルダー 4"/>
          <p:cNvSpPr>
            <a:spLocks noGrp="1"/>
          </p:cNvSpPr>
          <p:nvPr>
            <p:ph type="body" sz="quarter" idx="3"/>
          </p:nvPr>
        </p:nvSpPr>
        <p:spPr>
          <a:xfrm>
            <a:off x="710248" y="4860716"/>
            <a:ext cx="5681980" cy="4604861"/>
          </a:xfrm>
          <a:prstGeom prst="rect">
            <a:avLst/>
          </a:prstGeom>
        </p:spPr>
        <p:txBody>
          <a:bodyPr vert="horz" lIns="98152" tIns="49079" rIns="98152" bIns="49079"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8" y="9719632"/>
            <a:ext cx="3077740" cy="511657"/>
          </a:xfrm>
          <a:prstGeom prst="rect">
            <a:avLst/>
          </a:prstGeom>
        </p:spPr>
        <p:txBody>
          <a:bodyPr vert="horz" lIns="98152" tIns="49079" rIns="98152" bIns="49079"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3112" y="9719632"/>
            <a:ext cx="3077740" cy="511657"/>
          </a:xfrm>
          <a:prstGeom prst="rect">
            <a:avLst/>
          </a:prstGeom>
        </p:spPr>
        <p:txBody>
          <a:bodyPr vert="horz" lIns="98152" tIns="49079" rIns="98152" bIns="49079" rtlCol="0" anchor="b"/>
          <a:lstStyle>
            <a:lvl1pPr algn="r">
              <a:defRPr sz="1300"/>
            </a:lvl1pPr>
          </a:lstStyle>
          <a:p>
            <a:fld id="{D56F301C-7342-4A19-8705-C8B554C658EC}" type="slidenum">
              <a:rPr kumimoji="1" lang="ja-JP" altLang="en-US" smtClean="0"/>
              <a:t>‹#›</a:t>
            </a:fld>
            <a:endParaRPr kumimoji="1" lang="ja-JP" altLang="en-US"/>
          </a:p>
        </p:txBody>
      </p:sp>
    </p:spTree>
    <p:extLst>
      <p:ext uri="{BB962C8B-B14F-4D97-AF65-F5344CB8AC3E}">
        <p14:creationId xmlns:p14="http://schemas.microsoft.com/office/powerpoint/2010/main" val="253664304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65607" indent="-165607" defTabSz="883236">
              <a:buFont typeface="Arial" panose="020B0604020202020204" pitchFamily="34" charset="0"/>
              <a:buChar char="•"/>
              <a:defRPr/>
            </a:pPr>
            <a:endParaRPr lang="en-US" altLang="ja-JP" dirty="0"/>
          </a:p>
        </p:txBody>
      </p:sp>
    </p:spTree>
    <p:extLst>
      <p:ext uri="{BB962C8B-B14F-4D97-AF65-F5344CB8AC3E}">
        <p14:creationId xmlns:p14="http://schemas.microsoft.com/office/powerpoint/2010/main" val="2850808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18" indent="-171418" defTabSz="883236">
              <a:buFont typeface="Arial" panose="020B0604020202020204" pitchFamily="34" charset="0"/>
              <a:buChar char="•"/>
              <a:defRPr/>
            </a:pPr>
            <a:endParaRPr lang="en-US" altLang="ja-JP" dirty="0"/>
          </a:p>
        </p:txBody>
      </p:sp>
    </p:spTree>
    <p:extLst>
      <p:ext uri="{BB962C8B-B14F-4D97-AF65-F5344CB8AC3E}">
        <p14:creationId xmlns:p14="http://schemas.microsoft.com/office/powerpoint/2010/main" val="1657637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テキスト ボックス 1"/>
          <p:cNvSpPr txBox="1"/>
          <p:nvPr userDrawn="1"/>
        </p:nvSpPr>
        <p:spPr>
          <a:xfrm>
            <a:off x="9258299" y="80228"/>
            <a:ext cx="562535" cy="323165"/>
          </a:xfrm>
          <a:prstGeom prst="rect">
            <a:avLst/>
          </a:prstGeom>
          <a:noFill/>
          <a:ln>
            <a:solidFill>
              <a:srgbClr val="323232"/>
            </a:solidFill>
          </a:ln>
        </p:spPr>
        <p:txBody>
          <a:bodyPr wrap="square" rtlCol="0">
            <a:spAutoFit/>
          </a:bodyPr>
          <a:lstStyle/>
          <a:p>
            <a:pPr algn="r"/>
            <a:fld id="{824AB15E-89F4-4C65-AD84-1409AF78C2ED}" type="slidenum">
              <a:rPr kumimoji="1" lang="ja-JP" altLang="en-US" sz="1500" i="1" smtClean="0">
                <a:solidFill>
                  <a:srgbClr val="333333"/>
                </a:solidFill>
                <a:latin typeface="Segoe UI" panose="020B0502040204020203" pitchFamily="34" charset="0"/>
                <a:cs typeface="Segoe UI" panose="020B0502040204020203" pitchFamily="34" charset="0"/>
              </a:rPr>
              <a:t>‹#›</a:t>
            </a:fld>
            <a:endParaRPr kumimoji="1" lang="ja-JP" altLang="en-US" sz="1500" i="1" dirty="0">
              <a:solidFill>
                <a:srgbClr val="333333"/>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40569289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cxnSp>
        <p:nvCxnSpPr>
          <p:cNvPr id="5" name="直線コネクタ 4"/>
          <p:cNvCxnSpPr/>
          <p:nvPr userDrawn="1"/>
        </p:nvCxnSpPr>
        <p:spPr>
          <a:xfrm>
            <a:off x="0" y="482413"/>
            <a:ext cx="9906000" cy="0"/>
          </a:xfrm>
          <a:prstGeom prst="line">
            <a:avLst/>
          </a:prstGeom>
          <a:ln w="44450">
            <a:gradFill flip="none" rotWithShape="1">
              <a:gsLst>
                <a:gs pos="79000">
                  <a:srgbClr val="FF6699"/>
                </a:gs>
                <a:gs pos="0">
                  <a:srgbClr val="FF0000"/>
                </a:gs>
                <a:gs pos="94074">
                  <a:srgbClr val="FF9999"/>
                </a:gs>
                <a:gs pos="100000">
                  <a:srgbClr val="FF9966"/>
                </a:gs>
                <a:gs pos="87000">
                  <a:srgbClr val="FF9999"/>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userDrawn="1"/>
        </p:nvSpPr>
        <p:spPr>
          <a:xfrm>
            <a:off x="9258299" y="80228"/>
            <a:ext cx="562535" cy="323165"/>
          </a:xfrm>
          <a:prstGeom prst="rect">
            <a:avLst/>
          </a:prstGeom>
          <a:noFill/>
          <a:ln>
            <a:solidFill>
              <a:srgbClr val="323232"/>
            </a:solidFill>
          </a:ln>
        </p:spPr>
        <p:txBody>
          <a:bodyPr wrap="square" rtlCol="0">
            <a:spAutoFit/>
          </a:bodyPr>
          <a:lstStyle/>
          <a:p>
            <a:pPr algn="r"/>
            <a:fld id="{824AB15E-89F4-4C65-AD84-1409AF78C2ED}" type="slidenum">
              <a:rPr kumimoji="1" lang="ja-JP" altLang="en-US" sz="1500" i="1" smtClean="0">
                <a:solidFill>
                  <a:srgbClr val="333333"/>
                </a:solidFill>
                <a:latin typeface="Segoe UI" panose="020B0502040204020203" pitchFamily="34" charset="0"/>
                <a:cs typeface="Segoe UI" panose="020B0502040204020203" pitchFamily="34" charset="0"/>
              </a:rPr>
              <a:t>‹#›</a:t>
            </a:fld>
            <a:endParaRPr kumimoji="1" lang="ja-JP" altLang="en-US" sz="1500" i="1" dirty="0">
              <a:solidFill>
                <a:srgbClr val="333333"/>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05944798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テキスト プレースホルダー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7C150F-8310-43BF-9086-A950B61985E1}" type="slidenum">
              <a:rPr kumimoji="1" lang="ja-JP" altLang="en-US" smtClean="0"/>
              <a:t>‹#›</a:t>
            </a:fld>
            <a:endParaRPr kumimoji="1" lang="ja-JP" altLang="en-US"/>
          </a:p>
        </p:txBody>
      </p:sp>
    </p:spTree>
    <p:extLst>
      <p:ext uri="{BB962C8B-B14F-4D97-AF65-F5344CB8AC3E}">
        <p14:creationId xmlns:p14="http://schemas.microsoft.com/office/powerpoint/2010/main" val="1184064156"/>
      </p:ext>
    </p:extLst>
  </p:cSld>
  <p:clrMap bg1="lt1" tx1="dk1" bg2="lt2" tx2="dk2" accent1="accent1" accent2="accent2" accent3="accent3" accent4="accent4" accent5="accent5" accent6="accent6" hlink="hlink" folHlink="folHlink"/>
  <p:sldLayoutIdLst>
    <p:sldLayoutId id="2147483650" r:id="rId1"/>
    <p:sldLayoutId id="2147483655" r:id="rId2"/>
  </p:sldLayoutIdLst>
  <p:timing>
    <p:tnLst>
      <p:par>
        <p:cTn id="1" dur="indefinite" restart="never" nodeType="tmRoot"/>
      </p:par>
    </p:tnLst>
  </p:timing>
  <p:hf sldNum="0"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eiryo UI" panose="020B0604030504040204" pitchFamily="50" charset="-128"/>
          <a:ea typeface="Meiryo UI" panose="020B0604030504040204" pitchFamily="50"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7B0E9CE-7926-4A74-8E68-5BFB50AD7425}"/>
              </a:ext>
            </a:extLst>
          </p:cNvPr>
          <p:cNvSpPr txBox="1"/>
          <p:nvPr/>
        </p:nvSpPr>
        <p:spPr>
          <a:xfrm>
            <a:off x="381000" y="1"/>
            <a:ext cx="9144000" cy="461665"/>
          </a:xfrm>
          <a:prstGeom prst="rect">
            <a:avLst/>
          </a:prstGeom>
          <a:noFill/>
        </p:spPr>
        <p:txBody>
          <a:bodyPr wrap="square" rtlCol="0">
            <a:spAutoFit/>
          </a:bodyPr>
          <a:lstStyle/>
          <a:p>
            <a:r>
              <a:rPr lang="en-US" altLang="ja-JP" sz="2400" b="1" dirty="0" smtClean="0">
                <a:latin typeface="Meiryo UI" panose="020B0604030504040204" pitchFamily="50" charset="-128"/>
                <a:ea typeface="Meiryo UI" panose="020B0604030504040204" pitchFamily="50" charset="-128"/>
              </a:rPr>
              <a:t>Step5</a:t>
            </a:r>
            <a:r>
              <a:rPr lang="ja-JP" altLang="en-US" sz="2400" b="1" dirty="0" smtClean="0">
                <a:latin typeface="Meiryo UI" panose="020B0604030504040204" pitchFamily="50" charset="-128"/>
                <a:ea typeface="Meiryo UI" panose="020B0604030504040204" pitchFamily="50" charset="-128"/>
              </a:rPr>
              <a:t>　事務局見解の共有（事例</a:t>
            </a:r>
            <a:r>
              <a:rPr lang="en-US" altLang="ja-JP" sz="2400" b="1" dirty="0" smtClean="0">
                <a:latin typeface="Meiryo UI" panose="020B0604030504040204" pitchFamily="50" charset="-128"/>
                <a:ea typeface="Meiryo UI" panose="020B0604030504040204" pitchFamily="50" charset="-128"/>
              </a:rPr>
              <a:t>A)</a:t>
            </a:r>
            <a:endParaRPr lang="ja-JP" altLang="en-US" sz="2400" b="1" dirty="0">
              <a:latin typeface="Meiryo UI" panose="020B0604030504040204" pitchFamily="50" charset="-128"/>
              <a:ea typeface="Meiryo UI" panose="020B0604030504040204" pitchFamily="50" charset="-128"/>
            </a:endParaRPr>
          </a:p>
        </p:txBody>
      </p:sp>
      <p:sp>
        <p:nvSpPr>
          <p:cNvPr id="13" name="テキスト ボックス 3"/>
          <p:cNvSpPr txBox="1"/>
          <p:nvPr/>
        </p:nvSpPr>
        <p:spPr>
          <a:xfrm>
            <a:off x="325506" y="980450"/>
            <a:ext cx="9254987" cy="1171402"/>
          </a:xfrm>
          <a:prstGeom prst="rect">
            <a:avLst/>
          </a:prstGeom>
          <a:noFill/>
          <a:ln w="9525">
            <a:noFill/>
          </a:ln>
        </p:spPr>
        <p:txBody>
          <a:bodyPr vert="horz" wrap="square" lIns="36000" tIns="36000" rIns="36000" bIns="3600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just">
              <a:lnSpc>
                <a:spcPts val="2200"/>
              </a:lnSpc>
              <a:buClr>
                <a:schemeClr val="tx1"/>
              </a:buClr>
            </a:pPr>
            <a:r>
              <a:rPr lang="ja-JP" altLang="en-US" sz="1600" dirty="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当該事業所では，社会貢献活動の一環として，毎年地域の夏祭りに参加している。新型コロナの影響で昨年と一昨年は開催中止しており，今年も実施が危ぶまれたものの，地域の方が各団体等と調整を行ってくれたおかげで，無事実施されることとなった。　当日は，所員も積極的に参加し，祭りは大成功を収めた。地域の方からもお礼の言葉を頂くことができ，当社と地域の信頼関係はさらに向上したと感じている。</a:t>
            </a:r>
            <a:endParaRPr lang="en-US" altLang="ja-JP" sz="1600" dirty="0" smtClean="0">
              <a:latin typeface="Meiryo UI" panose="020B0604030504040204" pitchFamily="50" charset="-128"/>
              <a:ea typeface="Meiryo UI" panose="020B0604030504040204" pitchFamily="50" charset="-128"/>
            </a:endParaRPr>
          </a:p>
        </p:txBody>
      </p:sp>
      <p:sp>
        <p:nvSpPr>
          <p:cNvPr id="16" name="テキスト ボックス 15"/>
          <p:cNvSpPr txBox="1"/>
          <p:nvPr/>
        </p:nvSpPr>
        <p:spPr>
          <a:xfrm>
            <a:off x="26893" y="593720"/>
            <a:ext cx="9651590" cy="318924"/>
          </a:xfrm>
          <a:prstGeom prst="rect">
            <a:avLst/>
          </a:prstGeom>
          <a:noFill/>
          <a:ln w="9525">
            <a:noFill/>
          </a:ln>
        </p:spPr>
        <p:txBody>
          <a:bodyPr vert="horz" wrap="square" lIns="36000" tIns="36000" rIns="36000" bIns="36000" rtlCol="0" anchor="t">
            <a:spAutoFit/>
          </a:bodyPr>
          <a:lstStyle/>
          <a:p>
            <a:pPr algn="just">
              <a:buClr>
                <a:schemeClr val="tx1"/>
              </a:buClr>
            </a:pPr>
            <a:r>
              <a:rPr kumimoji="1" lang="ja-JP" altLang="en-US" sz="1600" b="1" dirty="0" smtClean="0">
                <a:latin typeface="Meiryo UI" panose="020B0604030504040204" pitchFamily="50" charset="-128"/>
                <a:ea typeface="Meiryo UI" panose="020B0604030504040204" pitchFamily="50" charset="-128"/>
              </a:rPr>
              <a:t>　　</a:t>
            </a:r>
            <a:r>
              <a:rPr lang="ja-JP" altLang="en-US" sz="1600" b="1" u="sng" dirty="0" smtClean="0">
                <a:latin typeface="Meiryo UI" panose="020B0604030504040204" pitchFamily="50" charset="-128"/>
                <a:ea typeface="Meiryo UI" panose="020B0604030504040204" pitchFamily="50" charset="-128"/>
              </a:rPr>
              <a:t>事例Ａ：社会貢献活動を通じた取り組み</a:t>
            </a:r>
            <a:endParaRPr lang="en-US" altLang="ja-JP" sz="1600" u="sng" dirty="0" smtClean="0">
              <a:latin typeface="Meiryo UI" panose="020B0604030504040204" pitchFamily="50" charset="-128"/>
              <a:ea typeface="Meiryo UI" panose="020B0604030504040204" pitchFamily="50" charset="-128"/>
            </a:endParaRPr>
          </a:p>
        </p:txBody>
      </p:sp>
      <p:sp>
        <p:nvSpPr>
          <p:cNvPr id="20" name="テキスト ボックス 19"/>
          <p:cNvSpPr txBox="1"/>
          <p:nvPr/>
        </p:nvSpPr>
        <p:spPr>
          <a:xfrm>
            <a:off x="269504" y="2564023"/>
            <a:ext cx="9404294" cy="3631504"/>
          </a:xfrm>
          <a:prstGeom prst="rect">
            <a:avLst/>
          </a:prstGeom>
          <a:solidFill>
            <a:schemeClr val="accent6">
              <a:lumMod val="20000"/>
              <a:lumOff val="80000"/>
            </a:schemeClr>
          </a:solidFill>
          <a:ln w="9525">
            <a:solidFill>
              <a:schemeClr val="tx1"/>
            </a:solidFill>
          </a:ln>
        </p:spPr>
        <p:txBody>
          <a:bodyPr vert="horz" wrap="square" lIns="36000" tIns="36000" rIns="36000" bIns="36000" rtlCol="0" anchor="ctr" anchorCtr="0">
            <a:noAutofit/>
          </a:bodyPr>
          <a:lstStyle/>
          <a:p>
            <a:pPr algn="just">
              <a:lnSpc>
                <a:spcPts val="2200"/>
              </a:lnSpc>
              <a:buClr>
                <a:schemeClr val="tx1"/>
              </a:buClr>
            </a:pPr>
            <a:r>
              <a:rPr kumimoji="1" lang="en-US" altLang="ja-JP" b="1" dirty="0" smtClean="0">
                <a:latin typeface="Meiryo UI" panose="020B0604030504040204" pitchFamily="50" charset="-128"/>
                <a:ea typeface="Meiryo UI" panose="020B0604030504040204" pitchFamily="50" charset="-128"/>
              </a:rPr>
              <a:t>【</a:t>
            </a:r>
            <a:r>
              <a:rPr kumimoji="1" lang="ja-JP" altLang="en-US" b="1" dirty="0" smtClean="0">
                <a:latin typeface="Meiryo UI" panose="020B0604030504040204" pitchFamily="50" charset="-128"/>
                <a:ea typeface="Meiryo UI" panose="020B0604030504040204" pitchFamily="50" charset="-128"/>
              </a:rPr>
              <a:t>事務局見解</a:t>
            </a:r>
            <a:r>
              <a:rPr kumimoji="1" lang="en-US" altLang="ja-JP" b="1" dirty="0" smtClean="0">
                <a:latin typeface="Meiryo UI" panose="020B0604030504040204" pitchFamily="50" charset="-128"/>
                <a:ea typeface="Meiryo UI" panose="020B0604030504040204" pitchFamily="50" charset="-128"/>
              </a:rPr>
              <a:t>】</a:t>
            </a:r>
            <a:r>
              <a:rPr kumimoji="1" lang="ja-JP" altLang="en-US" dirty="0" smtClean="0">
                <a:latin typeface="Meiryo UI" panose="020B0604030504040204" pitchFamily="50" charset="-128"/>
                <a:ea typeface="Meiryo UI" panose="020B0604030504040204" pitchFamily="50" charset="-128"/>
              </a:rPr>
              <a:t>　</a:t>
            </a:r>
            <a:r>
              <a:rPr lang="ja-JP" altLang="en-US" u="sng" dirty="0" smtClean="0">
                <a:latin typeface="Meiryo UI" panose="020B0604030504040204" pitchFamily="50" charset="-128"/>
                <a:ea typeface="Meiryo UI" panose="020B0604030504040204" pitchFamily="50" charset="-128"/>
              </a:rPr>
              <a:t>⇒　「より、そう、ちから。」の深化には</a:t>
            </a:r>
            <a:r>
              <a:rPr lang="ja-JP" altLang="en-US" b="1" u="sng" dirty="0" smtClean="0">
                <a:solidFill>
                  <a:srgbClr val="FF0000"/>
                </a:solidFill>
                <a:latin typeface="Meiryo UI" panose="020B0604030504040204" pitchFamily="50" charset="-128"/>
                <a:ea typeface="Meiryo UI" panose="020B0604030504040204" pitchFamily="50" charset="-128"/>
              </a:rPr>
              <a:t>「該当しない」</a:t>
            </a:r>
            <a:endParaRPr lang="en-US" altLang="ja-JP" b="1" u="sng" dirty="0" smtClean="0">
              <a:solidFill>
                <a:srgbClr val="FF0000"/>
              </a:solidFill>
              <a:latin typeface="Meiryo UI" panose="020B0604030504040204" pitchFamily="50" charset="-128"/>
              <a:ea typeface="Meiryo UI" panose="020B0604030504040204" pitchFamily="50" charset="-128"/>
            </a:endParaRPr>
          </a:p>
          <a:p>
            <a:pPr algn="just">
              <a:lnSpc>
                <a:spcPts val="2200"/>
              </a:lnSpc>
              <a:buClr>
                <a:schemeClr val="tx1"/>
              </a:buClr>
            </a:pPr>
            <a:endParaRPr lang="en-US" altLang="ja-JP" sz="1600" b="1" u="sng" dirty="0" smtClean="0">
              <a:latin typeface="Meiryo UI" panose="020B0604030504040204" pitchFamily="50" charset="-128"/>
              <a:ea typeface="Meiryo UI" panose="020B0604030504040204" pitchFamily="50" charset="-128"/>
            </a:endParaRPr>
          </a:p>
          <a:p>
            <a:pPr algn="just">
              <a:lnSpc>
                <a:spcPts val="2200"/>
              </a:lnSpc>
              <a:buClr>
                <a:schemeClr val="tx1"/>
              </a:buClr>
            </a:pPr>
            <a:r>
              <a:rPr lang="ja-JP" altLang="en-US" sz="1600" dirty="0">
                <a:latin typeface="+mn-ea"/>
              </a:rPr>
              <a:t>　</a:t>
            </a:r>
            <a:r>
              <a:rPr lang="ja-JP" altLang="en-US" sz="1600" b="1" u="sng" spc="-40" dirty="0">
                <a:solidFill>
                  <a:srgbClr val="FF0000"/>
                </a:solidFill>
                <a:latin typeface="+mn-ea"/>
              </a:rPr>
              <a:t>信頼関係の維持・向上に資する取り組みで</a:t>
            </a:r>
            <a:r>
              <a:rPr lang="ja-JP" altLang="en-US" sz="1600" b="1" u="sng" spc="-40" dirty="0" smtClean="0">
                <a:solidFill>
                  <a:srgbClr val="FF0000"/>
                </a:solidFill>
                <a:latin typeface="+mn-ea"/>
              </a:rPr>
              <a:t>ある</a:t>
            </a:r>
            <a:r>
              <a:rPr lang="ja-JP" altLang="en-US" sz="1600" b="1" u="sng" spc="-40" dirty="0" smtClean="0">
                <a:latin typeface="+mn-ea"/>
              </a:rPr>
              <a:t>ものの，地域の方と</a:t>
            </a:r>
            <a:r>
              <a:rPr lang="ja-JP" altLang="en-US" sz="1600" b="1" u="sng" spc="-40" dirty="0">
                <a:latin typeface="+mn-ea"/>
              </a:rPr>
              <a:t>積極的</a:t>
            </a:r>
            <a:r>
              <a:rPr lang="ja-JP" altLang="en-US" sz="1600" b="1" u="sng" spc="-40" dirty="0" smtClean="0">
                <a:latin typeface="+mn-ea"/>
              </a:rPr>
              <a:t>にコミュニケーション</a:t>
            </a:r>
            <a:r>
              <a:rPr lang="ja-JP" altLang="en-US" sz="1600" b="1" u="sng" spc="-40" dirty="0">
                <a:latin typeface="+mn-ea"/>
              </a:rPr>
              <a:t>をとって、地域</a:t>
            </a:r>
            <a:r>
              <a:rPr lang="ja-JP" altLang="en-US" sz="1600" b="1" u="sng" spc="-40" dirty="0" smtClean="0">
                <a:latin typeface="+mn-ea"/>
              </a:rPr>
              <a:t>課題</a:t>
            </a:r>
            <a:endParaRPr lang="en-US" altLang="ja-JP" sz="1600" b="1" u="sng" spc="-40" dirty="0" smtClean="0">
              <a:latin typeface="+mn-ea"/>
            </a:endParaRPr>
          </a:p>
          <a:p>
            <a:pPr algn="just">
              <a:lnSpc>
                <a:spcPts val="2200"/>
              </a:lnSpc>
              <a:buClr>
                <a:schemeClr val="tx1"/>
              </a:buClr>
            </a:pPr>
            <a:r>
              <a:rPr lang="ja-JP" altLang="en-US" sz="1600" b="1" u="sng" spc="-40" dirty="0" smtClean="0">
                <a:latin typeface="+mn-ea"/>
              </a:rPr>
              <a:t>や</a:t>
            </a:r>
            <a:r>
              <a:rPr lang="ja-JP" altLang="en-US" sz="1600" b="1" u="sng" spc="-40" dirty="0">
                <a:latin typeface="+mn-ea"/>
              </a:rPr>
              <a:t>お客さまのニーズを発掘し、解決のために考え、行動</a:t>
            </a:r>
            <a:r>
              <a:rPr lang="ja-JP" altLang="en-US" sz="1600" b="1" u="sng" spc="-40" dirty="0" smtClean="0">
                <a:latin typeface="+mn-ea"/>
              </a:rPr>
              <a:t>することが不足</a:t>
            </a:r>
            <a:r>
              <a:rPr lang="ja-JP" altLang="en-US" sz="1600" spc="-40" dirty="0" smtClean="0">
                <a:latin typeface="+mn-ea"/>
              </a:rPr>
              <a:t>していた。</a:t>
            </a:r>
            <a:endParaRPr lang="en-US" altLang="ja-JP" sz="1600" spc="-40" dirty="0" smtClean="0">
              <a:latin typeface="+mn-ea"/>
            </a:endParaRPr>
          </a:p>
          <a:p>
            <a:pPr algn="just">
              <a:lnSpc>
                <a:spcPts val="2200"/>
              </a:lnSpc>
              <a:buClr>
                <a:schemeClr val="tx1"/>
              </a:buClr>
            </a:pPr>
            <a:endParaRPr lang="en-US" altLang="ja-JP" sz="1600" b="1" u="sng" dirty="0">
              <a:latin typeface="+mn-ea"/>
              <a:ea typeface="Meiryo UI" panose="020B0604030504040204" pitchFamily="50" charset="-128"/>
            </a:endParaRPr>
          </a:p>
          <a:p>
            <a:pPr algn="just">
              <a:lnSpc>
                <a:spcPts val="2200"/>
              </a:lnSpc>
              <a:buClr>
                <a:schemeClr val="tx1"/>
              </a:buClr>
            </a:pPr>
            <a:r>
              <a:rPr lang="ja-JP" altLang="en-US" sz="1600" b="1" dirty="0">
                <a:latin typeface="+mn-ea"/>
                <a:ea typeface="Meiryo UI" panose="020B0604030504040204" pitchFamily="50" charset="-128"/>
              </a:rPr>
              <a:t>　</a:t>
            </a:r>
            <a:r>
              <a:rPr lang="ja-JP" altLang="en-US" sz="1600" b="1" dirty="0" smtClean="0">
                <a:latin typeface="+mn-ea"/>
                <a:ea typeface="Meiryo UI" panose="020B0604030504040204" pitchFamily="50" charset="-128"/>
              </a:rPr>
              <a:t>深化させるためには，例えば</a:t>
            </a:r>
            <a:r>
              <a:rPr lang="en-US" altLang="ja-JP" sz="1600" b="1" dirty="0" smtClean="0">
                <a:latin typeface="+mn-ea"/>
                <a:ea typeface="Meiryo UI" panose="020B0604030504040204" pitchFamily="50" charset="-128"/>
              </a:rPr>
              <a:t>…</a:t>
            </a:r>
          </a:p>
          <a:p>
            <a:pPr algn="just">
              <a:lnSpc>
                <a:spcPts val="2400"/>
              </a:lnSpc>
              <a:buClr>
                <a:schemeClr val="tx1"/>
              </a:buClr>
            </a:pPr>
            <a:r>
              <a:rPr lang="ja-JP" altLang="en-US" sz="1600" b="1" spc="-80" dirty="0" smtClean="0">
                <a:latin typeface="+mn-ea"/>
                <a:ea typeface="Meiryo UI" panose="020B0604030504040204" pitchFamily="50" charset="-128"/>
              </a:rPr>
              <a:t>　 </a:t>
            </a:r>
            <a:r>
              <a:rPr lang="ja-JP" altLang="en-US" sz="1600" spc="-80" dirty="0" smtClean="0">
                <a:latin typeface="+mn-ea"/>
              </a:rPr>
              <a:t>１．実施</a:t>
            </a:r>
            <a:r>
              <a:rPr lang="ja-JP" altLang="en-US" sz="1600" spc="-80" dirty="0">
                <a:latin typeface="+mn-ea"/>
              </a:rPr>
              <a:t>が危ぶまれた際，例えば，Ｇ企業・取引会社等への声掛けなど，当社も率先し課題解決</a:t>
            </a:r>
            <a:r>
              <a:rPr lang="ja-JP" altLang="en-US" sz="1600" spc="-80" dirty="0" smtClean="0">
                <a:latin typeface="+mn-ea"/>
              </a:rPr>
              <a:t>に向けた行動をとる</a:t>
            </a:r>
            <a:endParaRPr lang="en-US" altLang="ja-JP" sz="1600" spc="-80" dirty="0">
              <a:latin typeface="+mn-ea"/>
            </a:endParaRPr>
          </a:p>
          <a:p>
            <a:pPr algn="just">
              <a:lnSpc>
                <a:spcPts val="2400"/>
              </a:lnSpc>
              <a:buClr>
                <a:schemeClr val="tx1"/>
              </a:buClr>
            </a:pPr>
            <a:r>
              <a:rPr lang="ja-JP" altLang="en-US" sz="1600" spc="-80" dirty="0" smtClean="0">
                <a:latin typeface="+mn-ea"/>
              </a:rPr>
              <a:t> 　２</a:t>
            </a:r>
            <a:r>
              <a:rPr lang="ja-JP" altLang="en-US" sz="1600" spc="-80" dirty="0">
                <a:latin typeface="+mn-ea"/>
              </a:rPr>
              <a:t>．お祭りの開催時，お客さまニーズや地域課題の発掘に向けて，積極的に声掛けするなどの</a:t>
            </a:r>
            <a:r>
              <a:rPr lang="ja-JP" altLang="en-US" sz="1600" spc="-80" dirty="0" smtClean="0">
                <a:latin typeface="+mn-ea"/>
              </a:rPr>
              <a:t>コミュニケーションを図る</a:t>
            </a:r>
            <a:endParaRPr lang="en-US" altLang="ja-JP" sz="1600" spc="-80" dirty="0">
              <a:latin typeface="+mn-ea"/>
            </a:endParaRPr>
          </a:p>
          <a:p>
            <a:pPr algn="just">
              <a:lnSpc>
                <a:spcPts val="2400"/>
              </a:lnSpc>
              <a:buClr>
                <a:schemeClr val="tx1"/>
              </a:buClr>
            </a:pPr>
            <a:r>
              <a:rPr lang="ja-JP" altLang="en-US" sz="1600" spc="-80" dirty="0" smtClean="0">
                <a:latin typeface="+mn-ea"/>
              </a:rPr>
              <a:t> </a:t>
            </a:r>
            <a:r>
              <a:rPr lang="ja-JP" altLang="en-US" sz="1600" spc="-80" dirty="0">
                <a:latin typeface="+mn-ea"/>
              </a:rPr>
              <a:t>　</a:t>
            </a:r>
            <a:r>
              <a:rPr lang="ja-JP" altLang="en-US" sz="1600" spc="-80" dirty="0" smtClean="0">
                <a:latin typeface="+mn-ea"/>
              </a:rPr>
              <a:t>３．</a:t>
            </a:r>
            <a:r>
              <a:rPr lang="ja-JP" altLang="en-US" sz="1600" spc="-80" dirty="0">
                <a:latin typeface="+mn-ea"/>
              </a:rPr>
              <a:t>お祭り終了後，参加者で交流会等の場を設定し地域の在り方・課題や当社へのニーズ等を</a:t>
            </a:r>
            <a:r>
              <a:rPr lang="ja-JP" altLang="en-US" sz="1600" spc="-80" dirty="0" smtClean="0">
                <a:latin typeface="+mn-ea"/>
              </a:rPr>
              <a:t>話し合う</a:t>
            </a:r>
            <a:endParaRPr lang="en-US" altLang="ja-JP" sz="1600" spc="-80" dirty="0">
              <a:latin typeface="+mn-ea"/>
            </a:endParaRPr>
          </a:p>
          <a:p>
            <a:pPr algn="just">
              <a:lnSpc>
                <a:spcPts val="2400"/>
              </a:lnSpc>
              <a:buClr>
                <a:schemeClr val="tx1"/>
              </a:buClr>
            </a:pPr>
            <a:r>
              <a:rPr lang="ja-JP" altLang="en-US" sz="1600" spc="-80" dirty="0" smtClean="0">
                <a:latin typeface="+mn-ea"/>
              </a:rPr>
              <a:t> </a:t>
            </a:r>
            <a:r>
              <a:rPr lang="ja-JP" altLang="en-US" sz="1600" spc="-80" dirty="0">
                <a:latin typeface="+mn-ea"/>
              </a:rPr>
              <a:t>　</a:t>
            </a:r>
            <a:r>
              <a:rPr lang="ja-JP" altLang="en-US" sz="1600" spc="-80" dirty="0" smtClean="0">
                <a:latin typeface="+mn-ea"/>
              </a:rPr>
              <a:t>４．</a:t>
            </a:r>
            <a:r>
              <a:rPr lang="ja-JP" altLang="en-US" sz="1600" spc="-80" dirty="0">
                <a:latin typeface="+mn-ea"/>
              </a:rPr>
              <a:t>前述の２，３で発掘したニーズ・課題の解決に向けて，必要に応じて他部署</a:t>
            </a:r>
            <a:r>
              <a:rPr lang="ja-JP" altLang="en-US" sz="1600" spc="-80" dirty="0" smtClean="0">
                <a:latin typeface="+mn-ea"/>
              </a:rPr>
              <a:t>やグループ</a:t>
            </a:r>
            <a:r>
              <a:rPr lang="ja-JP" altLang="en-US" sz="1600" spc="-80" dirty="0">
                <a:latin typeface="+mn-ea"/>
              </a:rPr>
              <a:t>企業</a:t>
            </a:r>
            <a:r>
              <a:rPr lang="ja-JP" altLang="en-US" sz="1600" spc="-80" dirty="0" smtClean="0">
                <a:latin typeface="+mn-ea"/>
              </a:rPr>
              <a:t>とも</a:t>
            </a:r>
            <a:r>
              <a:rPr lang="ja-JP" altLang="en-US" sz="1600" spc="-80" dirty="0">
                <a:latin typeface="+mn-ea"/>
              </a:rPr>
              <a:t>連携して行動</a:t>
            </a:r>
            <a:r>
              <a:rPr lang="ja-JP" altLang="en-US" sz="1600" spc="-80" dirty="0" smtClean="0">
                <a:latin typeface="+mn-ea"/>
              </a:rPr>
              <a:t>する</a:t>
            </a:r>
            <a:endParaRPr lang="en-US" altLang="ja-JP" sz="1600" spc="-80" dirty="0">
              <a:latin typeface="+mn-ea"/>
            </a:endParaRPr>
          </a:p>
        </p:txBody>
      </p:sp>
    </p:spTree>
    <p:extLst>
      <p:ext uri="{BB962C8B-B14F-4D97-AF65-F5344CB8AC3E}">
        <p14:creationId xmlns:p14="http://schemas.microsoft.com/office/powerpoint/2010/main" val="2789193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7B0E9CE-7926-4A74-8E68-5BFB50AD7425}"/>
              </a:ext>
            </a:extLst>
          </p:cNvPr>
          <p:cNvSpPr txBox="1"/>
          <p:nvPr/>
        </p:nvSpPr>
        <p:spPr>
          <a:xfrm>
            <a:off x="381000" y="1"/>
            <a:ext cx="9144000" cy="461665"/>
          </a:xfrm>
          <a:prstGeom prst="rect">
            <a:avLst/>
          </a:prstGeom>
          <a:noFill/>
        </p:spPr>
        <p:txBody>
          <a:bodyPr wrap="square" rtlCol="0">
            <a:spAutoFit/>
          </a:bodyPr>
          <a:lstStyle/>
          <a:p>
            <a:r>
              <a:rPr lang="en-US" altLang="ja-JP" sz="2400" b="1" dirty="0" smtClean="0">
                <a:latin typeface="Meiryo UI" panose="020B0604030504040204" pitchFamily="50" charset="-128"/>
                <a:ea typeface="Meiryo UI" panose="020B0604030504040204" pitchFamily="50" charset="-128"/>
              </a:rPr>
              <a:t>Step5</a:t>
            </a:r>
            <a:r>
              <a:rPr lang="ja-JP" altLang="en-US" sz="2400" b="1" dirty="0" smtClean="0">
                <a:latin typeface="Meiryo UI" panose="020B0604030504040204" pitchFamily="50" charset="-128"/>
                <a:ea typeface="Meiryo UI" panose="020B0604030504040204" pitchFamily="50" charset="-128"/>
              </a:rPr>
              <a:t>　事務局見解の共有（事例</a:t>
            </a:r>
            <a:r>
              <a:rPr lang="ja-JP" altLang="en-US" sz="2400" b="1" dirty="0">
                <a:latin typeface="Meiryo UI" panose="020B0604030504040204" pitchFamily="50" charset="-128"/>
                <a:ea typeface="Meiryo UI" panose="020B0604030504040204" pitchFamily="50" charset="-128"/>
              </a:rPr>
              <a:t>Ｂ</a:t>
            </a:r>
            <a:r>
              <a:rPr lang="en-US" altLang="ja-JP" sz="2400" b="1" dirty="0" smtClean="0">
                <a:latin typeface="Meiryo UI" panose="020B0604030504040204" pitchFamily="50" charset="-128"/>
                <a:ea typeface="Meiryo UI" panose="020B0604030504040204" pitchFamily="50" charset="-128"/>
              </a:rPr>
              <a:t>)</a:t>
            </a:r>
            <a:endParaRPr lang="ja-JP" altLang="en-US" sz="2400" b="1" dirty="0">
              <a:latin typeface="Meiryo UI" panose="020B0604030504040204" pitchFamily="50" charset="-128"/>
              <a:ea typeface="Meiryo UI" panose="020B0604030504040204" pitchFamily="50" charset="-128"/>
            </a:endParaRPr>
          </a:p>
        </p:txBody>
      </p:sp>
      <p:sp>
        <p:nvSpPr>
          <p:cNvPr id="13" name="テキスト ボックス 3"/>
          <p:cNvSpPr txBox="1"/>
          <p:nvPr/>
        </p:nvSpPr>
        <p:spPr>
          <a:xfrm>
            <a:off x="325506" y="980450"/>
            <a:ext cx="9254987" cy="889273"/>
          </a:xfrm>
          <a:prstGeom prst="rect">
            <a:avLst/>
          </a:prstGeom>
          <a:noFill/>
          <a:ln w="9525">
            <a:noFill/>
          </a:ln>
        </p:spPr>
        <p:txBody>
          <a:bodyPr vert="horz" wrap="square" lIns="36000" tIns="36000" rIns="36000" bIns="3600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just">
              <a:lnSpc>
                <a:spcPts val="2200"/>
              </a:lnSpc>
              <a:buClr>
                <a:schemeClr val="tx1"/>
              </a:buClr>
            </a:pPr>
            <a:r>
              <a:rPr lang="ja-JP" altLang="en-US" sz="1600" dirty="0">
                <a:latin typeface="Meiryo UI" panose="020B0604030504040204" pitchFamily="50" charset="-128"/>
                <a:ea typeface="Meiryo UI" panose="020B0604030504040204" pitchFamily="50" charset="-128"/>
              </a:rPr>
              <a:t>　</a:t>
            </a:r>
            <a:r>
              <a:rPr lang="ja-JP" altLang="en-US" sz="1600" dirty="0" smtClean="0">
                <a:latin typeface="Meiryo UI" panose="020B0604030504040204" pitchFamily="50" charset="-128"/>
                <a:ea typeface="Meiryo UI" panose="020B0604030504040204" pitchFamily="50" charset="-128"/>
              </a:rPr>
              <a:t>当該</a:t>
            </a:r>
            <a:r>
              <a:rPr lang="ja-JP" altLang="en-US" sz="1600" dirty="0">
                <a:latin typeface="Meiryo UI" panose="020B0604030504040204" pitchFamily="50" charset="-128"/>
                <a:ea typeface="Meiryo UI" panose="020B0604030504040204" pitchFamily="50" charset="-128"/>
              </a:rPr>
              <a:t>事業所では，日常業務でのお客さま対応機会を活かし，積極的に地域の方々との情報交換を行っている。その中で，災害時のレジリエンス強化に取り組もうとしている企業の情報を聞き取ることができた。本店本社やグループ企業と連携のうえ，先方に太陽光発電と蓄電池を組み合わせたサービスを紹介し，導入いただくことが決まった</a:t>
            </a:r>
            <a:r>
              <a:rPr lang="ja-JP" altLang="en-US" sz="1600" dirty="0" smtClean="0">
                <a:latin typeface="Meiryo UI" panose="020B0604030504040204" pitchFamily="50" charset="-128"/>
                <a:ea typeface="Meiryo UI" panose="020B0604030504040204" pitchFamily="50" charset="-128"/>
              </a:rPr>
              <a:t>。</a:t>
            </a:r>
            <a:endParaRPr lang="ja-JP" altLang="en-US" sz="1600" dirty="0">
              <a:latin typeface="Meiryo UI" panose="020B0604030504040204" pitchFamily="50" charset="-128"/>
              <a:ea typeface="Meiryo UI" panose="020B0604030504040204" pitchFamily="50" charset="-128"/>
            </a:endParaRPr>
          </a:p>
        </p:txBody>
      </p:sp>
      <p:sp>
        <p:nvSpPr>
          <p:cNvPr id="16" name="テキスト ボックス 15"/>
          <p:cNvSpPr txBox="1"/>
          <p:nvPr/>
        </p:nvSpPr>
        <p:spPr>
          <a:xfrm>
            <a:off x="26893" y="593720"/>
            <a:ext cx="9651590" cy="318924"/>
          </a:xfrm>
          <a:prstGeom prst="rect">
            <a:avLst/>
          </a:prstGeom>
          <a:noFill/>
          <a:ln w="9525">
            <a:noFill/>
          </a:ln>
        </p:spPr>
        <p:txBody>
          <a:bodyPr vert="horz" wrap="square" lIns="36000" tIns="36000" rIns="36000" bIns="36000" rtlCol="0" anchor="t">
            <a:spAutoFit/>
          </a:bodyPr>
          <a:lstStyle/>
          <a:p>
            <a:pPr algn="just">
              <a:buClr>
                <a:schemeClr val="tx1"/>
              </a:buClr>
            </a:pPr>
            <a:r>
              <a:rPr kumimoji="1" lang="ja-JP" altLang="en-US" sz="1600" b="1" dirty="0" smtClean="0">
                <a:latin typeface="Meiryo UI" panose="020B0604030504040204" pitchFamily="50" charset="-128"/>
                <a:ea typeface="Meiryo UI" panose="020B0604030504040204" pitchFamily="50" charset="-128"/>
              </a:rPr>
              <a:t>　　</a:t>
            </a:r>
            <a:r>
              <a:rPr lang="ja-JP" altLang="en-US" sz="1600" b="1" u="sng" dirty="0" smtClean="0">
                <a:latin typeface="Meiryo UI" panose="020B0604030504040204" pitchFamily="50" charset="-128"/>
                <a:ea typeface="Meiryo UI" panose="020B0604030504040204" pitchFamily="50" charset="-128"/>
              </a:rPr>
              <a:t>事例</a:t>
            </a:r>
            <a:r>
              <a:rPr lang="ja-JP" altLang="en-US" sz="1600" b="1" u="sng" dirty="0">
                <a:latin typeface="Meiryo UI" panose="020B0604030504040204" pitchFamily="50" charset="-128"/>
                <a:ea typeface="Meiryo UI" panose="020B0604030504040204" pitchFamily="50" charset="-128"/>
              </a:rPr>
              <a:t>Ｂ</a:t>
            </a:r>
            <a:r>
              <a:rPr lang="ja-JP" altLang="en-US" sz="1600" b="1" u="sng" dirty="0" smtClean="0">
                <a:latin typeface="Meiryo UI" panose="020B0604030504040204" pitchFamily="50" charset="-128"/>
                <a:ea typeface="Meiryo UI" panose="020B0604030504040204" pitchFamily="50" charset="-128"/>
              </a:rPr>
              <a:t>：日常</a:t>
            </a:r>
            <a:r>
              <a:rPr lang="ja-JP" altLang="en-US" sz="1600" b="1" u="sng" dirty="0">
                <a:latin typeface="Meiryo UI" panose="020B0604030504040204" pitchFamily="50" charset="-128"/>
                <a:ea typeface="Meiryo UI" panose="020B0604030504040204" pitchFamily="50" charset="-128"/>
              </a:rPr>
              <a:t>業務を通じた</a:t>
            </a:r>
            <a:r>
              <a:rPr lang="ja-JP" altLang="en-US" sz="1600" b="1" u="sng" dirty="0" smtClean="0">
                <a:latin typeface="Meiryo UI" panose="020B0604030504040204" pitchFamily="50" charset="-128"/>
                <a:ea typeface="Meiryo UI" panose="020B0604030504040204" pitchFamily="50" charset="-128"/>
              </a:rPr>
              <a:t>取り組み</a:t>
            </a:r>
            <a:endParaRPr lang="en-US" altLang="ja-JP" sz="1600" u="sng" dirty="0">
              <a:latin typeface="Meiryo UI" panose="020B0604030504040204" pitchFamily="50" charset="-128"/>
              <a:ea typeface="Meiryo UI" panose="020B0604030504040204" pitchFamily="50" charset="-128"/>
            </a:endParaRPr>
          </a:p>
        </p:txBody>
      </p:sp>
      <p:sp>
        <p:nvSpPr>
          <p:cNvPr id="20" name="テキスト ボックス 19"/>
          <p:cNvSpPr txBox="1"/>
          <p:nvPr/>
        </p:nvSpPr>
        <p:spPr>
          <a:xfrm>
            <a:off x="250852" y="2190799"/>
            <a:ext cx="9404294" cy="3631504"/>
          </a:xfrm>
          <a:prstGeom prst="rect">
            <a:avLst/>
          </a:prstGeom>
          <a:solidFill>
            <a:schemeClr val="accent3">
              <a:lumMod val="20000"/>
              <a:lumOff val="80000"/>
            </a:schemeClr>
          </a:solidFill>
          <a:ln w="9525">
            <a:solidFill>
              <a:schemeClr val="tx1"/>
            </a:solidFill>
          </a:ln>
        </p:spPr>
        <p:txBody>
          <a:bodyPr vert="horz" wrap="square" lIns="36000" tIns="36000" rIns="36000" bIns="36000" rtlCol="0" anchor="ctr" anchorCtr="0">
            <a:noAutofit/>
          </a:bodyPr>
          <a:lstStyle/>
          <a:p>
            <a:pPr algn="just">
              <a:lnSpc>
                <a:spcPts val="2200"/>
              </a:lnSpc>
              <a:buClr>
                <a:schemeClr val="tx1"/>
              </a:buClr>
            </a:pPr>
            <a:r>
              <a:rPr kumimoji="1" lang="en-US" altLang="ja-JP" b="1" dirty="0" smtClean="0">
                <a:latin typeface="Meiryo UI" panose="020B0604030504040204" pitchFamily="50" charset="-128"/>
                <a:ea typeface="Meiryo UI" panose="020B0604030504040204" pitchFamily="50" charset="-128"/>
              </a:rPr>
              <a:t>【</a:t>
            </a:r>
            <a:r>
              <a:rPr kumimoji="1" lang="ja-JP" altLang="en-US" b="1" dirty="0" smtClean="0">
                <a:latin typeface="Meiryo UI" panose="020B0604030504040204" pitchFamily="50" charset="-128"/>
                <a:ea typeface="Meiryo UI" panose="020B0604030504040204" pitchFamily="50" charset="-128"/>
              </a:rPr>
              <a:t>事務局見解</a:t>
            </a:r>
            <a:r>
              <a:rPr kumimoji="1" lang="en-US" altLang="ja-JP" b="1" dirty="0" smtClean="0">
                <a:latin typeface="Meiryo UI" panose="020B0604030504040204" pitchFamily="50" charset="-128"/>
                <a:ea typeface="Meiryo UI" panose="020B0604030504040204" pitchFamily="50" charset="-128"/>
              </a:rPr>
              <a:t>】</a:t>
            </a:r>
            <a:r>
              <a:rPr kumimoji="1" lang="ja-JP" altLang="en-US" dirty="0" smtClean="0">
                <a:latin typeface="Meiryo UI" panose="020B0604030504040204" pitchFamily="50" charset="-128"/>
                <a:ea typeface="Meiryo UI" panose="020B0604030504040204" pitchFamily="50" charset="-128"/>
              </a:rPr>
              <a:t>　</a:t>
            </a:r>
            <a:r>
              <a:rPr lang="ja-JP" altLang="en-US" u="sng" dirty="0" smtClean="0">
                <a:latin typeface="Meiryo UI" panose="020B0604030504040204" pitchFamily="50" charset="-128"/>
                <a:ea typeface="Meiryo UI" panose="020B0604030504040204" pitchFamily="50" charset="-128"/>
              </a:rPr>
              <a:t>⇒　「より、そう、ちから。」の深化には</a:t>
            </a:r>
            <a:r>
              <a:rPr lang="ja-JP" altLang="en-US" b="1" u="sng" dirty="0" smtClean="0">
                <a:solidFill>
                  <a:srgbClr val="FF0000"/>
                </a:solidFill>
                <a:latin typeface="Meiryo UI" panose="020B0604030504040204" pitchFamily="50" charset="-128"/>
                <a:ea typeface="Meiryo UI" panose="020B0604030504040204" pitchFamily="50" charset="-128"/>
              </a:rPr>
              <a:t>「該当する」</a:t>
            </a:r>
            <a:endParaRPr lang="en-US" altLang="ja-JP" b="1" u="sng" dirty="0" smtClean="0">
              <a:solidFill>
                <a:srgbClr val="FF0000"/>
              </a:solidFill>
              <a:latin typeface="Meiryo UI" panose="020B0604030504040204" pitchFamily="50" charset="-128"/>
              <a:ea typeface="Meiryo UI" panose="020B0604030504040204" pitchFamily="50" charset="-128"/>
            </a:endParaRPr>
          </a:p>
          <a:p>
            <a:pPr algn="just">
              <a:lnSpc>
                <a:spcPts val="2200"/>
              </a:lnSpc>
              <a:buClr>
                <a:schemeClr val="tx1"/>
              </a:buClr>
            </a:pPr>
            <a:endParaRPr lang="en-US" altLang="ja-JP" sz="1600" b="1" u="sng" dirty="0" smtClean="0">
              <a:latin typeface="Meiryo UI" panose="020B0604030504040204" pitchFamily="50" charset="-128"/>
              <a:ea typeface="Meiryo UI" panose="020B0604030504040204" pitchFamily="50" charset="-128"/>
            </a:endParaRPr>
          </a:p>
          <a:p>
            <a:pPr algn="just">
              <a:lnSpc>
                <a:spcPts val="2200"/>
              </a:lnSpc>
              <a:buClr>
                <a:schemeClr val="tx1"/>
              </a:buClr>
            </a:pPr>
            <a:r>
              <a:rPr lang="ja-JP" altLang="en-US" sz="1600" dirty="0" smtClean="0">
                <a:latin typeface="+mn-ea"/>
              </a:rPr>
              <a:t>　密接</a:t>
            </a:r>
            <a:r>
              <a:rPr lang="ja-JP" altLang="en-US" sz="1600" dirty="0">
                <a:latin typeface="+mn-ea"/>
              </a:rPr>
              <a:t>な情報交換等による</a:t>
            </a:r>
            <a:r>
              <a:rPr lang="ja-JP" altLang="en-US" sz="1600" b="1" u="sng" dirty="0">
                <a:latin typeface="+mn-ea"/>
              </a:rPr>
              <a:t>一歩踏み込んだコミュニケーションをとって、地域課題やお客さまのニーズを発掘するとともに，解決に向けた行動がとれている</a:t>
            </a:r>
            <a:r>
              <a:rPr lang="ja-JP" altLang="en-US" sz="1600" dirty="0">
                <a:latin typeface="+mn-ea"/>
              </a:rPr>
              <a:t>ため</a:t>
            </a:r>
            <a:r>
              <a:rPr lang="ja-JP" altLang="en-US" sz="1600" dirty="0" smtClean="0">
                <a:latin typeface="+mn-ea"/>
              </a:rPr>
              <a:t>。</a:t>
            </a:r>
          </a:p>
          <a:p>
            <a:pPr algn="just">
              <a:lnSpc>
                <a:spcPts val="2200"/>
              </a:lnSpc>
              <a:buClr>
                <a:schemeClr val="tx1"/>
              </a:buClr>
            </a:pPr>
            <a:endParaRPr lang="en-US" altLang="ja-JP" sz="1600" b="1" u="sng" dirty="0" smtClean="0">
              <a:latin typeface="+mn-ea"/>
              <a:ea typeface="Meiryo UI" panose="020B0604030504040204" pitchFamily="50" charset="-128"/>
            </a:endParaRPr>
          </a:p>
          <a:p>
            <a:pPr algn="just">
              <a:lnSpc>
                <a:spcPts val="2200"/>
              </a:lnSpc>
              <a:buClr>
                <a:schemeClr val="tx1"/>
              </a:buClr>
            </a:pPr>
            <a:r>
              <a:rPr lang="ja-JP" altLang="en-US" sz="1600" b="1" dirty="0" smtClean="0">
                <a:latin typeface="+mn-ea"/>
                <a:ea typeface="Meiryo UI" panose="020B0604030504040204" pitchFamily="50" charset="-128"/>
              </a:rPr>
              <a:t>　さらに深化させるためには，例えば</a:t>
            </a:r>
            <a:r>
              <a:rPr lang="en-US" altLang="ja-JP" sz="1600" b="1" dirty="0" smtClean="0">
                <a:latin typeface="+mn-ea"/>
                <a:ea typeface="Meiryo UI" panose="020B0604030504040204" pitchFamily="50" charset="-128"/>
              </a:rPr>
              <a:t>…</a:t>
            </a:r>
          </a:p>
          <a:p>
            <a:pPr algn="just">
              <a:lnSpc>
                <a:spcPts val="2400"/>
              </a:lnSpc>
              <a:buClr>
                <a:schemeClr val="tx1"/>
              </a:buClr>
            </a:pPr>
            <a:r>
              <a:rPr lang="ja-JP" altLang="en-US" sz="1600" b="1" spc="-80" dirty="0" smtClean="0">
                <a:latin typeface="+mn-ea"/>
                <a:ea typeface="Meiryo UI" panose="020B0604030504040204" pitchFamily="50" charset="-128"/>
              </a:rPr>
              <a:t>　 </a:t>
            </a:r>
            <a:r>
              <a:rPr lang="ja-JP" altLang="en-US" sz="1600" spc="-80" dirty="0" smtClean="0">
                <a:latin typeface="+mn-ea"/>
              </a:rPr>
              <a:t>１．サービスのアフターフォローの際に，さらなる課題やニーズの発掘に向けて，積極的にコミュニケーションを図る</a:t>
            </a:r>
            <a:r>
              <a:rPr lang="ja-JP" altLang="en-US" sz="1600" spc="-80" dirty="0">
                <a:latin typeface="+mn-ea"/>
              </a:rPr>
              <a:t>。</a:t>
            </a:r>
            <a:endParaRPr lang="en-US" altLang="ja-JP" sz="1600" spc="-80" dirty="0" smtClean="0">
              <a:latin typeface="+mn-ea"/>
            </a:endParaRPr>
          </a:p>
          <a:p>
            <a:pPr algn="just">
              <a:lnSpc>
                <a:spcPts val="2400"/>
              </a:lnSpc>
              <a:buClr>
                <a:schemeClr val="tx1"/>
              </a:buClr>
            </a:pPr>
            <a:r>
              <a:rPr lang="ja-JP" altLang="en-US" sz="1600" spc="-80" dirty="0" smtClean="0">
                <a:latin typeface="+mn-ea"/>
              </a:rPr>
              <a:t> 　２．前述の１．で発掘した課題やニーズの解決に向けて，必要に応じて他部門やグループ企業と連携して対応を行う。</a:t>
            </a:r>
            <a:endParaRPr lang="en-US" altLang="ja-JP" sz="1600" spc="-80" dirty="0" smtClean="0">
              <a:latin typeface="+mn-ea"/>
            </a:endParaRPr>
          </a:p>
          <a:p>
            <a:pPr algn="just">
              <a:lnSpc>
                <a:spcPts val="2400"/>
              </a:lnSpc>
              <a:buClr>
                <a:schemeClr val="tx1"/>
              </a:buClr>
            </a:pPr>
            <a:r>
              <a:rPr lang="ja-JP" altLang="en-US" sz="1600" spc="-80" dirty="0">
                <a:latin typeface="+mn-ea"/>
              </a:rPr>
              <a:t>　 </a:t>
            </a:r>
            <a:r>
              <a:rPr lang="ja-JP" altLang="en-US" sz="1600" spc="-80" dirty="0" smtClean="0">
                <a:latin typeface="+mn-ea"/>
              </a:rPr>
              <a:t>３</a:t>
            </a:r>
            <a:r>
              <a:rPr lang="ja-JP" altLang="en-US" sz="1600" spc="-80" dirty="0">
                <a:latin typeface="+mn-ea"/>
              </a:rPr>
              <a:t>．先方に同じようなニーズを持っている他の企業がないか聞き取りを</a:t>
            </a:r>
            <a:r>
              <a:rPr lang="ja-JP" altLang="en-US" sz="1600" spc="-80" dirty="0" smtClean="0">
                <a:latin typeface="+mn-ea"/>
              </a:rPr>
              <a:t>行う。</a:t>
            </a:r>
            <a:endParaRPr lang="en-US" altLang="ja-JP" sz="1600" spc="-80" dirty="0" smtClean="0">
              <a:latin typeface="+mn-ea"/>
            </a:endParaRPr>
          </a:p>
          <a:p>
            <a:pPr algn="just">
              <a:lnSpc>
                <a:spcPts val="2400"/>
              </a:lnSpc>
              <a:buClr>
                <a:schemeClr val="tx1"/>
              </a:buClr>
            </a:pPr>
            <a:r>
              <a:rPr lang="ja-JP" altLang="en-US" sz="1600" spc="-80" dirty="0" smtClean="0">
                <a:latin typeface="+mn-ea"/>
              </a:rPr>
              <a:t>　 ４．本事例を他県にも水平展開し，同じようなニーズを持つ企業へのアプローチの参考にする。</a:t>
            </a:r>
            <a:endParaRPr lang="en-US" altLang="ja-JP" sz="1600" spc="-80" dirty="0" smtClean="0">
              <a:latin typeface="+mn-ea"/>
            </a:endParaRPr>
          </a:p>
        </p:txBody>
      </p:sp>
    </p:spTree>
    <p:extLst>
      <p:ext uri="{BB962C8B-B14F-4D97-AF65-F5344CB8AC3E}">
        <p14:creationId xmlns:p14="http://schemas.microsoft.com/office/powerpoint/2010/main" val="27666008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テンプレート1">
      <a:dk1>
        <a:srgbClr val="000000"/>
      </a:dk1>
      <a:lt1>
        <a:sysClr val="window" lastClr="FFFFFF"/>
      </a:lt1>
      <a:dk2>
        <a:srgbClr val="1F497D"/>
      </a:dk2>
      <a:lt2>
        <a:srgbClr val="F2F2F2"/>
      </a:lt2>
      <a:accent1>
        <a:srgbClr val="4F81BD"/>
      </a:accent1>
      <a:accent2>
        <a:srgbClr val="FF0000"/>
      </a:accent2>
      <a:accent3>
        <a:srgbClr val="92D050"/>
      </a:accent3>
      <a:accent4>
        <a:srgbClr val="7030A0"/>
      </a:accent4>
      <a:accent5>
        <a:srgbClr val="0070C0"/>
      </a:accent5>
      <a:accent6>
        <a:srgbClr val="FFC000"/>
      </a:accent6>
      <a:hlink>
        <a:srgbClr val="0000FF"/>
      </a:hlink>
      <a:folHlink>
        <a:srgbClr val="800080"/>
      </a:folHlink>
    </a:clrScheme>
    <a:fontScheme name="ユーザー定義 1">
      <a:majorFont>
        <a:latin typeface="Meiryo UI"/>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75000"/>
          </a:schemeClr>
        </a:solidFill>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txDef>
      <a:spPr>
        <a:noFill/>
        <a:ln w="9525">
          <a:noFill/>
        </a:ln>
      </a:spPr>
      <a:bodyPr vert="horz" wrap="square" lIns="36000" tIns="36000" rIns="36000" bIns="36000" rtlCol="0" anchor="t">
        <a:spAutoFit/>
      </a:bodyPr>
      <a:lstStyle>
        <a:defPPr marL="285750" indent="-285750" algn="just">
          <a:buClr>
            <a:schemeClr val="bg2">
              <a:lumMod val="50000"/>
            </a:schemeClr>
          </a:buClr>
          <a:buFont typeface="Wingdings" panose="05000000000000000000" pitchFamily="2" charset="2"/>
          <a:buChar char="n"/>
          <a:defRPr kumimoji="1" dirty="0" smtClean="0">
            <a:latin typeface="Meiryo UI" panose="020B0604030504040204" pitchFamily="50" charset="-128"/>
            <a:ea typeface="Meiryo UI" panose="020B0604030504040204" pitchFamily="50" charset="-128"/>
          </a:defRPr>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76189</TotalTime>
  <Words>621</Words>
  <Application>Microsoft Office PowerPoint</Application>
  <PresentationFormat>A4 210 x 297 mm</PresentationFormat>
  <Paragraphs>25</Paragraphs>
  <Slides>2</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Meiryo UI</vt:lpstr>
      <vt:lpstr>ＭＳ Ｐゴシック</vt:lpstr>
      <vt:lpstr>Arial</vt:lpstr>
      <vt:lpstr>Calibri</vt:lpstr>
      <vt:lpstr>Segoe UI</vt:lpstr>
      <vt:lpstr>Office ​​テーマ</vt:lpstr>
      <vt:lpstr>PowerPoint プレゼンテーション</vt:lpstr>
      <vt:lpstr>PowerPoint プレゼンテーション</vt:lpstr>
    </vt:vector>
  </TitlesOfParts>
  <Company>東北電力</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Yuya Inamochi</dc:creator>
  <cp:lastModifiedBy>相樂 純/東北電力</cp:lastModifiedBy>
  <cp:revision>5377</cp:revision>
  <cp:lastPrinted>2022-08-31T10:01:29Z</cp:lastPrinted>
  <dcterms:created xsi:type="dcterms:W3CDTF">2016-08-05T01:49:43Z</dcterms:created>
  <dcterms:modified xsi:type="dcterms:W3CDTF">2022-10-07T07:30:00Z</dcterms:modified>
</cp:coreProperties>
</file>