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00" r:id="rId4"/>
  </p:sldMasterIdLst>
  <p:notesMasterIdLst>
    <p:notesMasterId r:id="rId34"/>
  </p:notesMasterIdLst>
  <p:sldIdLst>
    <p:sldId id="288" r:id="rId5"/>
    <p:sldId id="286" r:id="rId6"/>
    <p:sldId id="260" r:id="rId7"/>
    <p:sldId id="333" r:id="rId8"/>
    <p:sldId id="307" r:id="rId9"/>
    <p:sldId id="322" r:id="rId10"/>
    <p:sldId id="339" r:id="rId11"/>
    <p:sldId id="296" r:id="rId12"/>
    <p:sldId id="324" r:id="rId13"/>
    <p:sldId id="269" r:id="rId14"/>
    <p:sldId id="301" r:id="rId15"/>
    <p:sldId id="302" r:id="rId16"/>
    <p:sldId id="303" r:id="rId17"/>
    <p:sldId id="323" r:id="rId18"/>
    <p:sldId id="290" r:id="rId19"/>
    <p:sldId id="346" r:id="rId20"/>
    <p:sldId id="341" r:id="rId21"/>
    <p:sldId id="337" r:id="rId22"/>
    <p:sldId id="338" r:id="rId23"/>
    <p:sldId id="326" r:id="rId24"/>
    <p:sldId id="308" r:id="rId25"/>
    <p:sldId id="343" r:id="rId26"/>
    <p:sldId id="344" r:id="rId27"/>
    <p:sldId id="345" r:id="rId28"/>
    <p:sldId id="291" r:id="rId29"/>
    <p:sldId id="319" r:id="rId30"/>
    <p:sldId id="284" r:id="rId31"/>
    <p:sldId id="285" r:id="rId32"/>
    <p:sldId id="340" r:id="rId33"/>
  </p:sldIdLst>
  <p:sldSz cx="10079038" cy="7559675"/>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9C"/>
    <a:srgbClr val="FFFF99"/>
    <a:srgbClr val="C8F1EE"/>
    <a:srgbClr val="25C8B8"/>
    <a:srgbClr val="00A3DB"/>
    <a:srgbClr val="0197E3"/>
    <a:srgbClr val="F3E2C3"/>
    <a:srgbClr val="EEC42A"/>
    <a:srgbClr val="F5D783"/>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43" autoAdjust="0"/>
    <p:restoredTop sz="90889" autoAdjust="0"/>
  </p:normalViewPr>
  <p:slideViewPr>
    <p:cSldViewPr snapToGrid="0">
      <p:cViewPr varScale="1">
        <p:scale>
          <a:sx n="58" d="100"/>
          <a:sy n="58" d="100"/>
        </p:scale>
        <p:origin x="1704" y="28"/>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7740" cy="513428"/>
          </a:xfrm>
          <a:prstGeom prst="rect">
            <a:avLst/>
          </a:prstGeom>
        </p:spPr>
        <p:txBody>
          <a:bodyPr vert="horz" lIns="95473" tIns="47736" rIns="95473" bIns="47736"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092" y="1"/>
            <a:ext cx="3077740" cy="513428"/>
          </a:xfrm>
          <a:prstGeom prst="rect">
            <a:avLst/>
          </a:prstGeom>
        </p:spPr>
        <p:txBody>
          <a:bodyPr vert="horz" lIns="95473" tIns="47736" rIns="95473" bIns="47736" rtlCol="0"/>
          <a:lstStyle>
            <a:lvl1pPr algn="r">
              <a:defRPr sz="1300"/>
            </a:lvl1pPr>
          </a:lstStyle>
          <a:p>
            <a:fld id="{3A5E1C81-1F67-47B7-8AC9-D02C90A091FF}" type="datetimeFigureOut">
              <a:rPr kumimoji="1" lang="ja-JP" altLang="en-US" smtClean="0"/>
              <a:t>2023/3/29</a:t>
            </a:fld>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3750" cy="3452813"/>
          </a:xfrm>
          <a:prstGeom prst="rect">
            <a:avLst/>
          </a:prstGeom>
          <a:noFill/>
          <a:ln w="12700">
            <a:solidFill>
              <a:prstClr val="black"/>
            </a:solidFill>
          </a:ln>
        </p:spPr>
        <p:txBody>
          <a:bodyPr vert="horz" lIns="95473" tIns="47736" rIns="95473" bIns="47736" rtlCol="0" anchor="ctr"/>
          <a:lstStyle/>
          <a:p>
            <a:endParaRPr lang="ja-JP" altLang="en-US"/>
          </a:p>
        </p:txBody>
      </p:sp>
      <p:sp>
        <p:nvSpPr>
          <p:cNvPr id="5" name="ノート プレースホルダー 4"/>
          <p:cNvSpPr>
            <a:spLocks noGrp="1"/>
          </p:cNvSpPr>
          <p:nvPr>
            <p:ph type="body" sz="quarter" idx="3"/>
          </p:nvPr>
        </p:nvSpPr>
        <p:spPr>
          <a:xfrm>
            <a:off x="710248" y="4924644"/>
            <a:ext cx="5681980" cy="4029254"/>
          </a:xfrm>
          <a:prstGeom prst="rect">
            <a:avLst/>
          </a:prstGeom>
        </p:spPr>
        <p:txBody>
          <a:bodyPr vert="horz" lIns="95473" tIns="47736" rIns="95473" bIns="4773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19599"/>
            <a:ext cx="3077740" cy="513427"/>
          </a:xfrm>
          <a:prstGeom prst="rect">
            <a:avLst/>
          </a:prstGeom>
        </p:spPr>
        <p:txBody>
          <a:bodyPr vert="horz" lIns="95473" tIns="47736" rIns="95473" bIns="47736"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092" y="9719599"/>
            <a:ext cx="3077740" cy="513427"/>
          </a:xfrm>
          <a:prstGeom prst="rect">
            <a:avLst/>
          </a:prstGeom>
        </p:spPr>
        <p:txBody>
          <a:bodyPr vert="horz" lIns="95473" tIns="47736" rIns="95473" bIns="47736" rtlCol="0" anchor="b"/>
          <a:lstStyle>
            <a:lvl1pPr algn="r">
              <a:defRPr sz="1300"/>
            </a:lvl1pPr>
          </a:lstStyle>
          <a:p>
            <a:fld id="{39943251-F269-4A58-A6AF-8E3E8C352458}" type="slidenum">
              <a:rPr kumimoji="1" lang="ja-JP" altLang="en-US" smtClean="0"/>
              <a:t>‹#›</a:t>
            </a:fld>
            <a:endParaRPr kumimoji="1" lang="ja-JP" altLang="en-US"/>
          </a:p>
        </p:txBody>
      </p:sp>
    </p:spTree>
    <p:extLst>
      <p:ext uri="{BB962C8B-B14F-4D97-AF65-F5344CB8AC3E}">
        <p14:creationId xmlns:p14="http://schemas.microsoft.com/office/powerpoint/2010/main" val="1373098479"/>
      </p:ext>
    </p:extLst>
  </p:cSld>
  <p:clrMap bg1="lt1" tx1="dk1" bg2="lt2" tx2="dk2" accent1="accent1" accent2="accent2" accent3="accent3" accent4="accent4" accent5="accent5" accent6="accent6" hlink="hlink" folHlink="folHlink"/>
  <p:notesStyle>
    <a:lvl1pPr marL="0" algn="l" defTabSz="995507" rtl="0" eaLnBrk="1" latinLnBrk="0" hangingPunct="1">
      <a:defRPr kumimoji="1" sz="1306" kern="1200">
        <a:solidFill>
          <a:schemeClr val="tx1"/>
        </a:solidFill>
        <a:latin typeface="+mn-lt"/>
        <a:ea typeface="+mn-ea"/>
        <a:cs typeface="+mn-cs"/>
      </a:defRPr>
    </a:lvl1pPr>
    <a:lvl2pPr marL="497754" algn="l" defTabSz="995507" rtl="0" eaLnBrk="1" latinLnBrk="0" hangingPunct="1">
      <a:defRPr kumimoji="1" sz="1306" kern="1200">
        <a:solidFill>
          <a:schemeClr val="tx1"/>
        </a:solidFill>
        <a:latin typeface="+mn-lt"/>
        <a:ea typeface="+mn-ea"/>
        <a:cs typeface="+mn-cs"/>
      </a:defRPr>
    </a:lvl2pPr>
    <a:lvl3pPr marL="995507" algn="l" defTabSz="995507" rtl="0" eaLnBrk="1" latinLnBrk="0" hangingPunct="1">
      <a:defRPr kumimoji="1" sz="1306" kern="1200">
        <a:solidFill>
          <a:schemeClr val="tx1"/>
        </a:solidFill>
        <a:latin typeface="+mn-lt"/>
        <a:ea typeface="+mn-ea"/>
        <a:cs typeface="+mn-cs"/>
      </a:defRPr>
    </a:lvl3pPr>
    <a:lvl4pPr marL="1493261" algn="l" defTabSz="995507" rtl="0" eaLnBrk="1" latinLnBrk="0" hangingPunct="1">
      <a:defRPr kumimoji="1" sz="1306" kern="1200">
        <a:solidFill>
          <a:schemeClr val="tx1"/>
        </a:solidFill>
        <a:latin typeface="+mn-lt"/>
        <a:ea typeface="+mn-ea"/>
        <a:cs typeface="+mn-cs"/>
      </a:defRPr>
    </a:lvl4pPr>
    <a:lvl5pPr marL="1991015" algn="l" defTabSz="995507" rtl="0" eaLnBrk="1" latinLnBrk="0" hangingPunct="1">
      <a:defRPr kumimoji="1" sz="1306" kern="1200">
        <a:solidFill>
          <a:schemeClr val="tx1"/>
        </a:solidFill>
        <a:latin typeface="+mn-lt"/>
        <a:ea typeface="+mn-ea"/>
        <a:cs typeface="+mn-cs"/>
      </a:defRPr>
    </a:lvl5pPr>
    <a:lvl6pPr marL="2488768" algn="l" defTabSz="995507" rtl="0" eaLnBrk="1" latinLnBrk="0" hangingPunct="1">
      <a:defRPr kumimoji="1" sz="1306" kern="1200">
        <a:solidFill>
          <a:schemeClr val="tx1"/>
        </a:solidFill>
        <a:latin typeface="+mn-lt"/>
        <a:ea typeface="+mn-ea"/>
        <a:cs typeface="+mn-cs"/>
      </a:defRPr>
    </a:lvl6pPr>
    <a:lvl7pPr marL="2986522" algn="l" defTabSz="995507" rtl="0" eaLnBrk="1" latinLnBrk="0" hangingPunct="1">
      <a:defRPr kumimoji="1" sz="1306" kern="1200">
        <a:solidFill>
          <a:schemeClr val="tx1"/>
        </a:solidFill>
        <a:latin typeface="+mn-lt"/>
        <a:ea typeface="+mn-ea"/>
        <a:cs typeface="+mn-cs"/>
      </a:defRPr>
    </a:lvl7pPr>
    <a:lvl8pPr marL="3484275" algn="l" defTabSz="995507" rtl="0" eaLnBrk="1" latinLnBrk="0" hangingPunct="1">
      <a:defRPr kumimoji="1" sz="1306" kern="1200">
        <a:solidFill>
          <a:schemeClr val="tx1"/>
        </a:solidFill>
        <a:latin typeface="+mn-lt"/>
        <a:ea typeface="+mn-ea"/>
        <a:cs typeface="+mn-cs"/>
      </a:defRPr>
    </a:lvl8pPr>
    <a:lvl9pPr marL="3982029" algn="l" defTabSz="995507" rtl="0" eaLnBrk="1" latinLnBrk="0" hangingPunct="1">
      <a:defRPr kumimoji="1"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0</a:t>
            </a:fld>
            <a:endParaRPr kumimoji="1" lang="ja-JP" altLang="en-US"/>
          </a:p>
        </p:txBody>
      </p:sp>
    </p:spTree>
    <p:extLst>
      <p:ext uri="{BB962C8B-B14F-4D97-AF65-F5344CB8AC3E}">
        <p14:creationId xmlns:p14="http://schemas.microsoft.com/office/powerpoint/2010/main" val="3077793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a:t>
            </a:fld>
            <a:endParaRPr kumimoji="1" lang="ja-JP" altLang="en-US"/>
          </a:p>
        </p:txBody>
      </p:sp>
    </p:spTree>
    <p:extLst>
      <p:ext uri="{BB962C8B-B14F-4D97-AF65-F5344CB8AC3E}">
        <p14:creationId xmlns:p14="http://schemas.microsoft.com/office/powerpoint/2010/main" val="1311670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　チャプター・ワン。　より、そう、ちから。に込めた想い。</a:t>
            </a:r>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a:t>
            </a:fld>
            <a:endParaRPr kumimoji="1" lang="ja-JP" altLang="en-US"/>
          </a:p>
        </p:txBody>
      </p:sp>
    </p:spTree>
    <p:extLst>
      <p:ext uri="{BB962C8B-B14F-4D97-AF65-F5344CB8AC3E}">
        <p14:creationId xmlns:p14="http://schemas.microsoft.com/office/powerpoint/2010/main" val="23311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252">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　はじめに、東北電力</a:t>
            </a:r>
            <a:r>
              <a:rPr lang="ja-JP" altLang="en-US" sz="1500" b="1">
                <a:latin typeface="Meiryo UI" panose="020B0604030504040204" pitchFamily="50" charset="-128"/>
                <a:ea typeface="Meiryo UI" panose="020B0604030504040204" pitchFamily="50" charset="-128"/>
              </a:rPr>
              <a:t>グループの</a:t>
            </a:r>
            <a:r>
              <a:rPr lang="ja-JP" altLang="en-US" sz="1500" b="1" u="sng">
                <a:latin typeface="Meiryo UI" panose="020B0604030504040204" pitchFamily="50" charset="-128"/>
                <a:ea typeface="Meiryo UI" panose="020B0604030504040204" pitchFamily="50" charset="-128"/>
              </a:rPr>
              <a:t>ブランド</a:t>
            </a:r>
            <a:r>
              <a:rPr lang="ja-JP" altLang="en-US" sz="1500" b="1" u="sng" strike="noStrike">
                <a:latin typeface="Meiryo UI" panose="020B0604030504040204" pitchFamily="50" charset="-128"/>
                <a:ea typeface="Meiryo UI" panose="020B0604030504040204" pitchFamily="50" charset="-128"/>
              </a:rPr>
              <a:t>ステートメント</a:t>
            </a:r>
            <a:r>
              <a:rPr lang="ja-JP" altLang="en-US" sz="1500" b="1" dirty="0">
                <a:latin typeface="Meiryo UI" panose="020B0604030504040204" pitchFamily="50" charset="-128"/>
                <a:ea typeface="Meiryo UI" panose="020B0604030504040204" pitchFamily="50" charset="-128"/>
              </a:rPr>
              <a:t>をおさらいしましょう。（以後、ブランド・ステートメント全文読み）　</a:t>
            </a:r>
            <a:endParaRPr lang="en-US" altLang="ja-JP" sz="1500" b="1" dirty="0">
              <a:latin typeface="Meiryo UI" panose="020B0604030504040204" pitchFamily="50" charset="-128"/>
              <a:ea typeface="Meiryo UI" panose="020B0604030504040204" pitchFamily="50" charset="-128"/>
            </a:endParaRPr>
          </a:p>
          <a:p>
            <a:pPr defTabSz="1085252">
              <a:defRPr/>
            </a:pPr>
            <a:r>
              <a:rPr lang="ja-JP" altLang="en-US" sz="1500" b="1" dirty="0">
                <a:latin typeface="Meiryo UI" panose="020B0604030504040204" pitchFamily="50" charset="-128"/>
                <a:ea typeface="Meiryo UI" panose="020B0604030504040204" pitchFamily="50" charset="-128"/>
              </a:rPr>
              <a:t>この、ステートメントと呼ばれる</a:t>
            </a:r>
            <a:r>
              <a:rPr lang="ja-JP" altLang="en-US" sz="1500" b="1" dirty="0">
                <a:solidFill>
                  <a:srgbClr val="FF0000"/>
                </a:solidFill>
                <a:latin typeface="Meiryo UI" panose="020B0604030504040204" pitchFamily="50" charset="-128"/>
                <a:ea typeface="Meiryo UI" panose="020B0604030504040204" pitchFamily="50" charset="-128"/>
              </a:rPr>
              <a:t>メッセージ</a:t>
            </a:r>
            <a:r>
              <a:rPr lang="ja-JP" altLang="en-US" sz="1500" b="1" dirty="0">
                <a:latin typeface="Meiryo UI" panose="020B0604030504040204" pitchFamily="50" charset="-128"/>
                <a:ea typeface="Meiryo UI" panose="020B0604030504040204" pitchFamily="50" charset="-128"/>
              </a:rPr>
              <a:t>は、私たち</a:t>
            </a:r>
            <a:r>
              <a:rPr lang="ja-JP" altLang="en-US" sz="1500" b="1">
                <a:latin typeface="Meiryo UI" panose="020B0604030504040204" pitchFamily="50" charset="-128"/>
                <a:ea typeface="Meiryo UI" panose="020B0604030504040204" pitchFamily="50" charset="-128"/>
              </a:rPr>
              <a:t>東北電力グループの</a:t>
            </a:r>
            <a:r>
              <a:rPr lang="ja-JP" altLang="en-US" sz="1500" b="1" dirty="0">
                <a:latin typeface="Meiryo UI" panose="020B0604030504040204" pitchFamily="50" charset="-128"/>
                <a:ea typeface="Meiryo UI" panose="020B0604030504040204" pitchFamily="50" charset="-128"/>
              </a:rPr>
              <a:t>価値観を明文化し、社内外へ分かりやすくお伝えする</a:t>
            </a:r>
            <a:r>
              <a:rPr lang="ja-JP" altLang="en-US" sz="1500" b="1" dirty="0">
                <a:solidFill>
                  <a:srgbClr val="FF0000"/>
                </a:solidFill>
                <a:latin typeface="Meiryo UI" panose="020B0604030504040204" pitchFamily="50" charset="-128"/>
                <a:ea typeface="Meiryo UI" panose="020B0604030504040204" pitchFamily="50" charset="-128"/>
              </a:rPr>
              <a:t>ものです</a:t>
            </a:r>
            <a:r>
              <a:rPr lang="ja-JP" altLang="en-US" sz="1500" b="1" dirty="0">
                <a:latin typeface="Meiryo UI" panose="020B0604030504040204" pitchFamily="50" charset="-128"/>
                <a:ea typeface="Meiryo UI" panose="020B0604030504040204" pitchFamily="50" charset="-128"/>
              </a:rPr>
              <a:t>。</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3</a:t>
            </a:fld>
            <a:endParaRPr kumimoji="1" lang="ja-JP" altLang="en-US"/>
          </a:p>
        </p:txBody>
      </p:sp>
    </p:spTree>
    <p:extLst>
      <p:ext uri="{BB962C8B-B14F-4D97-AF65-F5344CB8AC3E}">
        <p14:creationId xmlns:p14="http://schemas.microsoft.com/office/powerpoint/2010/main" val="2089687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dirty="0">
                <a:solidFill>
                  <a:srgbClr val="FF0000"/>
                </a:solidFill>
                <a:latin typeface="Meiryo UI" panose="020B0604030504040204" pitchFamily="50" charset="-128"/>
                <a:ea typeface="Meiryo UI" panose="020B0604030504040204" pitchFamily="50" charset="-128"/>
              </a:rPr>
              <a:t>Na</a:t>
            </a:r>
            <a:r>
              <a:rPr lang="ja-JP" altLang="en-US" sz="1500" b="1" dirty="0">
                <a:solidFill>
                  <a:srgbClr val="FF0000"/>
                </a:solidFill>
                <a:latin typeface="Meiryo UI" panose="020B0604030504040204" pitchFamily="50" charset="-128"/>
                <a:ea typeface="Meiryo UI" panose="020B0604030504040204" pitchFamily="50" charset="-128"/>
              </a:rPr>
              <a:t>）</a:t>
            </a:r>
            <a:r>
              <a:rPr lang="en-US" altLang="ja-JP" sz="1500" b="1" dirty="0">
                <a:solidFill>
                  <a:srgbClr val="FF0000"/>
                </a:solidFill>
                <a:latin typeface="Meiryo UI" panose="020B0604030504040204" pitchFamily="50" charset="-128"/>
                <a:ea typeface="Meiryo UI" panose="020B0604030504040204" pitchFamily="50" charset="-128"/>
              </a:rPr>
              <a:t>2016</a:t>
            </a:r>
            <a:r>
              <a:rPr lang="ja-JP" altLang="en-US" sz="1500" b="1" dirty="0">
                <a:solidFill>
                  <a:srgbClr val="FF0000"/>
                </a:solidFill>
                <a:latin typeface="Meiryo UI" panose="020B0604030504040204" pitchFamily="50" charset="-128"/>
                <a:ea typeface="Meiryo UI" panose="020B0604030504040204" pitchFamily="50" charset="-128"/>
              </a:rPr>
              <a:t>年</a:t>
            </a:r>
            <a:r>
              <a:rPr lang="en-US" altLang="ja-JP" sz="1500" b="1" dirty="0">
                <a:solidFill>
                  <a:srgbClr val="FF0000"/>
                </a:solidFill>
                <a:latin typeface="Meiryo UI" panose="020B0604030504040204" pitchFamily="50" charset="-128"/>
                <a:ea typeface="Meiryo UI" panose="020B0604030504040204" pitchFamily="50" charset="-128"/>
              </a:rPr>
              <a:t>4</a:t>
            </a:r>
            <a:r>
              <a:rPr lang="ja-JP" altLang="en-US" sz="1500" b="1" dirty="0">
                <a:solidFill>
                  <a:srgbClr val="FF0000"/>
                </a:solidFill>
                <a:latin typeface="Meiryo UI" panose="020B0604030504040204" pitchFamily="50" charset="-128"/>
                <a:ea typeface="Meiryo UI" panose="020B0604030504040204" pitchFamily="50" charset="-128"/>
              </a:rPr>
              <a:t>月の電力小売全面自由化をきっかけとし、企業姿勢である「東北電力ブランド」を構築する中で、「より、そう、ちから。」を打ち出しました。</a:t>
            </a:r>
            <a:endParaRPr lang="en-US" altLang="ja-JP" sz="1500" b="1" dirty="0">
              <a:solidFill>
                <a:srgbClr val="FF0000"/>
              </a:solidFill>
              <a:latin typeface="Meiryo UI" panose="020B0604030504040204" pitchFamily="50" charset="-128"/>
              <a:ea typeface="Meiryo UI" panose="020B0604030504040204" pitchFamily="50" charset="-128"/>
            </a:endParaRPr>
          </a:p>
          <a:p>
            <a:pPr defTabSz="1039409">
              <a:defRPr/>
            </a:pPr>
            <a:r>
              <a:rPr lang="ja-JP" altLang="en-US" sz="1500" b="1" dirty="0">
                <a:solidFill>
                  <a:srgbClr val="FF0000"/>
                </a:solidFill>
                <a:latin typeface="Meiryo UI" panose="020B0604030504040204" pitchFamily="50" charset="-128"/>
                <a:ea typeface="Meiryo UI" panose="020B0604030504040204" pitchFamily="50" charset="-128"/>
              </a:rPr>
              <a:t>最初に、「より、そう、ちから。」の誕生プロセスをたどりながら、「より、そう、ちから。」に込めた思いを確認しましょう。</a:t>
            </a:r>
            <a:endParaRPr lang="en-US" altLang="ja-JP" sz="1700" b="1" dirty="0">
              <a:solidFill>
                <a:srgbClr val="FF0000"/>
              </a:solidFill>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4</a:t>
            </a:fld>
            <a:endParaRPr kumimoji="1" lang="ja-JP" altLang="en-US"/>
          </a:p>
        </p:txBody>
      </p:sp>
    </p:spTree>
    <p:extLst>
      <p:ext uri="{BB962C8B-B14F-4D97-AF65-F5344CB8AC3E}">
        <p14:creationId xmlns:p14="http://schemas.microsoft.com/office/powerpoint/2010/main" val="207453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300" b="1" dirty="0">
                <a:solidFill>
                  <a:srgbClr val="FF0000"/>
                </a:solidFill>
                <a:latin typeface="Meiryo UI" panose="020B0604030504040204" pitchFamily="50" charset="-128"/>
                <a:ea typeface="Meiryo UI" panose="020B0604030504040204" pitchFamily="50" charset="-128"/>
              </a:rPr>
              <a:t>Na</a:t>
            </a:r>
            <a:r>
              <a:rPr lang="ja-JP" altLang="en-US" sz="1300" b="1" dirty="0">
                <a:solidFill>
                  <a:srgbClr val="FF0000"/>
                </a:solidFill>
                <a:latin typeface="Meiryo UI" panose="020B0604030504040204" pitchFamily="50" charset="-128"/>
                <a:ea typeface="Meiryo UI" panose="020B0604030504040204" pitchFamily="50" charset="-128"/>
              </a:rPr>
              <a:t>）「東北電力ブランド」の構築に当たっては、アンケートを通じた「お客さまの思い」</a:t>
            </a:r>
          </a:p>
          <a:p>
            <a:pPr defTabSz="1039409">
              <a:defRPr/>
            </a:pPr>
            <a:r>
              <a:rPr lang="ja-JP" altLang="en-US" sz="1300" b="1" dirty="0">
                <a:solidFill>
                  <a:srgbClr val="FF0000"/>
                </a:solidFill>
                <a:latin typeface="Meiryo UI" panose="020B0604030504040204" pitchFamily="50" charset="-128"/>
                <a:ea typeface="Meiryo UI" panose="020B0604030504040204" pitchFamily="50" charset="-128"/>
              </a:rPr>
              <a:t>会社の歴史や経営層インタビューを通じた「会社の思い」</a:t>
            </a:r>
          </a:p>
          <a:p>
            <a:pPr defTabSz="1039409">
              <a:defRPr/>
            </a:pPr>
            <a:r>
              <a:rPr lang="ja-JP" altLang="en-US" sz="1300" b="1" dirty="0">
                <a:solidFill>
                  <a:srgbClr val="FF0000"/>
                </a:solidFill>
                <a:latin typeface="Meiryo UI" panose="020B0604030504040204" pitchFamily="50" charset="-128"/>
                <a:ea typeface="Meiryo UI" panose="020B0604030504040204" pitchFamily="50" charset="-128"/>
              </a:rPr>
              <a:t>全事業所代表</a:t>
            </a:r>
            <a:r>
              <a:rPr lang="en-US" altLang="ja-JP" sz="1300" b="1" dirty="0">
                <a:solidFill>
                  <a:srgbClr val="FF0000"/>
                </a:solidFill>
                <a:latin typeface="Meiryo UI" panose="020B0604030504040204" pitchFamily="50" charset="-128"/>
                <a:ea typeface="Meiryo UI" panose="020B0604030504040204" pitchFamily="50" charset="-128"/>
              </a:rPr>
              <a:t>106</a:t>
            </a:r>
            <a:r>
              <a:rPr lang="ja-JP" altLang="en-US" sz="1300" b="1" dirty="0">
                <a:solidFill>
                  <a:srgbClr val="FF0000"/>
                </a:solidFill>
                <a:latin typeface="Meiryo UI" panose="020B0604030504040204" pitchFamily="50" charset="-128"/>
                <a:ea typeface="Meiryo UI" panose="020B0604030504040204" pitchFamily="50" charset="-128"/>
              </a:rPr>
              <a:t>名によるワークショップやメールボックスへの投稿による「社員の思い」という</a:t>
            </a:r>
          </a:p>
          <a:p>
            <a:pPr defTabSz="1039409">
              <a:defRPr/>
            </a:pPr>
            <a:r>
              <a:rPr lang="ja-JP" altLang="en-US" sz="1300" b="1" dirty="0">
                <a:solidFill>
                  <a:srgbClr val="FF0000"/>
                </a:solidFill>
                <a:latin typeface="Meiryo UI" panose="020B0604030504040204" pitchFamily="50" charset="-128"/>
                <a:ea typeface="Meiryo UI" panose="020B0604030504040204" pitchFamily="50" charset="-128"/>
              </a:rPr>
              <a:t>３者の思いを把握するところから始まりました。</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5</a:t>
            </a:fld>
            <a:endParaRPr kumimoji="1" lang="ja-JP" altLang="en-US"/>
          </a:p>
        </p:txBody>
      </p:sp>
    </p:spTree>
    <p:extLst>
      <p:ext uri="{BB962C8B-B14F-4D97-AF65-F5344CB8AC3E}">
        <p14:creationId xmlns:p14="http://schemas.microsoft.com/office/powerpoint/2010/main" val="2768315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a:t>
            </a:r>
            <a:r>
              <a:rPr lang="en-US" altLang="ja-JP" sz="1500" b="1" dirty="0">
                <a:solidFill>
                  <a:srgbClr val="FF0000"/>
                </a:solidFill>
                <a:latin typeface="Meiryo UI" panose="020B0604030504040204" pitchFamily="50" charset="-128"/>
                <a:ea typeface="Meiryo UI" panose="020B0604030504040204" pitchFamily="50" charset="-128"/>
              </a:rPr>
              <a:t>3</a:t>
            </a:r>
            <a:r>
              <a:rPr lang="ja-JP" altLang="en-US" sz="1500" b="1" dirty="0">
                <a:solidFill>
                  <a:srgbClr val="FF0000"/>
                </a:solidFill>
                <a:latin typeface="Meiryo UI" panose="020B0604030504040204" pitchFamily="50" charset="-128"/>
                <a:ea typeface="Meiryo UI" panose="020B0604030504040204" pitchFamily="50" charset="-128"/>
              </a:rPr>
              <a:t>者の想いを集約したのが基本コンセプト　「</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★１</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この街に住む一人ひとりが、</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★２</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自分にぴったりとあった、</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★３</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豊かなライフスタイルを創り出せるよう、</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★４</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東北電力だからできること。」　です。</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★５</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latin typeface="Meiryo UI" panose="020B0604030504040204" pitchFamily="50" charset="-128"/>
                <a:ea typeface="Meiryo UI" panose="020B0604030504040204" pitchFamily="50" charset="-128"/>
              </a:rPr>
              <a:t>それはつまり、ライフスタイルを提案する企業への転換に他なりません。</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6</a:t>
            </a:fld>
            <a:endParaRPr kumimoji="1" lang="ja-JP" altLang="en-US"/>
          </a:p>
        </p:txBody>
      </p:sp>
    </p:spTree>
    <p:extLst>
      <p:ext uri="{BB962C8B-B14F-4D97-AF65-F5344CB8AC3E}">
        <p14:creationId xmlns:p14="http://schemas.microsoft.com/office/powerpoint/2010/main" val="2556878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a:t>
            </a:r>
            <a:r>
              <a:rPr lang="ja-JP" altLang="en-US" sz="1300" b="1" dirty="0">
                <a:solidFill>
                  <a:srgbClr val="FF0000"/>
                </a:solidFill>
                <a:latin typeface="Meiryo UI" panose="020B0604030504040204" pitchFamily="50" charset="-128"/>
                <a:ea typeface="Meiryo UI" panose="020B0604030504040204" pitchFamily="50" charset="-128"/>
              </a:rPr>
              <a:t>基本コンセプトを端的な言葉で表したのが、「より、そう、ちから。」です。　</a:t>
            </a:r>
            <a:r>
              <a:rPr lang="ja-JP" altLang="en-US" sz="1300" b="1" dirty="0">
                <a:latin typeface="Meiryo UI" panose="020B0604030504040204" pitchFamily="50" charset="-128"/>
                <a:ea typeface="Meiryo UI" panose="020B0604030504040204" pitchFamily="50" charset="-128"/>
              </a:rPr>
              <a:t>「よりそう」という言葉には、「お客さまにより沿う」と「地域に寄り添う」の</a:t>
            </a:r>
            <a:r>
              <a:rPr lang="en-US" altLang="ja-JP" sz="1300" b="1" dirty="0">
                <a:latin typeface="Meiryo UI" panose="020B0604030504040204" pitchFamily="50" charset="-128"/>
                <a:ea typeface="Meiryo UI" panose="020B0604030504040204" pitchFamily="50" charset="-128"/>
              </a:rPr>
              <a:t>2</a:t>
            </a:r>
            <a:r>
              <a:rPr lang="ja-JP" altLang="en-US" sz="1300" b="1" dirty="0">
                <a:latin typeface="Meiryo UI" panose="020B0604030504040204" pitchFamily="50" charset="-128"/>
                <a:ea typeface="Meiryo UI" panose="020B0604030504040204" pitchFamily="50" charset="-128"/>
              </a:rPr>
              <a:t>つの意味が込められています。</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★１</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「お客さまにより沿う」とは、お客さまのご要望に「より沿う」サービスを提供していくこと。</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★３</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「地域に寄り添う」とは、東北と新潟の成長・発展にしっかりと「寄り添う」取り組みを展開することです。</a:t>
            </a:r>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7</a:t>
            </a:fld>
            <a:endParaRPr kumimoji="1" lang="ja-JP" altLang="en-US"/>
          </a:p>
        </p:txBody>
      </p:sp>
    </p:spTree>
    <p:extLst>
      <p:ext uri="{BB962C8B-B14F-4D97-AF65-F5344CB8AC3E}">
        <p14:creationId xmlns:p14="http://schemas.microsoft.com/office/powerpoint/2010/main" val="230358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ja-JP" altLang="en-US" sz="1500" b="1" dirty="0">
                <a:latin typeface="メイリオ" panose="020B0604030504040204" pitchFamily="50" charset="-128"/>
                <a:ea typeface="メイリオ" panose="020B0604030504040204" pitchFamily="50" charset="-128"/>
              </a:rPr>
              <a:t>これまで東北電力のコーポレートスローガンであった「より、そう、ちから。」は、</a:t>
            </a:r>
            <a:r>
              <a:rPr lang="en-US" altLang="ja-JP" sz="1500" b="1" dirty="0">
                <a:latin typeface="メイリオ" panose="020B0604030504040204" pitchFamily="50" charset="-128"/>
                <a:ea typeface="メイリオ" panose="020B0604030504040204" pitchFamily="50" charset="-128"/>
              </a:rPr>
              <a:t>2019</a:t>
            </a:r>
            <a:r>
              <a:rPr lang="ja-JP" altLang="en-US" sz="1500" b="1" dirty="0">
                <a:latin typeface="メイリオ" panose="020B0604030504040204" pitchFamily="50" charset="-128"/>
                <a:ea typeface="メイリオ" panose="020B0604030504040204" pitchFamily="50" charset="-128"/>
              </a:rPr>
              <a:t>年</a:t>
            </a:r>
            <a:r>
              <a:rPr lang="en-US" altLang="ja-JP" sz="1500" b="1" dirty="0">
                <a:latin typeface="メイリオ" panose="020B0604030504040204" pitchFamily="50" charset="-128"/>
                <a:ea typeface="メイリオ" panose="020B0604030504040204" pitchFamily="50" charset="-128"/>
              </a:rPr>
              <a:t>4</a:t>
            </a:r>
            <a:r>
              <a:rPr lang="ja-JP" altLang="en-US" sz="1500" b="1" dirty="0">
                <a:latin typeface="メイリオ" panose="020B0604030504040204" pitchFamily="50" charset="-128"/>
                <a:ea typeface="メイリオ" panose="020B0604030504040204" pitchFamily="50" charset="-128"/>
              </a:rPr>
              <a:t>月にグループスローガンに設定しました。</a:t>
            </a:r>
            <a:endParaRPr lang="en-US" altLang="ja-JP" sz="1500" b="1" dirty="0">
              <a:latin typeface="メイリオ" panose="020B0604030504040204" pitchFamily="50" charset="-128"/>
              <a:ea typeface="メイリオ" panose="020B0604030504040204" pitchFamily="50" charset="-128"/>
            </a:endParaRPr>
          </a:p>
          <a:p>
            <a:pPr defTabSz="1039409">
              <a:defRPr/>
            </a:pPr>
            <a:r>
              <a:rPr lang="en-US" altLang="ja-JP" sz="1500" b="1" dirty="0">
                <a:latin typeface="メイリオ" panose="020B0604030504040204" pitchFamily="50" charset="-128"/>
                <a:ea typeface="メイリオ" panose="020B0604030504040204" pitchFamily="50" charset="-128"/>
              </a:rPr>
              <a:t>(</a:t>
            </a:r>
            <a:r>
              <a:rPr lang="ja-JP" altLang="en-US" sz="1500" b="1" dirty="0">
                <a:latin typeface="メイリオ" panose="020B0604030504040204" pitchFamily="50" charset="-128"/>
                <a:ea typeface="メイリオ" panose="020B0604030504040204" pitchFamily="50" charset="-128"/>
              </a:rPr>
              <a:t>★１</a:t>
            </a:r>
            <a:r>
              <a:rPr lang="en-US" altLang="ja-JP" sz="1500" b="1" dirty="0">
                <a:latin typeface="メイリオ" panose="020B0604030504040204" pitchFamily="50" charset="-128"/>
                <a:ea typeface="メイリオ" panose="020B0604030504040204" pitchFamily="50" charset="-128"/>
              </a:rPr>
              <a:t>)</a:t>
            </a:r>
            <a:r>
              <a:rPr lang="ja-JP" altLang="en-US" sz="1500" b="1" dirty="0">
                <a:latin typeface="メイリオ" panose="020B0604030504040204" pitchFamily="50" charset="-128"/>
                <a:ea typeface="メイリオ" panose="020B0604030504040204" pitchFamily="50" charset="-128"/>
              </a:rPr>
              <a:t>「より、そう、ちから。」は、東北電力グループの経営理念である「地域社会との共栄」を、従業員一人ひとりが日々の行動で体現していく「お客さまや地域社会とのお約束」に位置づけています。</a:t>
            </a:r>
            <a:endParaRPr kumimoji="1" lang="ja-JP" altLang="en-US" b="1"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8</a:t>
            </a:fld>
            <a:endParaRPr kumimoji="1" lang="ja-JP" altLang="en-US"/>
          </a:p>
        </p:txBody>
      </p:sp>
    </p:spTree>
    <p:extLst>
      <p:ext uri="{BB962C8B-B14F-4D97-AF65-F5344CB8AC3E}">
        <p14:creationId xmlns:p14="http://schemas.microsoft.com/office/powerpoint/2010/main" val="3029823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u="none" dirty="0">
                <a:latin typeface="Meiryo UI" panose="020B0604030504040204" pitchFamily="50" charset="-128"/>
                <a:ea typeface="Meiryo UI" panose="020B0604030504040204" pitchFamily="50" charset="-128"/>
              </a:rPr>
              <a:t>Na</a:t>
            </a:r>
            <a:r>
              <a:rPr lang="ja-JP" altLang="en-US" sz="1500" b="1" u="none" dirty="0">
                <a:latin typeface="Meiryo UI" panose="020B0604030504040204" pitchFamily="50" charset="-128"/>
                <a:ea typeface="Meiryo UI" panose="020B0604030504040204" pitchFamily="50" charset="-128"/>
              </a:rPr>
              <a:t>）チャプター・ワンの内容をどれほど理解できたか、習熟度テストを通して確認してみましょう。</a:t>
            </a:r>
            <a:endParaRPr lang="en-US" altLang="ja-JP" sz="1500" b="1" u="none" dirty="0">
              <a:latin typeface="Meiryo UI" panose="020B0604030504040204" pitchFamily="50" charset="-128"/>
              <a:ea typeface="Meiryo UI" panose="020B0604030504040204" pitchFamily="50" charset="-128"/>
            </a:endParaRPr>
          </a:p>
          <a:p>
            <a:pPr defTabSz="1039409">
              <a:defRPr/>
            </a:pPr>
            <a:r>
              <a:rPr lang="ja-JP" altLang="en-US" sz="1600" b="1" u="none" dirty="0">
                <a:solidFill>
                  <a:srgbClr val="FF0000"/>
                </a:solidFill>
                <a:latin typeface="+mn-ea"/>
              </a:rPr>
              <a:t>答えが出たら、クリックして答え合わせをしましょう。</a:t>
            </a:r>
            <a:endParaRPr lang="en-US" altLang="ja-JP" sz="1500" b="1" u="none" strike="sngStrik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9</a:t>
            </a:fld>
            <a:endParaRPr kumimoji="1" lang="ja-JP" altLang="en-US"/>
          </a:p>
        </p:txBody>
      </p:sp>
    </p:spTree>
    <p:extLst>
      <p:ext uri="{BB962C8B-B14F-4D97-AF65-F5344CB8AC3E}">
        <p14:creationId xmlns:p14="http://schemas.microsoft.com/office/powerpoint/2010/main" val="3915799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500" b="1" u="none" dirty="0">
                <a:latin typeface="Meiryo UI" panose="020B0604030504040204" pitchFamily="50" charset="-128"/>
                <a:ea typeface="Meiryo UI" panose="020B0604030504040204" pitchFamily="50" charset="-128"/>
              </a:rPr>
              <a:t>Na</a:t>
            </a:r>
            <a:r>
              <a:rPr lang="ja-JP" altLang="en-US" sz="1500" b="1" u="none" dirty="0">
                <a:latin typeface="Meiryo UI" panose="020B0604030504040204" pitchFamily="50" charset="-128"/>
                <a:ea typeface="Meiryo UI" panose="020B0604030504040204" pitchFamily="50" charset="-128"/>
              </a:rPr>
              <a:t>）</a:t>
            </a:r>
            <a:r>
              <a:rPr lang="ja-JP" altLang="en-US" sz="1500" b="1" u="none" dirty="0">
                <a:solidFill>
                  <a:srgbClr val="FF0000"/>
                </a:solidFill>
                <a:latin typeface="Meiryo UI" panose="020B0604030504040204" pitchFamily="50" charset="-128"/>
                <a:ea typeface="Meiryo UI" panose="020B0604030504040204" pitchFamily="50" charset="-128"/>
              </a:rPr>
              <a:t>「より、そう、ちから。」誕生までの歩みを振り返りながら、お客さまと地域に「よりそう」東北電力グループの価値観を再確認しましょう。東北電力は、東北地方の振興を目的に</a:t>
            </a:r>
            <a:r>
              <a:rPr lang="en-US" altLang="ja-JP" sz="1500" b="1" u="none" dirty="0">
                <a:solidFill>
                  <a:srgbClr val="FF0000"/>
                </a:solidFill>
                <a:latin typeface="Meiryo UI" panose="020B0604030504040204" pitchFamily="50" charset="-128"/>
                <a:ea typeface="Meiryo UI" panose="020B0604030504040204" pitchFamily="50" charset="-128"/>
              </a:rPr>
              <a:t>1936</a:t>
            </a:r>
            <a:r>
              <a:rPr lang="ja-JP" altLang="en-US" sz="1500" b="1" u="none" dirty="0">
                <a:solidFill>
                  <a:srgbClr val="FF0000"/>
                </a:solidFill>
                <a:latin typeface="Meiryo UI" panose="020B0604030504040204" pitchFamily="50" charset="-128"/>
                <a:ea typeface="Meiryo UI" panose="020B0604030504040204" pitchFamily="50" charset="-128"/>
              </a:rPr>
              <a:t>年に国策で設立された東北振興電力を前身とし、戦時中の国家管理の時代を経て、</a:t>
            </a:r>
            <a:r>
              <a:rPr lang="en-US" altLang="ja-JP" sz="1500" b="1" u="none" dirty="0">
                <a:solidFill>
                  <a:srgbClr val="FF0000"/>
                </a:solidFill>
                <a:latin typeface="Meiryo UI" panose="020B0604030504040204" pitchFamily="50" charset="-128"/>
                <a:ea typeface="Meiryo UI" panose="020B0604030504040204" pitchFamily="50" charset="-128"/>
              </a:rPr>
              <a:t>1951</a:t>
            </a:r>
            <a:r>
              <a:rPr lang="ja-JP" altLang="en-US" sz="1500" b="1" u="none" dirty="0">
                <a:solidFill>
                  <a:srgbClr val="FF0000"/>
                </a:solidFill>
                <a:latin typeface="Meiryo UI" panose="020B0604030504040204" pitchFamily="50" charset="-128"/>
                <a:ea typeface="Meiryo UI" panose="020B0604030504040204" pitchFamily="50" charset="-128"/>
              </a:rPr>
              <a:t>年に誕生しました。「日本の再建は東北から、東北の開発は電力から」をモットーに掲げ、その東北・新潟の地域社会への強い想いが、当社経営の基本的価値観となっています。</a:t>
            </a:r>
            <a:endParaRPr kumimoji="1" lang="ja-JP" altLang="en-US" u="none" dirty="0">
              <a:solidFill>
                <a:srgbClr val="FF0000"/>
              </a:solidFill>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10</a:t>
            </a:fld>
            <a:endParaRPr kumimoji="1" lang="ja-JP" altLang="en-US"/>
          </a:p>
        </p:txBody>
      </p:sp>
    </p:spTree>
    <p:extLst>
      <p:ext uri="{BB962C8B-B14F-4D97-AF65-F5344CB8AC3E}">
        <p14:creationId xmlns:p14="http://schemas.microsoft.com/office/powerpoint/2010/main" val="302409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i="0" u="none" dirty="0">
                <a:latin typeface="メイリオ" panose="020B0604030504040204" pitchFamily="50" charset="-128"/>
                <a:ea typeface="メイリオ" panose="020B0604030504040204" pitchFamily="50" charset="-128"/>
              </a:rPr>
              <a:t>Na)</a:t>
            </a:r>
            <a:r>
              <a:rPr kumimoji="1" lang="ja-JP" altLang="en-US" b="1" i="0" u="none" dirty="0">
                <a:latin typeface="メイリオ" panose="020B0604030504040204" pitchFamily="50" charset="-128"/>
                <a:ea typeface="メイリオ" panose="020B0604030504040204" pitchFamily="50" charset="-128"/>
              </a:rPr>
              <a:t>お客さまに電力を低廉かつ安定的にお届けするため、新たな技術の導入に積極的に挑戦するとともに、ハード、ソフトの両面から災害対応力の強化を図ってきました。</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11</a:t>
            </a:fld>
            <a:endParaRPr kumimoji="1" lang="ja-JP" altLang="en-US"/>
          </a:p>
        </p:txBody>
      </p:sp>
    </p:spTree>
    <p:extLst>
      <p:ext uri="{BB962C8B-B14F-4D97-AF65-F5344CB8AC3E}">
        <p14:creationId xmlns:p14="http://schemas.microsoft.com/office/powerpoint/2010/main" val="12288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a:latin typeface="メイリオ" panose="020B0604030504040204" pitchFamily="50" charset="-128"/>
              </a:rPr>
              <a:t>Na)</a:t>
            </a:r>
            <a:r>
              <a:rPr kumimoji="1" lang="ja-JP" altLang="en-US" b="1">
                <a:solidFill>
                  <a:srgbClr val="FF0000"/>
                </a:solidFill>
                <a:latin typeface="メイリオ" panose="020B0604030504040204" pitchFamily="50" charset="-128"/>
              </a:rPr>
              <a:t>東日本大震災では， 「一刻も早く電気をお届けする」という使命感を胸に、企業グループの総力を結集して復旧作業に取り組みました。また、被災地の復興に必要な電力をお届けするため、需給両面で様々な対策を行い、計画停電を回避しました。</a:t>
            </a:r>
            <a:endParaRPr kumimoji="1" lang="en-US" altLang="ja-JP" b="1" dirty="0">
              <a:solidFill>
                <a:srgbClr val="FF0000"/>
              </a:solidFill>
              <a:latin typeface="メイリオ" panose="020B0604030504040204" pitchFamily="50" charset="-128"/>
            </a:endParaRPr>
          </a:p>
          <a:p>
            <a:r>
              <a:rPr kumimoji="1" lang="ja-JP" altLang="en-US" b="1">
                <a:solidFill>
                  <a:srgbClr val="FF0000"/>
                </a:solidFill>
                <a:latin typeface="メイリオ" panose="020B0604030504040204" pitchFamily="50" charset="-128"/>
              </a:rPr>
              <a:t>一人ひとりが地域の復旧・復興に向けて東北電力グループとして何ができるのか，自分の仕事を通じて何ができるのかを考え，行動しました。</a:t>
            </a:r>
            <a:endParaRPr kumimoji="1" lang="ja-JP" altLang="en-US" b="1" dirty="0">
              <a:solidFill>
                <a:srgbClr val="FF0000"/>
              </a:solidFill>
              <a:latin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12</a:t>
            </a:fld>
            <a:endParaRPr kumimoji="1" lang="ja-JP" altLang="en-US"/>
          </a:p>
        </p:txBody>
      </p:sp>
    </p:spTree>
    <p:extLst>
      <p:ext uri="{BB962C8B-B14F-4D97-AF65-F5344CB8AC3E}">
        <p14:creationId xmlns:p14="http://schemas.microsoft.com/office/powerpoint/2010/main" val="153803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a:latin typeface="メイリオ" panose="020B0604030504040204" pitchFamily="50" charset="-128"/>
              </a:rPr>
              <a:t>Na)</a:t>
            </a:r>
            <a:r>
              <a:rPr kumimoji="1" lang="ja-JP" altLang="en-US" b="1">
                <a:solidFill>
                  <a:srgbClr val="FF0000"/>
                </a:solidFill>
                <a:latin typeface="メイリオ" panose="020B0604030504040204" pitchFamily="50" charset="-128"/>
              </a:rPr>
              <a:t>地震後，女川原子力発電所には，約</a:t>
            </a:r>
            <a:r>
              <a:rPr kumimoji="1" lang="en-US" altLang="ja-JP" b="1" dirty="0">
                <a:solidFill>
                  <a:srgbClr val="FF0000"/>
                </a:solidFill>
                <a:latin typeface="メイリオ" panose="020B0604030504040204" pitchFamily="50" charset="-128"/>
              </a:rPr>
              <a:t>13m</a:t>
            </a:r>
            <a:r>
              <a:rPr kumimoji="1" lang="ja-JP" altLang="en-US" b="1">
                <a:solidFill>
                  <a:srgbClr val="FF0000"/>
                </a:solidFill>
                <a:latin typeface="メイリオ" panose="020B0604030504040204" pitchFamily="50" charset="-128"/>
              </a:rPr>
              <a:t>の津波が襲来しましたが，安全に停止し，被害にあわれた地域の皆さまの避難を受け入れました。これは，安全対策を真摯に積み重ね，長年にわたって地域と築いてきた信頼関係の表れといえます。</a:t>
            </a:r>
            <a:r>
              <a:rPr kumimoji="1" lang="ja-JP" altLang="en-US" b="1">
                <a:latin typeface="メイリオ" panose="020B0604030504040204" pitchFamily="50" charset="-128"/>
              </a:rPr>
              <a:t>これからも、「安全対策に終わりはない」という確固たる信念の下、安全性向上に不断の努力を積み重ね、地域の皆さまから信頼され、地域に貢献する発電所として歩んでいきます。</a:t>
            </a:r>
            <a:endParaRPr kumimoji="1" lang="ja-JP" altLang="en-US" b="1" dirty="0">
              <a:solidFill>
                <a:srgbClr val="FF0000"/>
              </a:solidFill>
              <a:latin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13</a:t>
            </a:fld>
            <a:endParaRPr kumimoji="1" lang="ja-JP" altLang="en-US"/>
          </a:p>
        </p:txBody>
      </p:sp>
    </p:spTree>
    <p:extLst>
      <p:ext uri="{BB962C8B-B14F-4D97-AF65-F5344CB8AC3E}">
        <p14:creationId xmlns:p14="http://schemas.microsoft.com/office/powerpoint/2010/main" val="306118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1039409" rtl="0" eaLnBrk="1" fontAlgn="auto" latinLnBrk="0" hangingPunct="1">
              <a:lnSpc>
                <a:spcPct val="100000"/>
              </a:lnSpc>
              <a:spcBef>
                <a:spcPts val="0"/>
              </a:spcBef>
              <a:spcAft>
                <a:spcPts val="0"/>
              </a:spcAft>
              <a:buClrTx/>
              <a:buSzTx/>
              <a:buFontTx/>
              <a:buNone/>
              <a:tabLst/>
              <a:defRPr/>
            </a:pPr>
            <a:r>
              <a:rPr lang="en-US" altLang="ja-JP" b="1" dirty="0">
                <a:latin typeface="Meiryo UI" panose="020B0604030504040204" pitchFamily="50" charset="-128"/>
                <a:ea typeface="Meiryo UI" panose="020B0604030504040204" pitchFamily="50" charset="-128"/>
              </a:rPr>
              <a:t>Na</a:t>
            </a:r>
            <a:r>
              <a:rPr lang="ja-JP" altLang="en-US" b="1">
                <a:latin typeface="Meiryo UI" panose="020B0604030504040204" pitchFamily="50" charset="-128"/>
                <a:ea typeface="Meiryo UI" panose="020B0604030504040204" pitchFamily="50" charset="-128"/>
              </a:rPr>
              <a:t>）　チャプター・ツー。</a:t>
            </a:r>
            <a:r>
              <a:rPr lang="ja-JP" altLang="en-US" b="1">
                <a:solidFill>
                  <a:srgbClr val="FF0000"/>
                </a:solidFill>
                <a:latin typeface="Meiryo UI" panose="020B0604030504040204" pitchFamily="50" charset="-128"/>
                <a:ea typeface="Meiryo UI" panose="020B0604030504040204" pitchFamily="50" charset="-128"/>
              </a:rPr>
              <a:t>サステナビリティ重要課題の解決、よりそう</a:t>
            </a:r>
            <a:r>
              <a:rPr lang="en-US" altLang="ja-JP" b="1" dirty="0">
                <a:solidFill>
                  <a:srgbClr val="FF0000"/>
                </a:solidFill>
                <a:latin typeface="Meiryo UI" panose="020B0604030504040204" pitchFamily="50" charset="-128"/>
                <a:ea typeface="Meiryo UI" panose="020B0604030504040204" pitchFamily="50" charset="-128"/>
              </a:rPr>
              <a:t>next</a:t>
            </a:r>
            <a:r>
              <a:rPr lang="ja-JP" altLang="en-US" b="1">
                <a:solidFill>
                  <a:srgbClr val="FF0000"/>
                </a:solidFill>
                <a:latin typeface="Meiryo UI" panose="020B0604030504040204" pitchFamily="50" charset="-128"/>
                <a:ea typeface="Meiryo UI" panose="020B0604030504040204" pitchFamily="50" charset="-128"/>
              </a:rPr>
              <a:t>の実現に</a:t>
            </a:r>
            <a:r>
              <a:rPr lang="ja-JP" altLang="en-US" b="1">
                <a:latin typeface="Meiryo UI" panose="020B0604030504040204" pitchFamily="50" charset="-128"/>
                <a:ea typeface="Meiryo UI" panose="020B0604030504040204" pitchFamily="50" charset="-128"/>
              </a:rPr>
              <a:t>向けた深化</a:t>
            </a:r>
            <a:r>
              <a:rPr lang="en-US" altLang="ja-JP" b="1" dirty="0">
                <a:latin typeface="Meiryo UI" panose="020B0604030504040204" pitchFamily="50" charset="-128"/>
                <a:ea typeface="Meiryo UI" panose="020B0604030504040204" pitchFamily="50" charset="-128"/>
              </a:rPr>
              <a:t>(</a:t>
            </a:r>
            <a:r>
              <a:rPr lang="ja-JP" altLang="en-US" b="1">
                <a:latin typeface="Meiryo UI" panose="020B0604030504040204" pitchFamily="50" charset="-128"/>
                <a:ea typeface="Meiryo UI" panose="020B0604030504040204" pitchFamily="50" charset="-128"/>
              </a:rPr>
              <a:t>しんか</a:t>
            </a:r>
            <a:r>
              <a:rPr lang="en-US" altLang="ja-JP" b="1" dirty="0">
                <a:latin typeface="Meiryo UI" panose="020B0604030504040204" pitchFamily="50" charset="-128"/>
                <a:ea typeface="Meiryo UI" panose="020B0604030504040204" pitchFamily="50" charset="-128"/>
              </a:rPr>
              <a:t>)</a:t>
            </a:r>
            <a:endParaRPr kumimoji="1" lang="ja-JP" altLang="en-US"/>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14</a:t>
            </a:fld>
            <a:endParaRPr kumimoji="1" lang="ja-JP" altLang="en-US"/>
          </a:p>
        </p:txBody>
      </p:sp>
    </p:spTree>
    <p:extLst>
      <p:ext uri="{BB962C8B-B14F-4D97-AF65-F5344CB8AC3E}">
        <p14:creationId xmlns:p14="http://schemas.microsoft.com/office/powerpoint/2010/main" val="2940308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252">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）私たちは、「人口減少・少子高齢化による様々な社会課題の顕在化」「</a:t>
            </a:r>
            <a:r>
              <a:rPr lang="ja-JP" altLang="en-US" sz="1500" b="1">
                <a:latin typeface="Meiryo UI" panose="020B0604030504040204" pitchFamily="50" charset="-128"/>
                <a:ea typeface="Meiryo UI" panose="020B0604030504040204" pitchFamily="50" charset="-128"/>
              </a:rPr>
              <a:t>脱炭素化、分散化、デジタル化</a:t>
            </a:r>
            <a:r>
              <a:rPr lang="ja-JP" altLang="en-US" sz="1500" b="1" dirty="0">
                <a:latin typeface="Meiryo UI" panose="020B0604030504040204" pitchFamily="50" charset="-128"/>
                <a:ea typeface="Meiryo UI" panose="020B0604030504040204" pitchFamily="50" charset="-128"/>
              </a:rPr>
              <a:t>の進展」等による電力需給構造の変化などの大転換期を迎えています。東北電力グループはこの大転換期を乗り越えていく</a:t>
            </a:r>
            <a:r>
              <a:rPr lang="ja-JP" altLang="en-US" sz="1500" b="1">
                <a:latin typeface="Meiryo UI" panose="020B0604030504040204" pitchFamily="50" charset="-128"/>
                <a:ea typeface="Meiryo UI" panose="020B0604030504040204" pitchFamily="50" charset="-128"/>
              </a:rPr>
              <a:t>ため、</a:t>
            </a:r>
            <a:r>
              <a:rPr lang="en-US" altLang="ja-JP" sz="1500" b="1" dirty="0">
                <a:latin typeface="Meiryo UI" panose="020B0604030504040204" pitchFamily="50" charset="-128"/>
                <a:ea typeface="Meiryo UI" panose="020B0604030504040204" pitchFamily="50" charset="-128"/>
              </a:rPr>
              <a:t>2020</a:t>
            </a:r>
            <a:r>
              <a:rPr lang="ja-JP" altLang="en-US" sz="1500" b="1">
                <a:latin typeface="Meiryo UI" panose="020B0604030504040204" pitchFamily="50" charset="-128"/>
                <a:ea typeface="Meiryo UI" panose="020B0604030504040204" pitchFamily="50" charset="-128"/>
              </a:rPr>
              <a:t>年に中長期</a:t>
            </a:r>
            <a:r>
              <a:rPr lang="ja-JP" altLang="en-US" sz="1500" b="1" dirty="0">
                <a:latin typeface="Meiryo UI" panose="020B0604030504040204" pitchFamily="50" charset="-128"/>
                <a:ea typeface="Meiryo UI" panose="020B0604030504040204" pitchFamily="50" charset="-128"/>
              </a:rPr>
              <a:t>ビジョン「よりそうネクスト」を策定。</a:t>
            </a:r>
            <a:endParaRPr lang="en-US" altLang="ja-JP" sz="1500" b="1" dirty="0">
              <a:latin typeface="Meiryo UI" panose="020B0604030504040204" pitchFamily="50" charset="-128"/>
              <a:ea typeface="Meiryo UI" panose="020B0604030504040204" pitchFamily="50" charset="-128"/>
            </a:endParaRPr>
          </a:p>
          <a:p>
            <a:pPr defTabSz="1085252">
              <a:defRPr/>
            </a:pPr>
            <a:endParaRPr lang="ja-JP" altLang="en-US" sz="1500" b="1" dirty="0">
              <a:latin typeface="Meiryo UI" panose="020B0604030504040204" pitchFamily="50" charset="-128"/>
              <a:ea typeface="Meiryo UI" panose="020B0604030504040204" pitchFamily="50" charset="-128"/>
            </a:endParaRPr>
          </a:p>
          <a:p>
            <a:pPr defTabSz="1085252">
              <a:defRPr/>
            </a:pPr>
            <a:r>
              <a:rPr lang="ja-JP" altLang="en-US" sz="1500" b="1" dirty="0">
                <a:latin typeface="Meiryo UI" panose="020B0604030504040204" pitchFamily="50" charset="-128"/>
                <a:ea typeface="Meiryo UI" panose="020B0604030504040204" pitchFamily="50" charset="-128"/>
              </a:rPr>
              <a:t>「電⼒供給事業」を基盤事業と位置付け、安定収益を確保した上で、お客さまのご期待・社会課題を起点にした事業・サービスを創出し、地域に住む方々が快適・安全・安心に暮らすことができる「スマート社会実現事業」</a:t>
            </a:r>
            <a:r>
              <a:rPr lang="ja-JP" altLang="en-US" sz="1500" b="1">
                <a:latin typeface="Meiryo UI" panose="020B0604030504040204" pitchFamily="50" charset="-128"/>
                <a:ea typeface="Meiryo UI" panose="020B0604030504040204" pitchFamily="50" charset="-128"/>
              </a:rPr>
              <a:t>に挑戦して</a:t>
            </a:r>
            <a:r>
              <a:rPr lang="ja-JP" altLang="en-US" sz="1500" b="1" dirty="0">
                <a:latin typeface="Meiryo UI" panose="020B0604030504040204" pitchFamily="50" charset="-128"/>
                <a:ea typeface="Meiryo UI" panose="020B0604030504040204" pitchFamily="50" charset="-128"/>
              </a:rPr>
              <a:t>います。</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15</a:t>
            </a:fld>
            <a:endParaRPr kumimoji="1" lang="ja-JP" altLang="en-US"/>
          </a:p>
        </p:txBody>
      </p:sp>
    </p:spTree>
    <p:extLst>
      <p:ext uri="{BB962C8B-B14F-4D97-AF65-F5344CB8AC3E}">
        <p14:creationId xmlns:p14="http://schemas.microsoft.com/office/powerpoint/2010/main" val="874168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2000" b="1" dirty="0">
                <a:latin typeface="Meiryo UI" panose="020B0604030504040204" pitchFamily="50" charset="-128"/>
                <a:ea typeface="Meiryo UI" panose="020B0604030504040204" pitchFamily="50" charset="-128"/>
              </a:rPr>
              <a:t>Na</a:t>
            </a:r>
            <a:r>
              <a:rPr lang="ja-JP" altLang="en-US" sz="2000" b="1">
                <a:latin typeface="Meiryo UI" panose="020B0604030504040204" pitchFamily="50" charset="-128"/>
                <a:ea typeface="Meiryo UI" panose="020B0604030504040204" pitchFamily="50" charset="-128"/>
              </a:rPr>
              <a:t>）</a:t>
            </a:r>
            <a:r>
              <a:rPr kumimoji="1" lang="ja-JP" altLang="en-US" sz="2000" b="1"/>
              <a:t>さらに，</a:t>
            </a:r>
            <a:r>
              <a:rPr kumimoji="1" lang="en-US" altLang="ja-JP" sz="2000" b="1" dirty="0"/>
              <a:t>2021</a:t>
            </a:r>
            <a:r>
              <a:rPr kumimoji="1" lang="ja-JP" altLang="en-US" sz="2000" b="1"/>
              <a:t>年には「東北電力グループサステナビリティ方針」を策定。翌年には，優先的に取り組むべき課題として，８つのサステナビリティ重要課題（マテリアリティ）を特定しました。</a:t>
            </a:r>
            <a:endParaRPr kumimoji="1" lang="en-US" altLang="ja-JP" sz="2000" b="1" dirty="0"/>
          </a:p>
          <a:p>
            <a:r>
              <a:rPr kumimoji="1" lang="ja-JP" altLang="en-US" sz="2000" b="1"/>
              <a:t>経営理念である「地域社会との共栄」とグループスローガン「より、そう、ちから。」に基づいて，グループ一体となってお客さまと地域によりそい，事業を通じて社会が直面する課題を解決することで，中長期的な企業価値の向上や，社会全体の持続的な発展に貢献していくこととしています。</a:t>
            </a:r>
            <a:endParaRPr kumimoji="1" lang="en-US" altLang="ja-JP" sz="2000" b="1"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16</a:t>
            </a:fld>
            <a:endParaRPr kumimoji="1" lang="ja-JP" altLang="en-US"/>
          </a:p>
        </p:txBody>
      </p:sp>
    </p:spTree>
    <p:extLst>
      <p:ext uri="{BB962C8B-B14F-4D97-AF65-F5344CB8AC3E}">
        <p14:creationId xmlns:p14="http://schemas.microsoft.com/office/powerpoint/2010/main" val="1497393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b="1" dirty="0">
                <a:latin typeface="Meiryo UI" panose="020B0604030504040204" pitchFamily="50" charset="-128"/>
                <a:ea typeface="Meiryo UI" panose="020B0604030504040204" pitchFamily="50" charset="-128"/>
              </a:rPr>
              <a:t>Na</a:t>
            </a:r>
            <a:r>
              <a:rPr lang="ja-JP" altLang="en-US" b="1">
                <a:latin typeface="Meiryo UI" panose="020B0604030504040204" pitchFamily="50" charset="-128"/>
                <a:ea typeface="Meiryo UI" panose="020B0604030504040204" pitchFamily="50" charset="-128"/>
              </a:rPr>
              <a:t>）</a:t>
            </a:r>
            <a:r>
              <a:rPr kumimoji="1" lang="ja-JP" altLang="en-US" b="1"/>
              <a:t>これまで培ってきた地域社会との信頼関係を土台として，一人ひとりが，お客さまや地域社会とのコミュニケーションを一歩深めること，お客さまのニーズや地域の課題に対する感度を高めてそれらにしっかりと向き合い，東北電力グループのリソースを活かした課題解決に向けて行動していくことが必要です。</a:t>
            </a:r>
            <a:endParaRPr kumimoji="1" lang="en-US" altLang="ja-JP" b="1" dirty="0"/>
          </a:p>
          <a:p>
            <a:r>
              <a:rPr kumimoji="1" lang="ja-JP" altLang="en-US" b="1"/>
              <a:t>　私たち一人ひとりの，「より、そう、ちから。」の実践が，</a:t>
            </a:r>
            <a:r>
              <a:rPr kumimoji="1" lang="ja-JP" altLang="en-US" b="1">
                <a:solidFill>
                  <a:srgbClr val="FF0000"/>
                </a:solidFill>
              </a:rPr>
              <a:t>マテリアリティの解決，</a:t>
            </a:r>
            <a:r>
              <a:rPr kumimoji="1" lang="ja-JP" altLang="en-US" b="1"/>
              <a:t>よりそう</a:t>
            </a:r>
            <a:r>
              <a:rPr kumimoji="1" lang="en-US" altLang="ja-JP" b="1" dirty="0"/>
              <a:t>next</a:t>
            </a:r>
            <a:r>
              <a:rPr kumimoji="1" lang="ja-JP" altLang="en-US" b="1"/>
              <a:t>の実現や，その先にある「中長期的な企業価値の向上」と「社会全体の持続的な発展への貢献」につながります。</a:t>
            </a:r>
            <a:endParaRPr kumimoji="1" lang="en-US" altLang="ja-JP" b="1"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17</a:t>
            </a:fld>
            <a:endParaRPr kumimoji="1" lang="ja-JP" altLang="en-US"/>
          </a:p>
        </p:txBody>
      </p:sp>
    </p:spTree>
    <p:extLst>
      <p:ext uri="{BB962C8B-B14F-4D97-AF65-F5344CB8AC3E}">
        <p14:creationId xmlns:p14="http://schemas.microsoft.com/office/powerpoint/2010/main" val="2727499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2000" b="1" dirty="0">
                <a:latin typeface="Meiryo UI" panose="020B0604030504040204" pitchFamily="50" charset="-128"/>
                <a:ea typeface="Meiryo UI" panose="020B0604030504040204" pitchFamily="50" charset="-128"/>
              </a:rPr>
              <a:t>Na</a:t>
            </a:r>
            <a:r>
              <a:rPr lang="ja-JP" altLang="en-US" sz="2000" b="1">
                <a:latin typeface="Meiryo UI" panose="020B0604030504040204" pitchFamily="50" charset="-128"/>
                <a:ea typeface="Meiryo UI" panose="020B0604030504040204" pitchFamily="50" charset="-128"/>
              </a:rPr>
              <a:t>）</a:t>
            </a:r>
            <a:r>
              <a:rPr lang="ja-JP" altLang="en-US" sz="2800" b="1">
                <a:latin typeface="Meiryo UI" panose="020B0604030504040204" pitchFamily="50" charset="-128"/>
                <a:ea typeface="Meiryo UI" panose="020B0604030504040204" pitchFamily="50" charset="-128"/>
              </a:rPr>
              <a:t>「より、そう、ちから。」の深化の一例として、地域との関わり方についても、変えていく必要があります。</a:t>
            </a:r>
            <a:endParaRPr lang="en-US" altLang="ja-JP" sz="2800" b="1" dirty="0">
              <a:latin typeface="Meiryo UI" panose="020B0604030504040204" pitchFamily="50" charset="-128"/>
              <a:ea typeface="Meiryo UI" panose="020B0604030504040204" pitchFamily="50" charset="-128"/>
            </a:endParaRPr>
          </a:p>
          <a:p>
            <a:pPr defTabSz="1039409">
              <a:defRPr/>
            </a:pPr>
            <a:r>
              <a:rPr lang="ja-JP" altLang="en-US" sz="2800" b="1">
                <a:latin typeface="Meiryo UI" panose="020B0604030504040204" pitchFamily="50" charset="-128"/>
                <a:ea typeface="Meiryo UI" panose="020B0604030504040204" pitchFamily="50" charset="-128"/>
              </a:rPr>
              <a:t>これまでの事業を円滑に進めるためのコミュニケーションにとどまらず、地域とのコミュニケーションの機会を生かして、「お客さまのニーズや地域の課題を発掘する」という視点が重要になっています。</a:t>
            </a:r>
            <a:endParaRPr lang="en-US" altLang="ja-JP" sz="2800" b="1" dirty="0">
              <a:latin typeface="Meiryo UI" panose="020B0604030504040204" pitchFamily="50" charset="-128"/>
              <a:ea typeface="Meiryo UI" panose="020B0604030504040204" pitchFamily="50" charset="-128"/>
            </a:endParaRPr>
          </a:p>
          <a:p>
            <a:pPr defTabSz="1039409">
              <a:defRPr/>
            </a:pPr>
            <a:r>
              <a:rPr lang="ja-JP" altLang="en-US" sz="2800" b="1">
                <a:latin typeface="Meiryo UI" panose="020B0604030504040204" pitchFamily="50" charset="-128"/>
                <a:ea typeface="Meiryo UI" panose="020B0604030504040204" pitchFamily="50" charset="-128"/>
              </a:rPr>
              <a:t>こうして発掘した課題の解決に東北電力グループとして取り組み、地域と</a:t>
            </a:r>
            <a:r>
              <a:rPr lang="en-US" altLang="ja-JP" sz="2800" b="1" dirty="0">
                <a:latin typeface="Meiryo UI" panose="020B0604030504040204" pitchFamily="50" charset="-128"/>
                <a:ea typeface="Meiryo UI" panose="020B0604030504040204" pitchFamily="50" charset="-128"/>
              </a:rPr>
              <a:t>WIN</a:t>
            </a:r>
            <a:r>
              <a:rPr lang="ja-JP" altLang="en-US" sz="2800" b="1">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WIN</a:t>
            </a:r>
            <a:r>
              <a:rPr lang="ja-JP" altLang="en-US" sz="2800" b="1">
                <a:latin typeface="Meiryo UI" panose="020B0604030504040204" pitchFamily="50" charset="-128"/>
                <a:ea typeface="Meiryo UI" panose="020B0604030504040204" pitchFamily="50" charset="-128"/>
              </a:rPr>
              <a:t>の関係を築き、ともに持続的に発展することが求められているのです。</a:t>
            </a:r>
            <a:endParaRPr lang="ja-JP" altLang="en-US" sz="2800"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18</a:t>
            </a:fld>
            <a:endParaRPr kumimoji="1" lang="ja-JP" altLang="en-US"/>
          </a:p>
        </p:txBody>
      </p:sp>
    </p:spTree>
    <p:extLst>
      <p:ext uri="{BB962C8B-B14F-4D97-AF65-F5344CB8AC3E}">
        <p14:creationId xmlns:p14="http://schemas.microsoft.com/office/powerpoint/2010/main" val="321193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252">
              <a:defRPr/>
            </a:pPr>
            <a:r>
              <a:rPr kumimoji="1" lang="en-US" altLang="ja-JP" sz="2000" b="1" dirty="0">
                <a:solidFill>
                  <a:prstClr val="black"/>
                </a:solidFill>
                <a:latin typeface="Meiryo UI" panose="020B0604030504040204" pitchFamily="50" charset="-128"/>
                <a:ea typeface="Meiryo UI" panose="020B0604030504040204" pitchFamily="50" charset="-128"/>
              </a:rPr>
              <a:t>Na</a:t>
            </a:r>
            <a:r>
              <a:rPr kumimoji="1" lang="ja-JP" altLang="en-US" sz="2000" b="1">
                <a:solidFill>
                  <a:prstClr val="black"/>
                </a:solidFill>
                <a:latin typeface="Meiryo UI" panose="020B0604030504040204" pitchFamily="50" charset="-128"/>
                <a:ea typeface="Meiryo UI" panose="020B0604030504040204" pitchFamily="50" charset="-128"/>
              </a:rPr>
              <a:t>）</a:t>
            </a:r>
            <a:r>
              <a:rPr kumimoji="1" lang="ja-JP" altLang="en-US" sz="2000" b="1">
                <a:solidFill>
                  <a:srgbClr val="FF0000"/>
                </a:solidFill>
              </a:rPr>
              <a:t>「</a:t>
            </a:r>
            <a:r>
              <a:rPr kumimoji="1" lang="ja-JP" altLang="en-US" sz="2000" b="1" dirty="0">
                <a:solidFill>
                  <a:srgbClr val="FF0000"/>
                </a:solidFill>
              </a:rPr>
              <a:t>東北電力グループ」の全従業員一人ひとりが，東北電力グループブランドの担い手です。一人ひとりが，</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★１</a:t>
            </a:r>
            <a:r>
              <a:rPr lang="en-US" altLang="ja-JP" sz="2000" b="1" dirty="0">
                <a:solidFill>
                  <a:srgbClr val="FF0000"/>
                </a:solidFill>
                <a:latin typeface="Meiryo UI" panose="020B0604030504040204" pitchFamily="50" charset="-128"/>
                <a:ea typeface="Meiryo UI" panose="020B0604030504040204" pitchFamily="50" charset="-128"/>
              </a:rPr>
              <a:t>)</a:t>
            </a:r>
            <a:r>
              <a:rPr kumimoji="1" lang="ja-JP" altLang="en-US" sz="2000" b="1" dirty="0">
                <a:solidFill>
                  <a:srgbClr val="FF0000"/>
                </a:solidFill>
              </a:rPr>
              <a:t>日々の業務の中で，</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★２</a:t>
            </a:r>
            <a:r>
              <a:rPr lang="en-US" altLang="ja-JP" sz="2000" b="1" dirty="0">
                <a:solidFill>
                  <a:srgbClr val="FF0000"/>
                </a:solidFill>
                <a:latin typeface="Meiryo UI" panose="020B0604030504040204" pitchFamily="50" charset="-128"/>
                <a:ea typeface="Meiryo UI" panose="020B0604030504040204" pitchFamily="50" charset="-128"/>
              </a:rPr>
              <a:t>)</a:t>
            </a:r>
            <a:r>
              <a:rPr kumimoji="1" lang="ja-JP" altLang="en-US" sz="2000" b="1" dirty="0">
                <a:solidFill>
                  <a:srgbClr val="FF0000"/>
                </a:solidFill>
              </a:rPr>
              <a:t>お客さまや地域の目線に立ち，お客さまのニーズや地域の課題に向き合い，</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★３</a:t>
            </a:r>
            <a:r>
              <a:rPr lang="en-US" altLang="ja-JP" sz="2000" b="1" dirty="0">
                <a:solidFill>
                  <a:srgbClr val="FF0000"/>
                </a:solidFill>
                <a:latin typeface="Meiryo UI" panose="020B0604030504040204" pitchFamily="50" charset="-128"/>
                <a:ea typeface="Meiryo UI" panose="020B0604030504040204" pitchFamily="50" charset="-128"/>
              </a:rPr>
              <a:t>)</a:t>
            </a:r>
            <a:r>
              <a:rPr kumimoji="1" lang="ja-JP" altLang="en-US" sz="2000" b="1" dirty="0">
                <a:solidFill>
                  <a:srgbClr val="FF0000"/>
                </a:solidFill>
              </a:rPr>
              <a:t>「東北電力グループだからできること」でお応えしていきましょう。</a:t>
            </a:r>
            <a:endParaRPr kumimoji="1" lang="en-US" altLang="ja-JP" sz="2000" b="1" dirty="0">
              <a:solidFill>
                <a:srgbClr val="FF0000"/>
              </a:solidFill>
            </a:endParaRPr>
          </a:p>
          <a:p>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a:t>
            </a:r>
            <a:r>
              <a:rPr lang="en-US" altLang="ja-JP" sz="2000" b="1" dirty="0">
                <a:solidFill>
                  <a:srgbClr val="FF0000"/>
                </a:solidFill>
                <a:latin typeface="Meiryo UI" panose="020B0604030504040204" pitchFamily="50" charset="-128"/>
                <a:ea typeface="Meiryo UI" panose="020B0604030504040204" pitchFamily="50" charset="-128"/>
              </a:rPr>
              <a:t>4)</a:t>
            </a:r>
            <a:r>
              <a:rPr kumimoji="1" lang="ja-JP" altLang="en-US" sz="2000" b="1" dirty="0">
                <a:solidFill>
                  <a:srgbClr val="FF0000"/>
                </a:solidFill>
              </a:rPr>
              <a:t>あなたの「より、そう、ちから。」の実践が，未来への推進力となります。</a:t>
            </a:r>
            <a:endParaRPr kumimoji="1" lang="en-US" altLang="ja-JP" sz="2000" b="1" dirty="0">
              <a:solidFill>
                <a:srgbClr val="FF0000"/>
              </a:solidFill>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19</a:t>
            </a:fld>
            <a:endParaRPr kumimoji="1" lang="ja-JP" altLang="en-US"/>
          </a:p>
        </p:txBody>
      </p:sp>
    </p:spTree>
    <p:extLst>
      <p:ext uri="{BB962C8B-B14F-4D97-AF65-F5344CB8AC3E}">
        <p14:creationId xmlns:p14="http://schemas.microsoft.com/office/powerpoint/2010/main" val="349077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1039409" rtl="0" eaLnBrk="1" fontAlgn="auto" latinLnBrk="0" hangingPunct="1">
              <a:lnSpc>
                <a:spcPct val="100000"/>
              </a:lnSpc>
              <a:spcBef>
                <a:spcPts val="0"/>
              </a:spcBef>
              <a:spcAft>
                <a:spcPts val="0"/>
              </a:spcAft>
              <a:buClrTx/>
              <a:buSzTx/>
              <a:buFontTx/>
              <a:buNone/>
              <a:tabLst/>
              <a:defRPr/>
            </a:pPr>
            <a:r>
              <a:rPr lang="ja-JP" altLang="en-US" sz="1300" b="1" dirty="0">
                <a:latin typeface="Meiryo UI" panose="020B0604030504040204" pitchFamily="50" charset="-128"/>
                <a:ea typeface="Meiryo UI" panose="020B0604030504040204" pitchFamily="50" charset="-128"/>
              </a:rPr>
              <a:t>元</a:t>
            </a: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）チャプター・ツーの習熟度テストです。</a:t>
            </a:r>
            <a:r>
              <a:rPr lang="ja-JP" altLang="en-US" sz="1400" b="1" u="none" dirty="0">
                <a:solidFill>
                  <a:srgbClr val="FF0000"/>
                </a:solidFill>
                <a:latin typeface="+mn-ea"/>
              </a:rPr>
              <a:t>答えが出たら、クリックして答え合わせをしましょう。</a:t>
            </a:r>
            <a:endParaRPr lang="en-US" altLang="ja-JP" sz="1400" b="1" u="non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20</a:t>
            </a:fld>
            <a:endParaRPr kumimoji="1" lang="ja-JP" altLang="en-US"/>
          </a:p>
        </p:txBody>
      </p:sp>
    </p:spTree>
    <p:extLst>
      <p:ext uri="{BB962C8B-B14F-4D97-AF65-F5344CB8AC3E}">
        <p14:creationId xmlns:p14="http://schemas.microsoft.com/office/powerpoint/2010/main" val="2806067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）チャプターワン・ツーを通して、「</a:t>
            </a:r>
            <a:r>
              <a:rPr lang="ja-JP" altLang="en-US" sz="1500" b="1" u="sng" dirty="0">
                <a:latin typeface="Meiryo UI" panose="020B0604030504040204" pitchFamily="50" charset="-128"/>
                <a:ea typeface="Meiryo UI" panose="020B0604030504040204" pitchFamily="50" charset="-128"/>
              </a:rPr>
              <a:t>より、そう、ちから。</a:t>
            </a:r>
            <a:r>
              <a:rPr lang="ja-JP" altLang="en-US" sz="1500" b="1" dirty="0">
                <a:latin typeface="Meiryo UI" panose="020B0604030504040204" pitchFamily="50" charset="-128"/>
                <a:ea typeface="Meiryo UI" panose="020B0604030504040204" pitchFamily="50" charset="-128"/>
              </a:rPr>
              <a:t>」への理解は深まったでしょうか？教材内で紹介しきれなかった内容を</a:t>
            </a:r>
            <a:r>
              <a:rPr lang="en-US" altLang="ja-JP" sz="1500" b="1" dirty="0">
                <a:latin typeface="Meiryo UI" panose="020B0604030504040204" pitchFamily="50" charset="-128"/>
                <a:ea typeface="Meiryo UI" panose="020B0604030504040204" pitchFamily="50" charset="-128"/>
              </a:rPr>
              <a:t>Q</a:t>
            </a:r>
            <a:r>
              <a:rPr lang="ja-JP" altLang="en-US" sz="1500" b="1" dirty="0">
                <a:latin typeface="Meiryo UI" panose="020B0604030504040204" pitchFamily="50" charset="-128"/>
                <a:ea typeface="Meiryo UI" panose="020B0604030504040204" pitchFamily="50" charset="-128"/>
              </a:rPr>
              <a:t>＆</a:t>
            </a:r>
            <a:r>
              <a:rPr lang="en-US" altLang="ja-JP" sz="1500" b="1" dirty="0">
                <a:latin typeface="Meiryo UI" panose="020B0604030504040204" pitchFamily="50" charset="-128"/>
                <a:ea typeface="Meiryo UI" panose="020B0604030504040204" pitchFamily="50" charset="-128"/>
              </a:rPr>
              <a:t>A</a:t>
            </a:r>
            <a:r>
              <a:rPr lang="ja-JP" altLang="en-US" sz="1500" b="1" dirty="0">
                <a:latin typeface="Meiryo UI" panose="020B0604030504040204" pitchFamily="50" charset="-128"/>
                <a:ea typeface="Meiryo UI" panose="020B0604030504040204" pitchFamily="50" charset="-128"/>
              </a:rPr>
              <a:t>形式で紹介します。</a:t>
            </a:r>
            <a:endParaRPr lang="en-US" altLang="ja-JP" sz="1500" b="1" strike="sngStrik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9943251-F269-4A58-A6AF-8E3E8C352458}" type="slidenum">
              <a:rPr kumimoji="1" lang="ja-JP" altLang="en-US" sz="13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1" lang="ja-JP" altLang="en-US" sz="13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220968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9943251-F269-4A58-A6AF-8E3E8C352458}" type="slidenum">
              <a:rPr kumimoji="1" lang="ja-JP" altLang="en-US" smtClean="0"/>
              <a:t>22</a:t>
            </a:fld>
            <a:endParaRPr kumimoji="1" lang="ja-JP" altLang="en-US"/>
          </a:p>
        </p:txBody>
      </p:sp>
    </p:spTree>
    <p:extLst>
      <p:ext uri="{BB962C8B-B14F-4D97-AF65-F5344CB8AC3E}">
        <p14:creationId xmlns:p14="http://schemas.microsoft.com/office/powerpoint/2010/main" val="2704961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9943251-F269-4A58-A6AF-8E3E8C352458}" type="slidenum">
              <a:rPr kumimoji="1" lang="ja-JP" altLang="en-US" sz="13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1" lang="ja-JP" altLang="en-US" sz="13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10577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）チャプター・スリー。私の　より、そう、ちから。</a:t>
            </a:r>
            <a:endParaRPr lang="en-US" altLang="ja-JP" sz="1500" b="1"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24</a:t>
            </a:fld>
            <a:endParaRPr kumimoji="1" lang="ja-JP" altLang="en-US"/>
          </a:p>
        </p:txBody>
      </p:sp>
    </p:spTree>
    <p:extLst>
      <p:ext uri="{BB962C8B-B14F-4D97-AF65-F5344CB8AC3E}">
        <p14:creationId xmlns:p14="http://schemas.microsoft.com/office/powerpoint/2010/main" val="651131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500" b="1" u="none" dirty="0">
                <a:latin typeface="Meiryo UI" panose="020B0604030504040204" pitchFamily="50" charset="-128"/>
                <a:ea typeface="Meiryo UI" panose="020B0604030504040204" pitchFamily="50" charset="-128"/>
              </a:rPr>
              <a:t>Na</a:t>
            </a:r>
            <a:r>
              <a:rPr lang="ja-JP" altLang="en-US" sz="1500" b="1" u="none">
                <a:latin typeface="Meiryo UI" panose="020B0604030504040204" pitchFamily="50" charset="-128"/>
                <a:ea typeface="Meiryo UI" panose="020B0604030504040204" pitchFamily="50" charset="-128"/>
              </a:rPr>
              <a:t>）</a:t>
            </a:r>
            <a:r>
              <a:rPr kumimoji="1" lang="ja-JP" altLang="en-US" sz="2000" b="1"/>
              <a:t>これまで，「より、そう、ちから。」についての理解を深めてきました。</a:t>
            </a:r>
            <a:endParaRPr kumimoji="1" lang="en-US" altLang="ja-JP" sz="2000" b="1" dirty="0"/>
          </a:p>
          <a:p>
            <a:r>
              <a:rPr kumimoji="1" lang="ja-JP" altLang="en-US" sz="2000" b="1"/>
              <a:t>このチャプターでは、</a:t>
            </a:r>
            <a:r>
              <a:rPr kumimoji="1" lang="ja-JP" altLang="en-US" sz="2000" b="1">
                <a:solidFill>
                  <a:schemeClr val="tx1">
                    <a:lumMod val="75000"/>
                    <a:lumOff val="25000"/>
                  </a:schemeClr>
                </a:solidFill>
                <a:latin typeface="+mn-ea"/>
              </a:rPr>
              <a:t>日々の業務で「より、そう、ちから。」を実践していくために、</a:t>
            </a:r>
            <a:r>
              <a:rPr lang="ja-JP" altLang="en-US" sz="2000" b="1">
                <a:solidFill>
                  <a:srgbClr val="FF0000"/>
                </a:solidFill>
                <a:latin typeface="Meiryo UI" panose="020B0604030504040204" pitchFamily="50" charset="-128"/>
                <a:ea typeface="Meiryo UI" panose="020B0604030504040204" pitchFamily="50" charset="-128"/>
              </a:rPr>
              <a:t>よりそう</a:t>
            </a:r>
            <a:r>
              <a:rPr lang="en-US" altLang="ja-JP" sz="2000" b="1" dirty="0">
                <a:solidFill>
                  <a:srgbClr val="FF0000"/>
                </a:solidFill>
                <a:latin typeface="Meiryo UI" panose="020B0604030504040204" pitchFamily="50" charset="-128"/>
                <a:ea typeface="Meiryo UI" panose="020B0604030504040204" pitchFamily="50" charset="-128"/>
              </a:rPr>
              <a:t>next</a:t>
            </a:r>
            <a:r>
              <a:rPr lang="ja-JP" altLang="en-US" sz="2000" b="1">
                <a:solidFill>
                  <a:srgbClr val="FF0000"/>
                </a:solidFill>
                <a:latin typeface="Meiryo UI" panose="020B0604030504040204" pitchFamily="50" charset="-128"/>
                <a:ea typeface="Meiryo UI" panose="020B0604030504040204" pitchFamily="50" charset="-128"/>
              </a:rPr>
              <a:t>，東北電力グループサステナビリティ方針の内容</a:t>
            </a:r>
            <a:r>
              <a:rPr lang="ja-JP" altLang="en-US" sz="2000" b="1">
                <a:latin typeface="Meiryo UI" panose="020B0604030504040204" pitchFamily="50" charset="-128"/>
                <a:ea typeface="Meiryo UI" panose="020B0604030504040204" pitchFamily="50" charset="-128"/>
              </a:rPr>
              <a:t>や現在の皆さんの業務・立場と次の３つの視点</a:t>
            </a:r>
            <a:r>
              <a:rPr lang="en-US" altLang="ja-JP" sz="2000" b="1" dirty="0">
                <a:latin typeface="Meiryo UI" panose="020B0604030504040204" pitchFamily="50" charset="-128"/>
                <a:ea typeface="Meiryo UI" panose="020B0604030504040204" pitchFamily="50" charset="-128"/>
              </a:rPr>
              <a:t>(</a:t>
            </a:r>
            <a:r>
              <a:rPr lang="ja-JP" altLang="en-US" sz="2000" b="1">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a:t>
            </a:r>
            <a:r>
              <a:rPr lang="ja-JP" altLang="en-US" sz="2000" b="1">
                <a:latin typeface="Meiryo UI" panose="020B0604030504040204" pitchFamily="50" charset="-128"/>
                <a:ea typeface="Meiryo UI" panose="020B0604030504040204" pitchFamily="50" charset="-128"/>
              </a:rPr>
              <a:t>を踏まえ「より、そう、ちから。」宣言をしましょう。</a:t>
            </a:r>
            <a:endParaRPr lang="en-US" altLang="ja-JP" sz="1500" b="1" u="none" dirty="0">
              <a:latin typeface="Meiryo UI" panose="020B0604030504040204" pitchFamily="50" charset="-128"/>
              <a:ea typeface="Meiryo UI" panose="020B0604030504040204" pitchFamily="50" charset="-128"/>
            </a:endParaRPr>
          </a:p>
          <a:p>
            <a:pPr algn="l"/>
            <a:endParaRPr lang="ja-JP" altLang="en-US" sz="1500" b="1" u="non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25</a:t>
            </a:fld>
            <a:endParaRPr kumimoji="1" lang="ja-JP" altLang="en-US"/>
          </a:p>
        </p:txBody>
      </p:sp>
    </p:spTree>
    <p:extLst>
      <p:ext uri="{BB962C8B-B14F-4D97-AF65-F5344CB8AC3E}">
        <p14:creationId xmlns:p14="http://schemas.microsoft.com/office/powerpoint/2010/main" val="2729275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9943251-F269-4A58-A6AF-8E3E8C352458}" type="slidenum">
              <a:rPr kumimoji="1" lang="ja-JP" altLang="en-US" smtClean="0"/>
              <a:t>26</a:t>
            </a:fld>
            <a:endParaRPr kumimoji="1" lang="ja-JP" altLang="en-US"/>
          </a:p>
        </p:txBody>
      </p:sp>
    </p:spTree>
    <p:extLst>
      <p:ext uri="{BB962C8B-B14F-4D97-AF65-F5344CB8AC3E}">
        <p14:creationId xmlns:p14="http://schemas.microsoft.com/office/powerpoint/2010/main" val="737371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en-US" altLang="ja-JP" sz="2400" b="1" kern="100" dirty="0">
                <a:latin typeface="游明朝" panose="02020400000000000000" pitchFamily="18" charset="-128"/>
                <a:ea typeface="游ゴシック" panose="020B0400000000000000" pitchFamily="50" charset="-128"/>
                <a:cs typeface="Times New Roman" panose="02020603050405020304" pitchFamily="18" charset="0"/>
              </a:rPr>
              <a:t>Na)</a:t>
            </a:r>
            <a:r>
              <a:rPr lang="ja-JP" altLang="ja-JP" sz="3200" b="1" kern="100">
                <a:latin typeface="游明朝" panose="02020400000000000000" pitchFamily="18" charset="-128"/>
                <a:ea typeface="游ゴシック" panose="020B0400000000000000" pitchFamily="50" charset="-128"/>
                <a:cs typeface="Times New Roman" panose="02020603050405020304" pitchFamily="18" charset="0"/>
              </a:rPr>
              <a:t>お疲れ様でした。以上で終了となります。</a:t>
            </a:r>
            <a:endParaRPr lang="ja-JP" altLang="ja-JP" sz="3200" kern="10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3200" b="1" kern="100">
                <a:latin typeface="游明朝" panose="02020400000000000000" pitchFamily="18" charset="-128"/>
                <a:ea typeface="游ゴシック" panose="020B0400000000000000" pitchFamily="50" charset="-128"/>
                <a:cs typeface="Times New Roman" panose="02020603050405020304" pitchFamily="18" charset="0"/>
              </a:rPr>
              <a:t>一人ひとりの「より、そう、ちから。」宣言のもと日々実践を積み重ね</a:t>
            </a:r>
            <a:r>
              <a:rPr lang="ja-JP" altLang="en-US" sz="3200" b="1" kern="100">
                <a:latin typeface="游明朝" panose="02020400000000000000" pitchFamily="18" charset="-128"/>
                <a:ea typeface="游ゴシック" panose="020B0400000000000000" pitchFamily="50" charset="-128"/>
                <a:cs typeface="Times New Roman" panose="02020603050405020304" pitchFamily="18" charset="0"/>
              </a:rPr>
              <a:t>，</a:t>
            </a:r>
            <a:endParaRPr lang="ja-JP" altLang="ja-JP" sz="3200" kern="10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en-US" sz="3200" b="1" kern="100">
                <a:solidFill>
                  <a:srgbClr val="FF0000"/>
                </a:solidFill>
                <a:latin typeface="游明朝" panose="02020400000000000000" pitchFamily="18" charset="-128"/>
                <a:ea typeface="游ゴシック" panose="020B0400000000000000" pitchFamily="50" charset="-128"/>
                <a:cs typeface="Times New Roman" panose="02020603050405020304" pitchFamily="18" charset="0"/>
              </a:rPr>
              <a:t>地域・お客さま・東北電力グループがともに発展する未来を目指しましょう！</a:t>
            </a:r>
            <a:endParaRPr lang="ja-JP" altLang="ja-JP" sz="32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27</a:t>
            </a:fld>
            <a:endParaRPr kumimoji="1" lang="ja-JP" altLang="en-US"/>
          </a:p>
        </p:txBody>
      </p:sp>
    </p:spTree>
    <p:extLst>
      <p:ext uri="{BB962C8B-B14F-4D97-AF65-F5344CB8AC3E}">
        <p14:creationId xmlns:p14="http://schemas.microsoft.com/office/powerpoint/2010/main" val="79022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28</a:t>
            </a:fld>
            <a:endParaRPr kumimoji="1" lang="ja-JP" altLang="en-US"/>
          </a:p>
        </p:txBody>
      </p:sp>
    </p:spTree>
    <p:extLst>
      <p:ext uri="{BB962C8B-B14F-4D97-AF65-F5344CB8AC3E}">
        <p14:creationId xmlns:p14="http://schemas.microsoft.com/office/powerpoint/2010/main" val="2448325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259085" y="3346812"/>
            <a:ext cx="7559279" cy="844499"/>
          </a:xfrm>
        </p:spPr>
        <p:txBody>
          <a:bodyPr anchor="b"/>
          <a:lstStyle>
            <a:lvl1pPr algn="l">
              <a:defRPr sz="3600"/>
            </a:lvl1pPr>
          </a:lstStyle>
          <a:p>
            <a:endParaRPr lang="en-US"/>
          </a:p>
        </p:txBody>
      </p:sp>
      <p:sp>
        <p:nvSpPr>
          <p:cNvPr id="3" name="Subtitle 2"/>
          <p:cNvSpPr>
            <a:spLocks noGrp="1"/>
          </p:cNvSpPr>
          <p:nvPr>
            <p:ph type="subTitle" idx="1"/>
          </p:nvPr>
        </p:nvSpPr>
        <p:spPr>
          <a:xfrm>
            <a:off x="1259879" y="2919863"/>
            <a:ext cx="7559279" cy="426949"/>
          </a:xfrm>
        </p:spPr>
        <p:txBody>
          <a:bodyPr/>
          <a:lstStyle>
            <a:lvl1pPr marL="0" indent="0" algn="l">
              <a:buNone/>
              <a:defRPr sz="1200" b="0" i="0">
                <a:latin typeface="Yu Gothic Light" panose="020B0300000000000000" pitchFamily="34" charset="-128"/>
                <a:ea typeface="Yu Gothic Light" panose="020B0300000000000000" pitchFamily="34" charset="-128"/>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ja-JP" altLang="en-US"/>
              <a:t>マスター サブタイトルの書式設定</a:t>
            </a:r>
            <a:endParaRPr lang="en-US"/>
          </a:p>
        </p:txBody>
      </p:sp>
    </p:spTree>
    <p:extLst>
      <p:ext uri="{BB962C8B-B14F-4D97-AF65-F5344CB8AC3E}">
        <p14:creationId xmlns:p14="http://schemas.microsoft.com/office/powerpoint/2010/main" val="353898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タイトルのみ">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A1783C7-0CC5-4849-B4E6-99E7F94CADD7}"/>
              </a:ext>
            </a:extLst>
          </p:cNvPr>
          <p:cNvSpPr>
            <a:spLocks noGrp="1"/>
          </p:cNvSpPr>
          <p:nvPr>
            <p:ph type="title"/>
          </p:nvPr>
        </p:nvSpPr>
        <p:spPr>
          <a:xfrm>
            <a:off x="179388" y="129112"/>
            <a:ext cx="9720262" cy="462022"/>
          </a:xfrm>
        </p:spPr>
        <p:txBody>
          <a:bodyPr/>
          <a:lstStyle>
            <a:lvl1pPr>
              <a:defRPr sz="1400" b="0" i="0">
                <a:solidFill>
                  <a:schemeClr val="tx1">
                    <a:lumMod val="85000"/>
                    <a:lumOff val="15000"/>
                  </a:schemeClr>
                </a:solidFill>
                <a:latin typeface="Yu Gothic UI" panose="020B0500000000000000" pitchFamily="34" charset="-128"/>
                <a:ea typeface="Yu Gothic UI" panose="020B0500000000000000" pitchFamily="34" charset="-128"/>
              </a:defRPr>
            </a:lvl1pPr>
          </a:lstStyle>
          <a:p>
            <a:r>
              <a:rPr lang="ja-JP" altLang="en-US"/>
              <a:t>マスター タイトルの書式設定</a:t>
            </a:r>
            <a:endParaRPr lang="en-US" dirty="0"/>
          </a:p>
        </p:txBody>
      </p:sp>
      <p:sp>
        <p:nvSpPr>
          <p:cNvPr id="5" name="Footer Placeholder 4">
            <a:extLst>
              <a:ext uri="{FF2B5EF4-FFF2-40B4-BE49-F238E27FC236}">
                <a16:creationId xmlns:a16="http://schemas.microsoft.com/office/drawing/2014/main" id="{95FA158A-1F5E-FE4A-9A6B-111FDA561BF7}"/>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6" name="Slide Number Placeholder 5">
            <a:extLst>
              <a:ext uri="{FF2B5EF4-FFF2-40B4-BE49-F238E27FC236}">
                <a16:creationId xmlns:a16="http://schemas.microsoft.com/office/drawing/2014/main" id="{21DC39F3-1AAC-0741-B6F2-09A1133893EC}"/>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892740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A1783C7-0CC5-4849-B4E6-99E7F94CADD7}"/>
              </a:ext>
            </a:extLst>
          </p:cNvPr>
          <p:cNvSpPr>
            <a:spLocks noGrp="1"/>
          </p:cNvSpPr>
          <p:nvPr>
            <p:ph type="title"/>
          </p:nvPr>
        </p:nvSpPr>
        <p:spPr>
          <a:xfrm>
            <a:off x="179388" y="129112"/>
            <a:ext cx="9720262" cy="462022"/>
          </a:xfrm>
        </p:spPr>
        <p:txBody>
          <a:bodyPr/>
          <a:lstStyle>
            <a:lvl1pPr>
              <a:defRPr sz="1400" b="0" i="0">
                <a:solidFill>
                  <a:schemeClr val="tx1">
                    <a:lumMod val="85000"/>
                    <a:lumOff val="15000"/>
                  </a:schemeClr>
                </a:solidFill>
                <a:latin typeface="Yu Gothic UI" panose="020B0500000000000000" pitchFamily="34" charset="-128"/>
                <a:ea typeface="Yu Gothic UI" panose="020B0500000000000000" pitchFamily="34" charset="-128"/>
              </a:defRPr>
            </a:lvl1pPr>
          </a:lstStyle>
          <a:p>
            <a:r>
              <a:rPr lang="ja-JP" altLang="en-US"/>
              <a:t>マスター タイトルの書式設定</a:t>
            </a:r>
            <a:endParaRPr lang="en-US" dirty="0"/>
          </a:p>
        </p:txBody>
      </p:sp>
      <p:sp>
        <p:nvSpPr>
          <p:cNvPr id="15" name="Footer Placeholder 4">
            <a:extLst>
              <a:ext uri="{FF2B5EF4-FFF2-40B4-BE49-F238E27FC236}">
                <a16:creationId xmlns:a16="http://schemas.microsoft.com/office/drawing/2014/main" id="{0B3E7DD7-82B1-3D41-8E82-DFDCE2414CA7}"/>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6" name="Slide Number Placeholder 5">
            <a:extLst>
              <a:ext uri="{FF2B5EF4-FFF2-40B4-BE49-F238E27FC236}">
                <a16:creationId xmlns:a16="http://schemas.microsoft.com/office/drawing/2014/main" id="{53C0BC47-406F-E24B-8C5E-5931677C3B34}"/>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4089911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6F13D40-FB2C-E24D-801A-7507CDA06AA6}"/>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9" name="Slide Number Placeholder 5">
            <a:extLst>
              <a:ext uri="{FF2B5EF4-FFF2-40B4-BE49-F238E27FC236}">
                <a16:creationId xmlns:a16="http://schemas.microsoft.com/office/drawing/2014/main" id="{AA1962D1-1B0E-8440-8BAA-660F41B9C317}"/>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1668866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2934" y="602080"/>
            <a:ext cx="8693170" cy="1061995"/>
          </a:xfrm>
          <a:prstGeom prst="rect">
            <a:avLst/>
          </a:prstGeom>
        </p:spPr>
        <p:txBody>
          <a:bodyPr vert="horz" lIns="180000" tIns="108000" rIns="180000" bIns="108000" rtlCol="0" anchor="ctr">
            <a:spAutoFit/>
          </a:bodyPr>
          <a:lstStyle/>
          <a:p>
            <a:r>
              <a:rPr lang="ja-JP" altLang="en-US"/>
              <a:t>マスター タイトルの書式設定</a:t>
            </a:r>
            <a:endParaRPr lang="en-US"/>
          </a:p>
        </p:txBody>
      </p:sp>
      <p:sp>
        <p:nvSpPr>
          <p:cNvPr id="3" name="Text Placeholder 2"/>
          <p:cNvSpPr>
            <a:spLocks noGrp="1"/>
          </p:cNvSpPr>
          <p:nvPr>
            <p:ph type="body" idx="1"/>
          </p:nvPr>
        </p:nvSpPr>
        <p:spPr>
          <a:xfrm>
            <a:off x="692934" y="2012414"/>
            <a:ext cx="8693170" cy="3010862"/>
          </a:xfrm>
          <a:prstGeom prst="rect">
            <a:avLst/>
          </a:prstGeom>
        </p:spPr>
        <p:txBody>
          <a:bodyPr vert="horz" lIns="180000" tIns="108000" rIns="180000" bIns="108000" rtlCol="0">
            <a:sp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92934" y="6983759"/>
            <a:ext cx="2267784" cy="448365"/>
          </a:xfrm>
          <a:prstGeom prst="rect">
            <a:avLst/>
          </a:prstGeom>
        </p:spPr>
        <p:txBody>
          <a:bodyPr vert="horz" lIns="180000" tIns="108000" rIns="180000" bIns="108000" rtlCol="0" anchor="ctr">
            <a:spAutoFit/>
          </a:bodyPr>
          <a:lstStyle>
            <a:lvl1pPr algn="l">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endParaRPr kumimoji="1" lang="ja-JP" altLang="en-US"/>
          </a:p>
        </p:txBody>
      </p:sp>
      <p:sp>
        <p:nvSpPr>
          <p:cNvPr id="5" name="Footer Placeholder 4"/>
          <p:cNvSpPr>
            <a:spLocks noGrp="1"/>
          </p:cNvSpPr>
          <p:nvPr>
            <p:ph type="ftr" sz="quarter" idx="3"/>
          </p:nvPr>
        </p:nvSpPr>
        <p:spPr>
          <a:xfrm>
            <a:off x="3338682" y="6988055"/>
            <a:ext cx="3401675" cy="439773"/>
          </a:xfrm>
          <a:prstGeom prst="rect">
            <a:avLst/>
          </a:prstGeom>
        </p:spPr>
        <p:txBody>
          <a:bodyPr vert="horz" lIns="180000" tIns="108000" rIns="180000" bIns="108000" rtlCol="0" anchor="ctr">
            <a:spAutoFit/>
          </a:bodyPr>
          <a:lstStyle>
            <a:lvl1pPr algn="ctr">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r>
              <a:rPr kumimoji="1" lang="en" altLang="ja-JP" dirty="0"/>
              <a:t>@ 2023 Tohoku Electric Power Co.,Inc.</a:t>
            </a:r>
            <a:endParaRPr kumimoji="1" lang="ja-JP" altLang="en-US" dirty="0"/>
          </a:p>
        </p:txBody>
      </p:sp>
      <p:sp>
        <p:nvSpPr>
          <p:cNvPr id="6" name="Slide Number Placeholder 5"/>
          <p:cNvSpPr>
            <a:spLocks noGrp="1"/>
          </p:cNvSpPr>
          <p:nvPr>
            <p:ph type="sldNum" sz="quarter" idx="4"/>
          </p:nvPr>
        </p:nvSpPr>
        <p:spPr>
          <a:xfrm>
            <a:off x="7118320" y="6983759"/>
            <a:ext cx="2267784" cy="448365"/>
          </a:xfrm>
          <a:prstGeom prst="rect">
            <a:avLst/>
          </a:prstGeom>
        </p:spPr>
        <p:txBody>
          <a:bodyPr vert="horz" lIns="180000" tIns="108000" rIns="180000" bIns="108000" rtlCol="0" anchor="ctr">
            <a:spAutoFit/>
          </a:bodyPr>
          <a:lstStyle>
            <a:lvl1pPr algn="r">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892818443"/>
      </p:ext>
    </p:extLst>
  </p:cSld>
  <p:clrMap bg1="lt1" tx1="dk1" bg2="lt2" tx2="dk2" accent1="accent1" accent2="accent2" accent3="accent3" accent4="accent4" accent5="accent5" accent6="accent6" hlink="hlink" folHlink="folHlink"/>
  <p:sldLayoutIdLst>
    <p:sldLayoutId id="2147483701" r:id="rId1"/>
    <p:sldLayoutId id="2147483712" r:id="rId2"/>
    <p:sldLayoutId id="2147483706" r:id="rId3"/>
    <p:sldLayoutId id="2147483707" r:id="rId4"/>
  </p:sldLayoutIdLst>
  <p:hf hdr="0" dt="0"/>
  <p:txStyles>
    <p:title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UI" panose="020B0500000000000000" pitchFamily="34" charset="-128"/>
          <a:ea typeface="Yu Gothic UI" panose="020B0500000000000000" pitchFamily="34" charset="-128"/>
          <a:cs typeface="+mj-cs"/>
        </a:defRPr>
      </a:lvl1pPr>
    </p:titleStyle>
    <p:bodyStyle>
      <a:lvl1pPr marL="251986" indent="-251986" algn="l" defTabSz="1007943" rtl="0" eaLnBrk="1" latinLnBrk="0" hangingPunct="1">
        <a:lnSpc>
          <a:spcPct val="120000"/>
        </a:lnSpc>
        <a:spcBef>
          <a:spcPts val="1102"/>
        </a:spcBef>
        <a:spcAft>
          <a:spcPts val="600"/>
        </a:spcAft>
        <a:buFont typeface="Arial" panose="020B0604020202020204" pitchFamily="34" charset="0"/>
        <a:buChar char="•"/>
        <a:defRPr kumimoji="1" sz="3086" b="0" i="0" kern="1200">
          <a:solidFill>
            <a:schemeClr val="tx1"/>
          </a:solidFill>
          <a:latin typeface="Yu Gothic UI" panose="020B0500000000000000" pitchFamily="34" charset="-128"/>
          <a:ea typeface="Yu Gothic UI" panose="020B0500000000000000" pitchFamily="34" charset="-128"/>
          <a:cs typeface="+mn-cs"/>
        </a:defRPr>
      </a:lvl1pPr>
      <a:lvl2pPr marL="755957" indent="-251986" algn="l" defTabSz="1007943" rtl="0" eaLnBrk="1" latinLnBrk="0" hangingPunct="1">
        <a:lnSpc>
          <a:spcPct val="120000"/>
        </a:lnSpc>
        <a:spcBef>
          <a:spcPts val="551"/>
        </a:spcBef>
        <a:spcAft>
          <a:spcPts val="600"/>
        </a:spcAft>
        <a:buFont typeface="Arial" panose="020B0604020202020204" pitchFamily="34" charset="0"/>
        <a:buChar char="•"/>
        <a:defRPr kumimoji="1" sz="2646" b="0" i="0" kern="1200">
          <a:solidFill>
            <a:schemeClr val="tx1"/>
          </a:solidFill>
          <a:latin typeface="Yu Gothic UI" panose="020B0500000000000000" pitchFamily="34" charset="-128"/>
          <a:ea typeface="Yu Gothic UI" panose="020B0500000000000000" pitchFamily="34" charset="-128"/>
          <a:cs typeface="+mn-cs"/>
        </a:defRPr>
      </a:lvl2pPr>
      <a:lvl3pPr marL="1259929" indent="-251986" algn="l" defTabSz="1007943" rtl="0" eaLnBrk="1" latinLnBrk="0" hangingPunct="1">
        <a:lnSpc>
          <a:spcPct val="120000"/>
        </a:lnSpc>
        <a:spcBef>
          <a:spcPts val="551"/>
        </a:spcBef>
        <a:spcAft>
          <a:spcPts val="600"/>
        </a:spcAft>
        <a:buFont typeface="Arial" panose="020B0604020202020204" pitchFamily="34" charset="0"/>
        <a:buChar char="•"/>
        <a:defRPr kumimoji="1" sz="2205" b="0" i="0" kern="1200">
          <a:solidFill>
            <a:schemeClr val="tx1"/>
          </a:solidFill>
          <a:latin typeface="Yu Gothic UI" panose="020B0500000000000000" pitchFamily="34" charset="-128"/>
          <a:ea typeface="Yu Gothic UI" panose="020B0500000000000000" pitchFamily="34" charset="-128"/>
          <a:cs typeface="+mn-cs"/>
        </a:defRPr>
      </a:lvl3pPr>
      <a:lvl4pPr marL="1763900" indent="-251986" algn="l" defTabSz="1007943" rtl="0" eaLnBrk="1" latinLnBrk="0" hangingPunct="1">
        <a:lnSpc>
          <a:spcPct val="120000"/>
        </a:lnSpc>
        <a:spcBef>
          <a:spcPts val="551"/>
        </a:spcBef>
        <a:spcAft>
          <a:spcPts val="600"/>
        </a:spcAft>
        <a:buFont typeface="Arial" panose="020B0604020202020204" pitchFamily="34" charset="0"/>
        <a:buChar char="•"/>
        <a:defRPr kumimoji="1" sz="1984" b="0" i="0" kern="1200">
          <a:solidFill>
            <a:schemeClr val="tx1"/>
          </a:solidFill>
          <a:latin typeface="Yu Gothic UI" panose="020B0500000000000000" pitchFamily="34" charset="-128"/>
          <a:ea typeface="Yu Gothic UI" panose="020B0500000000000000" pitchFamily="34" charset="-128"/>
          <a:cs typeface="+mn-cs"/>
        </a:defRPr>
      </a:lvl4pPr>
      <a:lvl5pPr marL="2267872" indent="-251986" algn="l" defTabSz="1007943" rtl="0" eaLnBrk="1" latinLnBrk="0" hangingPunct="1">
        <a:lnSpc>
          <a:spcPct val="120000"/>
        </a:lnSpc>
        <a:spcBef>
          <a:spcPts val="551"/>
        </a:spcBef>
        <a:spcAft>
          <a:spcPts val="600"/>
        </a:spcAft>
        <a:buFont typeface="Arial" panose="020B0604020202020204" pitchFamily="34" charset="0"/>
        <a:buChar char="•"/>
        <a:defRPr kumimoji="1" sz="1984" b="0" i="0" kern="1200">
          <a:solidFill>
            <a:schemeClr val="tx1"/>
          </a:solidFill>
          <a:latin typeface="Yu Gothic UI" panose="020B0500000000000000" pitchFamily="34" charset="-128"/>
          <a:ea typeface="Yu Gothic UI" panose="020B0500000000000000" pitchFamily="34" charset="-128"/>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82" userDrawn="1">
          <p15:clr>
            <a:srgbClr val="A4A3A4"/>
          </p15:clr>
        </p15:guide>
        <p15:guide id="2" pos="3174" userDrawn="1">
          <p15:clr>
            <a:srgbClr val="A4A3A4"/>
          </p15:clr>
        </p15:guide>
        <p15:guide id="3" pos="3061" userDrawn="1">
          <p15:clr>
            <a:srgbClr val="A4A3A4"/>
          </p15:clr>
        </p15:guide>
        <p15:guide id="4" pos="3288" userDrawn="1">
          <p15:clr>
            <a:srgbClr val="A4A3A4"/>
          </p15:clr>
        </p15:guide>
        <p15:guide id="5" pos="113" userDrawn="1">
          <p15:clr>
            <a:srgbClr val="A4A3A4"/>
          </p15:clr>
        </p15:guide>
        <p15:guide id="6" pos="6236" userDrawn="1">
          <p15:clr>
            <a:srgbClr val="A4A3A4"/>
          </p15:clr>
        </p15:guide>
        <p15:guide id="7" orient="horz" pos="456" userDrawn="1">
          <p15:clr>
            <a:srgbClr val="A4A3A4"/>
          </p15:clr>
        </p15:guide>
        <p15:guide id="8" orient="horz" pos="4513" userDrawn="1">
          <p15:clr>
            <a:srgbClr val="A4A3A4"/>
          </p15:clr>
        </p15:guide>
        <p15:guide id="10" pos="226" userDrawn="1">
          <p15:clr>
            <a:srgbClr val="A4A3A4"/>
          </p15:clr>
        </p15:guide>
        <p15:guide id="11" pos="6123" userDrawn="1">
          <p15:clr>
            <a:srgbClr val="A4A3A4"/>
          </p15:clr>
        </p15:guide>
        <p15:guide id="12" orient="horz" pos="648" userDrawn="1">
          <p15:clr>
            <a:srgbClr val="A4A3A4"/>
          </p15:clr>
        </p15:guide>
        <p15:guide id="13" orient="horz" pos="4320"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notesSlide" Target="../notesSlides/notesSlide5.xml"/><Relationship Id="rId9" Type="http://schemas.openxmlformats.org/officeDocument/2006/relationships/image" Target="../media/image9.png"/><Relationship Id="rId1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6.jpe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slideLayout" Target="../slideLayouts/slideLayout3.xml"/><Relationship Id="rId7" Type="http://schemas.openxmlformats.org/officeDocument/2006/relationships/image" Target="../media/image18.jpe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17.jpeg"/><Relationship Id="rId5" Type="http://schemas.openxmlformats.org/officeDocument/2006/relationships/image" Target="../media/image3.png"/><Relationship Id="rId4" Type="http://schemas.openxmlformats.org/officeDocument/2006/relationships/notesSlide" Target="../notesSlides/notesSlide12.xml"/><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3.xml"/><Relationship Id="rId7" Type="http://schemas.openxmlformats.org/officeDocument/2006/relationships/image" Target="../media/image22.jpe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1.jpeg"/><Relationship Id="rId5" Type="http://schemas.openxmlformats.org/officeDocument/2006/relationships/image" Target="../media/image3.png"/><Relationship Id="rId4" Type="http://schemas.openxmlformats.org/officeDocument/2006/relationships/notesSlide" Target="../notesSlides/notesSlide13.xml"/><Relationship Id="rId9"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7.jpe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3" Type="http://schemas.microsoft.com/office/2007/relationships/media" Target="../media/media15.mp3"/><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audio" Target="../media/media14.mp3"/><Relationship Id="rId16" Type="http://schemas.openxmlformats.org/officeDocument/2006/relationships/image" Target="../media/image37.png"/><Relationship Id="rId1" Type="http://schemas.microsoft.com/office/2007/relationships/media" Target="../media/media14.mp3"/><Relationship Id="rId6" Type="http://schemas.openxmlformats.org/officeDocument/2006/relationships/notesSlide" Target="../notesSlides/notesSlide16.xml"/><Relationship Id="rId11" Type="http://schemas.openxmlformats.org/officeDocument/2006/relationships/image" Target="../media/image32.png"/><Relationship Id="rId5" Type="http://schemas.openxmlformats.org/officeDocument/2006/relationships/slideLayout" Target="../slideLayouts/slideLayout2.xml"/><Relationship Id="rId15" Type="http://schemas.openxmlformats.org/officeDocument/2006/relationships/image" Target="../media/image36.png"/><Relationship Id="rId10" Type="http://schemas.openxmlformats.org/officeDocument/2006/relationships/image" Target="../media/image31.png"/><Relationship Id="rId19" Type="http://schemas.openxmlformats.org/officeDocument/2006/relationships/image" Target="../media/image3.png"/><Relationship Id="rId4" Type="http://schemas.openxmlformats.org/officeDocument/2006/relationships/audio" Target="../media/media15.mp3"/><Relationship Id="rId9" Type="http://schemas.openxmlformats.org/officeDocument/2006/relationships/image" Target="../media/image30.png"/><Relationship Id="rId1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3.png"/><Relationship Id="rId5" Type="http://schemas.openxmlformats.org/officeDocument/2006/relationships/image" Target="../media/image4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audio" Target="../media/media17.mp3"/><Relationship Id="rId16" Type="http://schemas.openxmlformats.org/officeDocument/2006/relationships/image" Target="../media/image52.png"/><Relationship Id="rId1" Type="http://schemas.microsoft.com/office/2007/relationships/media" Target="../media/media17.mp3"/><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notesSlide" Target="../notesSlides/notesSlide18.xml"/><Relationship Id="rId9" Type="http://schemas.openxmlformats.org/officeDocument/2006/relationships/image" Target="../media/image45.png"/><Relationship Id="rId14"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1.jpeg"/><Relationship Id="rId3" Type="http://schemas.openxmlformats.org/officeDocument/2006/relationships/slideLayout" Target="../slideLayouts/slideLayout2.xml"/><Relationship Id="rId7" Type="http://schemas.openxmlformats.org/officeDocument/2006/relationships/image" Target="../media/image56.jpeg"/><Relationship Id="rId12" Type="http://schemas.openxmlformats.org/officeDocument/2006/relationships/image" Target="../media/image60.jpe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55.png"/><Relationship Id="rId11" Type="http://schemas.openxmlformats.org/officeDocument/2006/relationships/image" Target="../media/image59.jpeg"/><Relationship Id="rId5" Type="http://schemas.openxmlformats.org/officeDocument/2006/relationships/image" Target="../media/image54.png"/><Relationship Id="rId10" Type="http://schemas.microsoft.com/office/2007/relationships/hdphoto" Target="../media/hdphoto1.wdp"/><Relationship Id="rId4" Type="http://schemas.openxmlformats.org/officeDocument/2006/relationships/notesSlide" Target="../notesSlides/notesSlide19.xml"/><Relationship Id="rId9" Type="http://schemas.openxmlformats.org/officeDocument/2006/relationships/image" Target="../media/image58.png"/><Relationship Id="rId1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64.png"/><Relationship Id="rId12" Type="http://schemas.openxmlformats.org/officeDocument/2006/relationships/image" Target="../media/image67.png"/><Relationship Id="rId17" Type="http://schemas.microsoft.com/office/2007/relationships/hdphoto" Target="../media/hdphoto5.wdp"/><Relationship Id="rId2" Type="http://schemas.openxmlformats.org/officeDocument/2006/relationships/audio" Target="../media/media19.mp3"/><Relationship Id="rId16" Type="http://schemas.openxmlformats.org/officeDocument/2006/relationships/image" Target="../media/image70.png"/><Relationship Id="rId1" Type="http://schemas.microsoft.com/office/2007/relationships/media" Target="../media/media19.mp3"/><Relationship Id="rId6" Type="http://schemas.openxmlformats.org/officeDocument/2006/relationships/image" Target="../media/image63.jpeg"/><Relationship Id="rId11" Type="http://schemas.openxmlformats.org/officeDocument/2006/relationships/image" Target="../media/image66.jpeg"/><Relationship Id="rId5" Type="http://schemas.openxmlformats.org/officeDocument/2006/relationships/image" Target="../media/image62.jpeg"/><Relationship Id="rId15" Type="http://schemas.openxmlformats.org/officeDocument/2006/relationships/image" Target="../media/image69.jpeg"/><Relationship Id="rId10" Type="http://schemas.microsoft.com/office/2007/relationships/hdphoto" Target="../media/hdphoto3.wdp"/><Relationship Id="rId4" Type="http://schemas.openxmlformats.org/officeDocument/2006/relationships/notesSlide" Target="../notesSlides/notesSlide20.xml"/><Relationship Id="rId9" Type="http://schemas.openxmlformats.org/officeDocument/2006/relationships/image" Target="../media/image65.png"/><Relationship Id="rId14" Type="http://schemas.openxmlformats.org/officeDocument/2006/relationships/image" Target="../media/image68.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E48A061-6844-1247-A13F-52D2EC067B71}"/>
              </a:ext>
            </a:extLst>
          </p:cNvPr>
          <p:cNvSpPr txBox="1"/>
          <p:nvPr/>
        </p:nvSpPr>
        <p:spPr>
          <a:xfrm>
            <a:off x="358775" y="976815"/>
            <a:ext cx="9361488" cy="1871621"/>
          </a:xfrm>
          <a:prstGeom prst="rect">
            <a:avLst/>
          </a:prstGeom>
          <a:noFill/>
        </p:spPr>
        <p:txBody>
          <a:bodyPr wrap="square" lIns="360000" tIns="180000" rIns="360000" bIns="180000" rtlCol="0">
            <a:spAutoFit/>
          </a:bodyPr>
          <a:lstStyle/>
          <a:p>
            <a:pPr algn="just">
              <a:lnSpc>
                <a:spcPct val="140000"/>
              </a:lnSpc>
              <a:spcAft>
                <a:spcPts val="600"/>
              </a:spcAft>
            </a:pPr>
            <a:r>
              <a:rPr kumimoji="1" lang="ja-JP" altLang="en-US" sz="1400" dirty="0">
                <a:latin typeface="游ゴシック Medium" panose="020B0500000000000000" pitchFamily="50" charset="-128"/>
                <a:ea typeface="游ゴシック Medium" panose="020B0500000000000000" pitchFamily="50" charset="-128"/>
              </a:rPr>
              <a:t>こ</a:t>
            </a:r>
            <a:r>
              <a:rPr kumimoji="1" lang="ja-JP" altLang="en-US" sz="1400" spc="150" dirty="0">
                <a:latin typeface="游ゴシック Medium" panose="020B0500000000000000" pitchFamily="50" charset="-128"/>
                <a:ea typeface="游ゴシック Medium" panose="020B0500000000000000" pitchFamily="50" charset="-128"/>
              </a:rPr>
              <a:t>の</a:t>
            </a:r>
            <a:r>
              <a:rPr kumimoji="1" lang="en-US" altLang="ja-JP" sz="1400" spc="150" dirty="0">
                <a:latin typeface="游ゴシック Medium" panose="020B0500000000000000" pitchFamily="50" charset="-128"/>
                <a:ea typeface="游ゴシック Medium" panose="020B0500000000000000" pitchFamily="50" charset="-128"/>
              </a:rPr>
              <a:t>e</a:t>
            </a:r>
            <a:r>
              <a:rPr kumimoji="1" lang="ja-JP" altLang="en-US" sz="1400" spc="150" dirty="0">
                <a:latin typeface="游ゴシック Medium" panose="020B0500000000000000" pitchFamily="50" charset="-128"/>
                <a:ea typeface="游ゴシック Medium" panose="020B0500000000000000" pitchFamily="50" charset="-128"/>
              </a:rPr>
              <a:t>ラーニング教材</a:t>
            </a:r>
            <a:r>
              <a:rPr kumimoji="1" lang="ja-JP" altLang="en-US" sz="1400" dirty="0">
                <a:latin typeface="游ゴシック Medium" panose="020B0500000000000000" pitchFamily="50" charset="-128"/>
                <a:ea typeface="游ゴシック Medium" panose="020B0500000000000000" pitchFamily="50" charset="-128"/>
              </a:rPr>
              <a:t>は、グループ従業員の一人ひとりが東北電力グループのブランドスローガン「より、そう、ちから。」に込められた思いや、グループスローガン化の背景、サステナビリティ重要課題の解決・中長期ビジョンの実現に向けた深化の必要性・方向性を理解し、行動につなげることができるように作られています。</a:t>
            </a:r>
            <a:r>
              <a:rPr kumimoji="1" lang="en-US" altLang="ja-JP" sz="1400" smtClean="0">
                <a:solidFill>
                  <a:schemeClr val="accent2"/>
                </a:solidFill>
                <a:latin typeface="游ゴシック Medium" panose="020B0500000000000000" pitchFamily="50" charset="-128"/>
                <a:ea typeface="游ゴシック Medium" panose="020B0500000000000000" pitchFamily="50" charset="-128"/>
              </a:rPr>
              <a:t>14</a:t>
            </a:r>
            <a:r>
              <a:rPr kumimoji="1" lang="ja-JP" altLang="en-US" sz="1400" smtClean="0">
                <a:solidFill>
                  <a:schemeClr val="accent2"/>
                </a:solidFill>
                <a:latin typeface="游ゴシック Medium" panose="020B0500000000000000" pitchFamily="50" charset="-128"/>
                <a:ea typeface="游ゴシック Medium" panose="020B0500000000000000" pitchFamily="50" charset="-128"/>
              </a:rPr>
              <a:t>分</a:t>
            </a:r>
            <a:r>
              <a:rPr kumimoji="1" lang="ja-JP" altLang="en-US" sz="1400" dirty="0">
                <a:latin typeface="游ゴシック Medium" panose="020B0500000000000000" pitchFamily="50" charset="-128"/>
                <a:ea typeface="游ゴシック Medium" panose="020B0500000000000000" pitchFamily="50" charset="-128"/>
              </a:rPr>
              <a:t>ほどで修了</a:t>
            </a:r>
            <a:r>
              <a:rPr kumimoji="1" lang="ja-JP" altLang="en-US" sz="1400" dirty="0" smtClean="0">
                <a:latin typeface="游ゴシック Medium" panose="020B0500000000000000" pitchFamily="50" charset="-128"/>
                <a:ea typeface="游ゴシック Medium" panose="020B0500000000000000" pitchFamily="50" charset="-128"/>
              </a:rPr>
              <a:t>できるよう</a:t>
            </a:r>
            <a:r>
              <a:rPr kumimoji="1" lang="ja-JP" altLang="en-US" sz="1400" dirty="0">
                <a:latin typeface="游ゴシック Medium" panose="020B0500000000000000" pitchFamily="50" charset="-128"/>
                <a:ea typeface="游ゴシック Medium" panose="020B0500000000000000" pitchFamily="50" charset="-128"/>
              </a:rPr>
              <a:t>につくられていますので、研修・勉強会など、機会を捉えて繰り返しご確認ください。</a:t>
            </a:r>
          </a:p>
        </p:txBody>
      </p:sp>
      <p:sp>
        <p:nvSpPr>
          <p:cNvPr id="6" name="テキスト ボックス 5">
            <a:extLst>
              <a:ext uri="{FF2B5EF4-FFF2-40B4-BE49-F238E27FC236}">
                <a16:creationId xmlns:a16="http://schemas.microsoft.com/office/drawing/2014/main" id="{1C3AB35A-B877-9041-8A76-D1CDD1EC9B4A}"/>
              </a:ext>
            </a:extLst>
          </p:cNvPr>
          <p:cNvSpPr txBox="1"/>
          <p:nvPr/>
        </p:nvSpPr>
        <p:spPr>
          <a:xfrm>
            <a:off x="358775" y="2814956"/>
            <a:ext cx="9361488" cy="3110230"/>
          </a:xfrm>
          <a:prstGeom prst="rect">
            <a:avLst/>
          </a:prstGeom>
          <a:solidFill>
            <a:schemeClr val="bg1">
              <a:lumMod val="95000"/>
            </a:schemeClr>
          </a:solidFill>
        </p:spPr>
        <p:txBody>
          <a:bodyPr wrap="square" lIns="360000" tIns="180000" rIns="360000" bIns="180000" rtlCol="0">
            <a:spAutoFit/>
          </a:bodyPr>
          <a:lstStyle/>
          <a:p>
            <a:pPr>
              <a:lnSpc>
                <a:spcPct val="120000"/>
              </a:lnSpc>
              <a:spcAft>
                <a:spcPts val="1800"/>
              </a:spcAft>
              <a:buSzPct val="100000"/>
            </a:pPr>
            <a:r>
              <a:rPr kumimoji="1" lang="en-US" altLang="ja-JP" sz="1400" dirty="0">
                <a:latin typeface="游ゴシック Medium" panose="020B0500000000000000" pitchFamily="50" charset="-128"/>
                <a:ea typeface="游ゴシック Medium" panose="020B0500000000000000" pitchFamily="50" charset="-128"/>
              </a:rPr>
              <a:t>【</a:t>
            </a:r>
            <a:r>
              <a:rPr kumimoji="1" lang="ja-JP" altLang="en-US" sz="1400" dirty="0">
                <a:latin typeface="游ゴシック Medium" panose="020B0500000000000000" pitchFamily="50" charset="-128"/>
                <a:ea typeface="游ゴシック Medium" panose="020B0500000000000000" pitchFamily="50" charset="-128"/>
              </a:rPr>
              <a:t>使用方法</a:t>
            </a:r>
            <a:r>
              <a:rPr kumimoji="1" lang="en-US" altLang="ja-JP" sz="1400" dirty="0">
                <a:latin typeface="游ゴシック Medium" panose="020B0500000000000000" pitchFamily="50" charset="-128"/>
                <a:ea typeface="游ゴシック Medium" panose="020B0500000000000000" pitchFamily="50" charset="-128"/>
              </a:rPr>
              <a:t>】</a:t>
            </a:r>
          </a:p>
          <a:p>
            <a:pPr marL="271463" indent="-271463">
              <a:lnSpc>
                <a:spcPct val="120000"/>
              </a:lnSpc>
              <a:spcAft>
                <a:spcPts val="1800"/>
              </a:spcAft>
              <a:buClr>
                <a:schemeClr val="bg2">
                  <a:lumMod val="75000"/>
                </a:schemeClr>
              </a:buClr>
              <a:buSzPct val="100000"/>
              <a:buFont typeface="+mj-lt"/>
              <a:buAutoNum type="arabicPeriod"/>
            </a:pPr>
            <a:r>
              <a:rPr kumimoji="1" lang="ja-JP" altLang="en-US" sz="1400" dirty="0">
                <a:latin typeface="游ゴシック Medium" panose="020B0500000000000000" pitchFamily="50" charset="-128"/>
                <a:ea typeface="游ゴシック Medium" panose="020B0500000000000000" pitchFamily="50" charset="-128"/>
              </a:rPr>
              <a:t>（</a:t>
            </a:r>
            <a:r>
              <a:rPr kumimoji="1" lang="en-US" altLang="ja-JP" sz="1400" dirty="0">
                <a:latin typeface="游ゴシック Medium" panose="020B0500000000000000" pitchFamily="50" charset="-128"/>
                <a:ea typeface="游ゴシック Medium" panose="020B0500000000000000" pitchFamily="50" charset="-128"/>
              </a:rPr>
              <a:t>Windows</a:t>
            </a:r>
            <a:r>
              <a:rPr kumimoji="1" lang="ja-JP" altLang="en-US" sz="1400" dirty="0">
                <a:latin typeface="游ゴシック Medium" panose="020B0500000000000000" pitchFamily="50" charset="-128"/>
                <a:ea typeface="游ゴシック Medium" panose="020B0500000000000000" pitchFamily="50" charset="-128"/>
              </a:rPr>
              <a:t>の場合）</a:t>
            </a:r>
            <a:r>
              <a:rPr kumimoji="1" lang="en-US" altLang="ja-JP" sz="1400" dirty="0">
                <a:latin typeface="游ゴシック Medium" panose="020B0500000000000000" pitchFamily="50" charset="-128"/>
                <a:ea typeface="游ゴシック Medium" panose="020B0500000000000000" pitchFamily="50" charset="-128"/>
              </a:rPr>
              <a:t>F5</a:t>
            </a:r>
            <a:r>
              <a:rPr kumimoji="1" lang="ja-JP" altLang="en-US" sz="1400" dirty="0">
                <a:latin typeface="游ゴシック Medium" panose="020B0500000000000000" pitchFamily="50" charset="-128"/>
                <a:ea typeface="游ゴシック Medium" panose="020B0500000000000000" pitchFamily="50" charset="-128"/>
              </a:rPr>
              <a:t>キーを押して、</a:t>
            </a:r>
            <a:r>
              <a:rPr kumimoji="1" lang="ja-JP" altLang="en-US" sz="1400" u="sng" dirty="0">
                <a:latin typeface="游ゴシック Medium" panose="020B0500000000000000" pitchFamily="50" charset="-128"/>
                <a:ea typeface="游ゴシック Medium" panose="020B0500000000000000" pitchFamily="50" charset="-128"/>
              </a:rPr>
              <a:t>スライドショー形式</a:t>
            </a:r>
            <a:r>
              <a:rPr kumimoji="1" lang="ja-JP" altLang="en-US" sz="1400" dirty="0">
                <a:latin typeface="游ゴシック Medium" panose="020B0500000000000000" pitchFamily="50" charset="-128"/>
                <a:ea typeface="游ゴシック Medium" panose="020B0500000000000000" pitchFamily="50" charset="-128"/>
              </a:rPr>
              <a:t>でご覧ください。</a:t>
            </a:r>
            <a:endParaRPr kumimoji="1" lang="en-US" altLang="ja-JP" sz="1400" dirty="0">
              <a:latin typeface="游ゴシック Medium" panose="020B0500000000000000" pitchFamily="50" charset="-128"/>
              <a:ea typeface="游ゴシック Medium" panose="020B0500000000000000" pitchFamily="50" charset="-128"/>
            </a:endParaRPr>
          </a:p>
          <a:p>
            <a:pPr marL="271463" indent="-271463">
              <a:lnSpc>
                <a:spcPct val="120000"/>
              </a:lnSpc>
              <a:spcAft>
                <a:spcPts val="1800"/>
              </a:spcAft>
              <a:buClr>
                <a:schemeClr val="bg2">
                  <a:lumMod val="75000"/>
                </a:schemeClr>
              </a:buClr>
              <a:buSzPct val="100000"/>
              <a:buFont typeface="+mj-lt"/>
              <a:buAutoNum type="arabicPeriod"/>
            </a:pPr>
            <a:r>
              <a:rPr kumimoji="1" lang="ja-JP" altLang="en-US" sz="1400" dirty="0">
                <a:latin typeface="游ゴシック Medium" panose="020B0500000000000000" pitchFamily="50" charset="-128"/>
                <a:ea typeface="游ゴシック Medium" panose="020B0500000000000000" pitchFamily="50" charset="-128"/>
              </a:rPr>
              <a:t>理解を深めるため、</a:t>
            </a:r>
            <a:r>
              <a:rPr kumimoji="1" lang="ja-JP" altLang="en-US" sz="1400" u="sng" dirty="0">
                <a:latin typeface="游ゴシック Medium" panose="020B0500000000000000" pitchFamily="50" charset="-128"/>
                <a:ea typeface="游ゴシック Medium" panose="020B0500000000000000" pitchFamily="50" charset="-128"/>
              </a:rPr>
              <a:t>音声（ナレーション）</a:t>
            </a:r>
            <a:r>
              <a:rPr kumimoji="1" lang="ja-JP" altLang="en-US" sz="1400" dirty="0">
                <a:latin typeface="游ゴシック Medium" panose="020B0500000000000000" pitchFamily="50" charset="-128"/>
                <a:ea typeface="游ゴシック Medium" panose="020B0500000000000000" pitchFamily="50" charset="-128"/>
              </a:rPr>
              <a:t>でスライドを補足しています。</a:t>
            </a:r>
            <a:r>
              <a:rPr kumimoji="1" lang="en-US" altLang="ja-JP" sz="1400" dirty="0">
                <a:latin typeface="游ゴシック Medium" panose="020B0500000000000000" pitchFamily="50" charset="-128"/>
                <a:ea typeface="游ゴシック Medium" panose="020B0500000000000000" pitchFamily="50" charset="-128"/>
              </a:rPr>
              <a:t/>
            </a:r>
            <a:br>
              <a:rPr kumimoji="1" lang="en-US" altLang="ja-JP" sz="1400" dirty="0">
                <a:latin typeface="游ゴシック Medium" panose="020B0500000000000000" pitchFamily="50" charset="-128"/>
                <a:ea typeface="游ゴシック Medium" panose="020B0500000000000000" pitchFamily="50" charset="-128"/>
              </a:rPr>
            </a:br>
            <a:r>
              <a:rPr kumimoji="1" lang="ja-JP" altLang="en-US" sz="1400" dirty="0">
                <a:latin typeface="游ゴシック Medium" panose="020B0500000000000000" pitchFamily="50" charset="-128"/>
                <a:ea typeface="游ゴシック Medium" panose="020B0500000000000000" pitchFamily="50" charset="-128"/>
              </a:rPr>
              <a:t>└ 学習を始める前に、</a:t>
            </a:r>
            <a:r>
              <a:rPr kumimoji="1" lang="ja-JP" altLang="en-US" sz="1400" dirty="0">
                <a:solidFill>
                  <a:schemeClr val="accent2"/>
                </a:solidFill>
                <a:latin typeface="游ゴシック Medium" panose="020B0500000000000000" pitchFamily="50" charset="-128"/>
                <a:ea typeface="游ゴシック Medium" panose="020B0500000000000000" pitchFamily="50" charset="-128"/>
              </a:rPr>
              <a:t>音量をご確認ください。</a:t>
            </a:r>
            <a:r>
              <a:rPr kumimoji="1" lang="en-US" altLang="ja-JP" sz="1400" dirty="0">
                <a:solidFill>
                  <a:schemeClr val="accent2"/>
                </a:solidFill>
                <a:latin typeface="游ゴシック Medium" panose="020B0500000000000000" pitchFamily="50" charset="-128"/>
                <a:ea typeface="游ゴシック Medium" panose="020B0500000000000000" pitchFamily="50" charset="-128"/>
              </a:rPr>
              <a:t/>
            </a:r>
            <a:br>
              <a:rPr kumimoji="1" lang="en-US" altLang="ja-JP" sz="1400" dirty="0">
                <a:solidFill>
                  <a:schemeClr val="accent2"/>
                </a:solidFill>
                <a:latin typeface="游ゴシック Medium" panose="020B0500000000000000" pitchFamily="50" charset="-128"/>
                <a:ea typeface="游ゴシック Medium" panose="020B0500000000000000" pitchFamily="50" charset="-128"/>
              </a:rPr>
            </a:br>
            <a:r>
              <a:rPr kumimoji="1" lang="ja-JP" altLang="en-US" sz="1400" dirty="0">
                <a:latin typeface="游ゴシック Medium" panose="020B0500000000000000" pitchFamily="50" charset="-128"/>
                <a:ea typeface="游ゴシック Medium" panose="020B0500000000000000" pitchFamily="50" charset="-128"/>
              </a:rPr>
              <a:t>└ イヤホンを装着するなど、</a:t>
            </a:r>
            <a:r>
              <a:rPr kumimoji="1" lang="ja-JP" altLang="en-US" sz="1400" dirty="0">
                <a:solidFill>
                  <a:schemeClr val="accent2"/>
                </a:solidFill>
                <a:latin typeface="游ゴシック Medium" panose="020B0500000000000000" pitchFamily="50" charset="-128"/>
                <a:ea typeface="游ゴシック Medium" panose="020B0500000000000000" pitchFamily="50" charset="-128"/>
              </a:rPr>
              <a:t>周囲の環境に配慮して学習してください。</a:t>
            </a:r>
            <a:endParaRPr kumimoji="1" lang="en-US" altLang="ja-JP" sz="1400" dirty="0">
              <a:solidFill>
                <a:schemeClr val="accent2"/>
              </a:solidFill>
              <a:latin typeface="游ゴシック Medium" panose="020B0500000000000000" pitchFamily="50" charset="-128"/>
              <a:ea typeface="游ゴシック Medium" panose="020B0500000000000000" pitchFamily="50" charset="-128"/>
            </a:endParaRPr>
          </a:p>
          <a:p>
            <a:pPr marL="271463" indent="-271463">
              <a:lnSpc>
                <a:spcPct val="120000"/>
              </a:lnSpc>
              <a:spcAft>
                <a:spcPts val="1800"/>
              </a:spcAft>
              <a:buClr>
                <a:schemeClr val="bg2">
                  <a:lumMod val="75000"/>
                </a:schemeClr>
              </a:buClr>
              <a:buSzPct val="100000"/>
              <a:buFont typeface="+mj-lt"/>
              <a:buAutoNum type="arabicPeriod"/>
            </a:pPr>
            <a:r>
              <a:rPr kumimoji="1" lang="en-US" altLang="ja-JP" sz="1400" dirty="0">
                <a:latin typeface="游ゴシック Medium" panose="020B0500000000000000" pitchFamily="50" charset="-128"/>
                <a:ea typeface="游ゴシック Medium" panose="020B0500000000000000" pitchFamily="50" charset="-128"/>
              </a:rPr>
              <a:t>Chapter</a:t>
            </a:r>
            <a:r>
              <a:rPr kumimoji="1" lang="ja-JP" altLang="en-US" sz="1400" dirty="0">
                <a:latin typeface="游ゴシック Medium" panose="020B0500000000000000" pitchFamily="50" charset="-128"/>
                <a:ea typeface="游ゴシック Medium" panose="020B0500000000000000" pitchFamily="50" charset="-128"/>
              </a:rPr>
              <a:t>１</a:t>
            </a:r>
            <a:r>
              <a:rPr kumimoji="1" lang="en-US" altLang="ja-JP" sz="1400" dirty="0">
                <a:latin typeface="游ゴシック Medium" panose="020B0500000000000000" pitchFamily="50" charset="-128"/>
                <a:ea typeface="游ゴシック Medium" panose="020B0500000000000000" pitchFamily="50" charset="-128"/>
              </a:rPr>
              <a:t> 〜 Chapter</a:t>
            </a:r>
            <a:r>
              <a:rPr kumimoji="1" lang="ja-JP" altLang="en-US" sz="1400" dirty="0">
                <a:latin typeface="游ゴシック Medium" panose="020B0500000000000000" pitchFamily="50" charset="-128"/>
                <a:ea typeface="游ゴシック Medium" panose="020B0500000000000000" pitchFamily="50" charset="-128"/>
              </a:rPr>
              <a:t>３までの３章構造になっており、</a:t>
            </a:r>
            <a:r>
              <a:rPr kumimoji="1" lang="en-US" altLang="ja-JP" sz="1400" dirty="0">
                <a:latin typeface="游ゴシック Medium" panose="020B0500000000000000" pitchFamily="50" charset="-128"/>
                <a:ea typeface="游ゴシック Medium" panose="020B0500000000000000" pitchFamily="50" charset="-128"/>
              </a:rPr>
              <a:t> </a:t>
            </a:r>
            <a:r>
              <a:rPr kumimoji="1" lang="ja-JP" altLang="en-US" sz="1400" dirty="0">
                <a:latin typeface="游ゴシック Medium" panose="020B0500000000000000" pitchFamily="50" charset="-128"/>
                <a:ea typeface="游ゴシック Medium" panose="020B0500000000000000" pitchFamily="50" charset="-128"/>
              </a:rPr>
              <a:t>章ごとにテストを用意しています。</a:t>
            </a:r>
            <a:r>
              <a:rPr kumimoji="1" lang="en-US" altLang="ja-JP" sz="1400" dirty="0">
                <a:latin typeface="游ゴシック Medium" panose="020B0500000000000000" pitchFamily="50" charset="-128"/>
                <a:ea typeface="游ゴシック Medium" panose="020B0500000000000000" pitchFamily="50" charset="-128"/>
              </a:rPr>
              <a:t/>
            </a:r>
            <a:br>
              <a:rPr kumimoji="1" lang="en-US" altLang="ja-JP" sz="1400" dirty="0">
                <a:latin typeface="游ゴシック Medium" panose="020B0500000000000000" pitchFamily="50" charset="-128"/>
                <a:ea typeface="游ゴシック Medium" panose="020B0500000000000000" pitchFamily="50" charset="-128"/>
              </a:rPr>
            </a:br>
            <a:r>
              <a:rPr kumimoji="1" lang="ja-JP" altLang="en-US" sz="1400" dirty="0">
                <a:latin typeface="游ゴシック Medium" panose="020B0500000000000000" pitchFamily="50" charset="-128"/>
                <a:ea typeface="游ゴシック Medium" panose="020B0500000000000000" pitchFamily="50" charset="-128"/>
              </a:rPr>
              <a:t>わからない問題があった場合は、</a:t>
            </a:r>
            <a:r>
              <a:rPr kumimoji="1" lang="en-US" altLang="ja-JP" sz="1400" u="sng" dirty="0">
                <a:latin typeface="游ゴシック Medium" panose="020B0500000000000000" pitchFamily="50" charset="-128"/>
                <a:ea typeface="游ゴシック Medium" panose="020B0500000000000000" pitchFamily="50" charset="-128"/>
              </a:rPr>
              <a:t>ESC</a:t>
            </a:r>
            <a:r>
              <a:rPr kumimoji="1" lang="ja-JP" altLang="en-US" sz="1400" u="sng" dirty="0">
                <a:latin typeface="游ゴシック Medium" panose="020B0500000000000000" pitchFamily="50" charset="-128"/>
                <a:ea typeface="游ゴシック Medium" panose="020B0500000000000000" pitchFamily="50" charset="-128"/>
              </a:rPr>
              <a:t>キーでスライドショーを中止</a:t>
            </a:r>
            <a:r>
              <a:rPr kumimoji="1" lang="ja-JP" altLang="en-US" sz="1400" dirty="0">
                <a:latin typeface="游ゴシック Medium" panose="020B0500000000000000" pitchFamily="50" charset="-128"/>
                <a:ea typeface="游ゴシック Medium" panose="020B0500000000000000" pitchFamily="50" charset="-128"/>
              </a:rPr>
              <a:t>し、前のページに戻って復習してみてください。</a:t>
            </a:r>
          </a:p>
        </p:txBody>
      </p:sp>
      <p:sp>
        <p:nvSpPr>
          <p:cNvPr id="7" name="角丸四角形 6">
            <a:extLst>
              <a:ext uri="{FF2B5EF4-FFF2-40B4-BE49-F238E27FC236}">
                <a16:creationId xmlns:a16="http://schemas.microsoft.com/office/drawing/2014/main" id="{AA9C1AEF-0013-704B-9E2C-C27AF447E88E}"/>
              </a:ext>
            </a:extLst>
          </p:cNvPr>
          <p:cNvSpPr/>
          <p:nvPr/>
        </p:nvSpPr>
        <p:spPr>
          <a:xfrm>
            <a:off x="358775" y="6235433"/>
            <a:ext cx="9361488" cy="623099"/>
          </a:xfrm>
          <a:prstGeom prst="roundRect">
            <a:avLst>
              <a:gd name="adj" fmla="val 35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a:lnSpc>
                <a:spcPct val="120000"/>
              </a:lnSpc>
              <a:spcAft>
                <a:spcPts val="600"/>
              </a:spcAft>
            </a:pPr>
            <a:r>
              <a:rPr kumimoji="1" lang="ja-JP" altLang="en-US" sz="1400" b="1">
                <a:solidFill>
                  <a:schemeClr val="bg1"/>
                </a:solidFill>
                <a:latin typeface="Yu Gothic" panose="020B0400000000000000" pitchFamily="34" charset="-128"/>
                <a:ea typeface="Yu Gothic" panose="020B0400000000000000" pitchFamily="34" charset="-128"/>
              </a:rPr>
              <a:t>まずは「</a:t>
            </a:r>
            <a:r>
              <a:rPr kumimoji="1" lang="en-US" altLang="ja-JP" sz="1400" b="1">
                <a:solidFill>
                  <a:schemeClr val="bg1"/>
                </a:solidFill>
                <a:latin typeface="Yu Gothic" panose="020B0400000000000000" pitchFamily="34" charset="-128"/>
                <a:ea typeface="Yu Gothic" panose="020B0400000000000000" pitchFamily="34" charset="-128"/>
              </a:rPr>
              <a:t>F5</a:t>
            </a:r>
            <a:r>
              <a:rPr kumimoji="1" lang="ja-JP" altLang="en-US" sz="1400" b="1">
                <a:solidFill>
                  <a:schemeClr val="bg1"/>
                </a:solidFill>
                <a:latin typeface="Yu Gothic" panose="020B0400000000000000" pitchFamily="34" charset="-128"/>
                <a:ea typeface="Yu Gothic" panose="020B0400000000000000" pitchFamily="34" charset="-128"/>
              </a:rPr>
              <a:t>キー」</a:t>
            </a:r>
            <a:r>
              <a:rPr kumimoji="1" lang="ja-JP" altLang="en-US" sz="1400" b="1" spc="200">
                <a:solidFill>
                  <a:schemeClr val="bg1"/>
                </a:solidFill>
                <a:latin typeface="Yu Gothic" panose="020B0400000000000000" pitchFamily="34" charset="-128"/>
                <a:ea typeface="Yu Gothic" panose="020B0400000000000000" pitchFamily="34" charset="-128"/>
              </a:rPr>
              <a:t>で</a:t>
            </a:r>
            <a:r>
              <a:rPr kumimoji="1" lang="en-US" altLang="ja-JP" sz="1400" b="1" spc="200">
                <a:solidFill>
                  <a:schemeClr val="bg1"/>
                </a:solidFill>
                <a:latin typeface="Yu Gothic" panose="020B0400000000000000" pitchFamily="34" charset="-128"/>
                <a:ea typeface="Yu Gothic" panose="020B0400000000000000" pitchFamily="34" charset="-128"/>
              </a:rPr>
              <a:t>START!</a:t>
            </a:r>
            <a:endParaRPr kumimoji="1" lang="ja-JP" altLang="en-US" sz="1400" b="1" spc="200">
              <a:solidFill>
                <a:schemeClr val="bg1"/>
              </a:solidFill>
              <a:latin typeface="Yu Gothic" panose="020B0400000000000000" pitchFamily="34" charset="-128"/>
              <a:ea typeface="Yu Gothic" panose="020B0400000000000000" pitchFamily="34" charset="-128"/>
            </a:endParaRPr>
          </a:p>
        </p:txBody>
      </p:sp>
      <p:sp>
        <p:nvSpPr>
          <p:cNvPr id="10" name="タイトル 9">
            <a:extLst>
              <a:ext uri="{FF2B5EF4-FFF2-40B4-BE49-F238E27FC236}">
                <a16:creationId xmlns:a16="http://schemas.microsoft.com/office/drawing/2014/main" id="{5228D3F0-EAF0-EF45-9407-947F195D4CBD}"/>
              </a:ext>
            </a:extLst>
          </p:cNvPr>
          <p:cNvSpPr>
            <a:spLocks noGrp="1"/>
          </p:cNvSpPr>
          <p:nvPr>
            <p:ph type="title"/>
          </p:nvPr>
        </p:nvSpPr>
        <p:spPr>
          <a:xfrm>
            <a:off x="1049890" y="129112"/>
            <a:ext cx="8849759" cy="462022"/>
          </a:xfrm>
        </p:spPr>
        <p:txBody>
          <a:bodyPr/>
          <a:lstStyle/>
          <a:p>
            <a:r>
              <a:rPr lang="ja-JP" altLang="en-US" b="1" dirty="0">
                <a:latin typeface="游ゴシック" panose="020B0400000000000000" pitchFamily="50" charset="-128"/>
                <a:ea typeface="游ゴシック" panose="020B0400000000000000" pitchFamily="50" charset="-128"/>
              </a:rPr>
              <a:t>このスライドのつかい方</a:t>
            </a:r>
          </a:p>
        </p:txBody>
      </p:sp>
      <p:sp>
        <p:nvSpPr>
          <p:cNvPr id="11" name="角丸四角形 10">
            <a:extLst>
              <a:ext uri="{FF2B5EF4-FFF2-40B4-BE49-F238E27FC236}">
                <a16:creationId xmlns:a16="http://schemas.microsoft.com/office/drawing/2014/main" id="{0B04D9F6-93A3-AA4F-8168-95AB71ADBE78}"/>
              </a:ext>
            </a:extLst>
          </p:cNvPr>
          <p:cNvSpPr/>
          <p:nvPr/>
        </p:nvSpPr>
        <p:spPr>
          <a:xfrm>
            <a:off x="358775" y="210997"/>
            <a:ext cx="691116"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ja-JP" altLang="en-US" sz="800" b="1">
                <a:solidFill>
                  <a:schemeClr val="tx1">
                    <a:lumMod val="75000"/>
                    <a:lumOff val="25000"/>
                  </a:schemeClr>
                </a:solidFill>
                <a:latin typeface="游ゴシック" panose="020B0400000000000000" pitchFamily="50" charset="-128"/>
                <a:ea typeface="游ゴシック" panose="020B0400000000000000" pitchFamily="50" charset="-128"/>
              </a:rPr>
              <a:t>はじめに</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8" name="フッター プレースホルダー 17">
            <a:extLst>
              <a:ext uri="{FF2B5EF4-FFF2-40B4-BE49-F238E27FC236}">
                <a16:creationId xmlns:a16="http://schemas.microsoft.com/office/drawing/2014/main" id="{CF1B9E30-813B-7E41-A51F-B12262A1EB3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9" name="スライド番号プレースホルダー 18">
            <a:extLst>
              <a:ext uri="{FF2B5EF4-FFF2-40B4-BE49-F238E27FC236}">
                <a16:creationId xmlns:a16="http://schemas.microsoft.com/office/drawing/2014/main" id="{25E6AF23-73A7-0A4B-B58F-F4FA1E646115}"/>
              </a:ext>
            </a:extLst>
          </p:cNvPr>
          <p:cNvSpPr>
            <a:spLocks noGrp="1"/>
          </p:cNvSpPr>
          <p:nvPr>
            <p:ph type="sldNum" sz="quarter" idx="12"/>
          </p:nvPr>
        </p:nvSpPr>
        <p:spPr/>
        <p:txBody>
          <a:bodyPr/>
          <a:lstStyle/>
          <a:p>
            <a:r>
              <a:rPr kumimoji="1" lang="en-US" altLang="ja-JP" dirty="0">
                <a:solidFill>
                  <a:schemeClr val="bg1">
                    <a:lumMod val="75000"/>
                  </a:schemeClr>
                </a:solidFill>
              </a:rPr>
              <a:t>#</a:t>
            </a:r>
            <a:fld id="{333886D2-0EBE-448B-9C70-C282F8453824}" type="slidenum">
              <a:rPr kumimoji="1" lang="ja-JP" altLang="en-US" smtClean="0"/>
              <a:pPr/>
              <a:t>0</a:t>
            </a:fld>
            <a:r>
              <a:rPr kumimoji="1" lang="en-US" altLang="ja-JP" dirty="0"/>
              <a:t>0</a:t>
            </a:r>
            <a:endParaRPr kumimoji="1" lang="ja-JP" altLang="en-US"/>
          </a:p>
        </p:txBody>
      </p:sp>
    </p:spTree>
    <p:extLst>
      <p:ext uri="{BB962C8B-B14F-4D97-AF65-F5344CB8AC3E}">
        <p14:creationId xmlns:p14="http://schemas.microsoft.com/office/powerpoint/2010/main" val="408529371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6FB8EE4B-86DC-4707-8273-F40966718504}"/>
              </a:ext>
            </a:extLst>
          </p:cNvPr>
          <p:cNvSpPr txBox="1">
            <a:spLocks/>
          </p:cNvSpPr>
          <p:nvPr/>
        </p:nvSpPr>
        <p:spPr>
          <a:xfrm>
            <a:off x="2970494" y="4247431"/>
            <a:ext cx="5734202" cy="784418"/>
          </a:xfrm>
          <a:prstGeom prst="rect">
            <a:avLst/>
          </a:prstGeom>
        </p:spPr>
        <p:txBody>
          <a:bodyPr vert="horz" lIns="180000" tIns="108000" rIns="180000" bIns="108000" rtlCol="0" anchor="b">
            <a:spAutoFit/>
          </a:bodyPr>
          <a:lstStyle>
            <a:lvl1pPr algn="l" defTabSz="1007943" rtl="0" eaLnBrk="1" latinLnBrk="0" hangingPunct="1">
              <a:lnSpc>
                <a:spcPct val="120000"/>
              </a:lnSpc>
              <a:spcBef>
                <a:spcPct val="0"/>
              </a:spcBef>
              <a:spcAft>
                <a:spcPts val="600"/>
              </a:spcAft>
              <a:buNone/>
              <a:defRPr kumimoji="1" sz="360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3200" dirty="0">
                <a:latin typeface="游ゴシック" panose="020B0400000000000000" pitchFamily="50" charset="-128"/>
                <a:ea typeface="游ゴシック" panose="020B0400000000000000" pitchFamily="50" charset="-128"/>
              </a:rPr>
              <a:t>「　　　　　　　　　　 」</a:t>
            </a:r>
          </a:p>
        </p:txBody>
      </p:sp>
      <p:sp>
        <p:nvSpPr>
          <p:cNvPr id="11" name="字幕 2">
            <a:extLst>
              <a:ext uri="{FF2B5EF4-FFF2-40B4-BE49-F238E27FC236}">
                <a16:creationId xmlns:a16="http://schemas.microsoft.com/office/drawing/2014/main" id="{A25107A8-74CF-4DE3-AE0D-FE71BF0CC756}"/>
              </a:ext>
            </a:extLst>
          </p:cNvPr>
          <p:cNvSpPr txBox="1">
            <a:spLocks/>
          </p:cNvSpPr>
          <p:nvPr/>
        </p:nvSpPr>
        <p:spPr>
          <a:xfrm>
            <a:off x="7858391" y="4241079"/>
            <a:ext cx="2210487" cy="774928"/>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ja-JP" altLang="en-US" sz="2400" b="1" dirty="0">
                <a:latin typeface="游ゴシック" panose="020B0400000000000000" pitchFamily="50" charset="-128"/>
                <a:ea typeface="游ゴシック" panose="020B0400000000000000" pitchFamily="50" charset="-128"/>
              </a:rPr>
              <a:t>の</a:t>
            </a:r>
            <a:r>
              <a:rPr lang="ja-JP" altLang="en-US" sz="3200" b="1" dirty="0">
                <a:latin typeface="游ゴシック" panose="020B0400000000000000" pitchFamily="50" charset="-128"/>
                <a:ea typeface="游ゴシック" panose="020B0400000000000000" pitchFamily="50" charset="-128"/>
              </a:rPr>
              <a:t>手引き</a:t>
            </a:r>
            <a:endParaRPr lang="ja-JP" altLang="en-US" sz="2400" b="1" dirty="0">
              <a:latin typeface="游ゴシック" panose="020B0400000000000000" pitchFamily="50" charset="-128"/>
              <a:ea typeface="游ゴシック" panose="020B0400000000000000" pitchFamily="50" charset="-128"/>
            </a:endParaRPr>
          </a:p>
        </p:txBody>
      </p:sp>
      <p:cxnSp>
        <p:nvCxnSpPr>
          <p:cNvPr id="13" name="直線コネクタ 12">
            <a:extLst>
              <a:ext uri="{FF2B5EF4-FFF2-40B4-BE49-F238E27FC236}">
                <a16:creationId xmlns:a16="http://schemas.microsoft.com/office/drawing/2014/main" id="{AA219287-DD69-4662-8920-06D8AEC3A2A7}"/>
              </a:ext>
            </a:extLst>
          </p:cNvPr>
          <p:cNvCxnSpPr>
            <a:cxnSpLocks/>
          </p:cNvCxnSpPr>
          <p:nvPr/>
        </p:nvCxnSpPr>
        <p:spPr>
          <a:xfrm>
            <a:off x="3403600" y="5028634"/>
            <a:ext cx="6675438" cy="0"/>
          </a:xfrm>
          <a:prstGeom prst="line">
            <a:avLst/>
          </a:prstGeom>
          <a:ln w="31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字幕 2">
            <a:extLst>
              <a:ext uri="{FF2B5EF4-FFF2-40B4-BE49-F238E27FC236}">
                <a16:creationId xmlns:a16="http://schemas.microsoft.com/office/drawing/2014/main" id="{F27072CC-3486-420E-A2E9-3B9D793D3E55}"/>
              </a:ext>
            </a:extLst>
          </p:cNvPr>
          <p:cNvSpPr txBox="1">
            <a:spLocks/>
          </p:cNvSpPr>
          <p:nvPr/>
        </p:nvSpPr>
        <p:spPr>
          <a:xfrm>
            <a:off x="3226763" y="5507573"/>
            <a:ext cx="4248150" cy="403929"/>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en-US" altLang="ja-JP" sz="1050" dirty="0">
                <a:latin typeface="游ゴシック" panose="020B0400000000000000" pitchFamily="50" charset="-128"/>
                <a:ea typeface="游ゴシック" panose="020B0400000000000000" pitchFamily="50" charset="-128"/>
              </a:rPr>
              <a:t>Tohoku Electric Power </a:t>
            </a:r>
            <a:r>
              <a:rPr lang="en-US" altLang="ja-JP" sz="1050" dirty="0" err="1">
                <a:latin typeface="游ゴシック" panose="020B0400000000000000" pitchFamily="50" charset="-128"/>
                <a:ea typeface="游ゴシック" panose="020B0400000000000000" pitchFamily="50" charset="-128"/>
              </a:rPr>
              <a:t>Co.,Inc</a:t>
            </a:r>
            <a:r>
              <a:rPr lang="en-US" altLang="ja-JP" sz="1050" dirty="0">
                <a:latin typeface="游ゴシック" panose="020B0400000000000000" pitchFamily="50" charset="-128"/>
                <a:ea typeface="游ゴシック" panose="020B0400000000000000" pitchFamily="50" charset="-128"/>
              </a:rPr>
              <a:t>.</a:t>
            </a:r>
            <a:endParaRPr lang="ja-JP" altLang="en-US" sz="1050" dirty="0">
              <a:latin typeface="游ゴシック" panose="020B0400000000000000" pitchFamily="50" charset="-128"/>
              <a:ea typeface="游ゴシック" panose="020B0400000000000000" pitchFamily="50" charset="-128"/>
            </a:endParaRPr>
          </a:p>
        </p:txBody>
      </p:sp>
      <p:sp>
        <p:nvSpPr>
          <p:cNvPr id="16" name="字幕 2">
            <a:extLst>
              <a:ext uri="{FF2B5EF4-FFF2-40B4-BE49-F238E27FC236}">
                <a16:creationId xmlns:a16="http://schemas.microsoft.com/office/drawing/2014/main" id="{5DA25095-D770-4467-B0F4-A8833E000181}"/>
              </a:ext>
            </a:extLst>
          </p:cNvPr>
          <p:cNvSpPr txBox="1">
            <a:spLocks/>
          </p:cNvSpPr>
          <p:nvPr/>
        </p:nvSpPr>
        <p:spPr>
          <a:xfrm>
            <a:off x="3226762" y="5116344"/>
            <a:ext cx="4195467" cy="412009"/>
          </a:xfrm>
          <a:prstGeom prst="rect">
            <a:avLst/>
          </a:prstGeom>
        </p:spPr>
        <p:txBody>
          <a:bodyPr vert="horz" wrap="square"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en-US" altLang="ja-JP" sz="1050" dirty="0">
                <a:solidFill>
                  <a:schemeClr val="bg2">
                    <a:lumMod val="50000"/>
                  </a:schemeClr>
                </a:solidFill>
                <a:latin typeface="游ゴシック" panose="020B0400000000000000" pitchFamily="50" charset="-128"/>
                <a:ea typeface="游ゴシック" panose="020B0400000000000000" pitchFamily="50" charset="-128"/>
              </a:rPr>
              <a:t>2023 Power Point ver.</a:t>
            </a:r>
            <a:endParaRPr lang="ja-JP" altLang="en-US" sz="1050"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17" name="図 16">
            <a:extLst>
              <a:ext uri="{FF2B5EF4-FFF2-40B4-BE49-F238E27FC236}">
                <a16:creationId xmlns:a16="http://schemas.microsoft.com/office/drawing/2014/main" id="{20707403-056F-41E8-B271-60546D65E7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16602" y="5924828"/>
            <a:ext cx="2427517" cy="858487"/>
          </a:xfrm>
          <a:prstGeom prst="rect">
            <a:avLst/>
          </a:prstGeom>
        </p:spPr>
      </p:pic>
      <p:sp>
        <p:nvSpPr>
          <p:cNvPr id="18" name="字幕 2">
            <a:extLst>
              <a:ext uri="{FF2B5EF4-FFF2-40B4-BE49-F238E27FC236}">
                <a16:creationId xmlns:a16="http://schemas.microsoft.com/office/drawing/2014/main" id="{2F0BC445-F7D6-42A3-92CE-64442601DA95}"/>
              </a:ext>
            </a:extLst>
          </p:cNvPr>
          <p:cNvSpPr txBox="1">
            <a:spLocks/>
          </p:cNvSpPr>
          <p:nvPr/>
        </p:nvSpPr>
        <p:spPr>
          <a:xfrm>
            <a:off x="3226763" y="3876213"/>
            <a:ext cx="4248150" cy="501264"/>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ja-JP" altLang="en-US" sz="1600" dirty="0">
                <a:latin typeface="游ゴシック" panose="020B0400000000000000" pitchFamily="50" charset="-128"/>
                <a:ea typeface="游ゴシック" panose="020B0400000000000000" pitchFamily="50" charset="-128"/>
              </a:rPr>
              <a:t>東北電力グループスローガン</a:t>
            </a:r>
          </a:p>
        </p:txBody>
      </p:sp>
      <p:pic>
        <p:nvPicPr>
          <p:cNvPr id="2" name="図 1">
            <a:extLst>
              <a:ext uri="{FF2B5EF4-FFF2-40B4-BE49-F238E27FC236}">
                <a16:creationId xmlns:a16="http://schemas.microsoft.com/office/drawing/2014/main" id="{DA3CBE19-F0C2-2B99-9BC6-553D7D58E4DB}"/>
              </a:ext>
            </a:extLst>
          </p:cNvPr>
          <p:cNvPicPr>
            <a:picLocks noChangeAspect="1"/>
          </p:cNvPicPr>
          <p:nvPr/>
        </p:nvPicPr>
        <p:blipFill>
          <a:blip r:embed="rId4"/>
          <a:stretch>
            <a:fillRect/>
          </a:stretch>
        </p:blipFill>
        <p:spPr>
          <a:xfrm>
            <a:off x="3636793" y="4377561"/>
            <a:ext cx="4039077" cy="527019"/>
          </a:xfrm>
          <a:prstGeom prst="rect">
            <a:avLst/>
          </a:prstGeom>
        </p:spPr>
      </p:pic>
    </p:spTree>
    <p:extLst>
      <p:ext uri="{BB962C8B-B14F-4D97-AF65-F5344CB8AC3E}">
        <p14:creationId xmlns:p14="http://schemas.microsoft.com/office/powerpoint/2010/main" val="3931412240"/>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256255"/>
            <a:ext cx="4500563" cy="1068324"/>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１</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より</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そう</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ちから</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に込めた想い</a:t>
            </a:r>
            <a:endParaRPr kumimoji="1" lang="en-US" altLang="ja-JP" sz="2000" b="1" dirty="0">
              <a:latin typeface="游ゴシック" panose="020B0400000000000000" pitchFamily="50" charset="-128"/>
              <a:ea typeface="游ゴシック" panose="020B0400000000000000" pitchFamily="50" charset="-128"/>
            </a:endParaRPr>
          </a:p>
        </p:txBody>
      </p:sp>
      <p:sp>
        <p:nvSpPr>
          <p:cNvPr id="13" name="フッター プレースホルダー 12">
            <a:extLst>
              <a:ext uri="{FF2B5EF4-FFF2-40B4-BE49-F238E27FC236}">
                <a16:creationId xmlns:a16="http://schemas.microsoft.com/office/drawing/2014/main" id="{75B17FB2-EA4D-F240-A62C-2E71D052180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1DC8464E-313D-3B4E-8AF9-3D70BB730FE9}"/>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02</a:t>
            </a:r>
            <a:endParaRPr kumimoji="1" lang="ja-JP" altLang="en-US"/>
          </a:p>
        </p:txBody>
      </p:sp>
      <p:pic>
        <p:nvPicPr>
          <p:cNvPr id="3" name="P_2.mp3">
            <a:hlinkClick r:id="" action="ppaction://media"/>
            <a:extLst>
              <a:ext uri="{FF2B5EF4-FFF2-40B4-BE49-F238E27FC236}">
                <a16:creationId xmlns:a16="http://schemas.microsoft.com/office/drawing/2014/main" id="{E718B88E-6EF3-EF70-58D1-CF8D5EFC13C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53133" cy="553133"/>
          </a:xfrm>
          <a:prstGeom prst="rect">
            <a:avLst/>
          </a:prstGeom>
        </p:spPr>
      </p:pic>
    </p:spTree>
    <p:extLst>
      <p:ext uri="{BB962C8B-B14F-4D97-AF65-F5344CB8AC3E}">
        <p14:creationId xmlns:p14="http://schemas.microsoft.com/office/powerpoint/2010/main" val="1661757111"/>
      </p:ext>
    </p:extLst>
  </p:cSld>
  <p:clrMapOvr>
    <a:masterClrMapping/>
  </p:clrMapOvr>
  <mc:AlternateContent xmlns:mc="http://schemas.openxmlformats.org/markup-compatibility/2006" xmlns:p14="http://schemas.microsoft.com/office/powerpoint/2010/main">
    <mc:Choice Requires="p14">
      <p:transition spd="med" p14:dur="700" advTm="5300">
        <p:fade/>
      </p:transition>
    </mc:Choice>
    <mc:Fallback xmlns="">
      <p:transition spd="med" advTm="53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4"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767296AF-CBF1-4091-B773-8C45E1538BD7}"/>
              </a:ext>
            </a:extLst>
          </p:cNvPr>
          <p:cNvSpPr txBox="1">
            <a:spLocks/>
          </p:cNvSpPr>
          <p:nvPr/>
        </p:nvSpPr>
        <p:spPr>
          <a:xfrm>
            <a:off x="363539" y="6849582"/>
            <a:ext cx="8995972" cy="384309"/>
          </a:xfrm>
          <a:prstGeom prst="rect">
            <a:avLst/>
          </a:prstGeom>
        </p:spPr>
        <p:txBody>
          <a:bodyPr vert="horz" wrap="square"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1" i="0" kern="1200">
                <a:solidFill>
                  <a:schemeClr val="tx1">
                    <a:lumMod val="85000"/>
                    <a:lumOff val="15000"/>
                  </a:schemeClr>
                </a:solidFill>
                <a:latin typeface="Meiryo" panose="020B0604030504040204" pitchFamily="34" charset="-128"/>
                <a:ea typeface="Meiryo" panose="020B0604030504040204" pitchFamily="34" charset="-128"/>
                <a:cs typeface="+mj-cs"/>
              </a:defRPr>
            </a:lvl1pPr>
          </a:lstStyle>
          <a:p>
            <a:pPr algn="ct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a:t>
            </a:r>
            <a:r>
              <a:rPr lang="ja-JP" altLang="en-US" sz="900" dirty="0">
                <a:latin typeface="游ゴシック" panose="020B0400000000000000" pitchFamily="50" charset="-128"/>
                <a:ea typeface="游ゴシック" panose="020B0400000000000000" pitchFamily="50" charset="-128"/>
              </a:rPr>
              <a:t>ブランドステートメントとは？「より、そう、ちから。」に込めた思いや価値観を明文化し、社内外へ分かりやすくお伝えするためのメッセージのことです。</a:t>
            </a:r>
            <a:endParaRPr lang="en-US" altLang="ja-JP" sz="900" dirty="0">
              <a:latin typeface="游ゴシック" panose="020B0400000000000000" pitchFamily="50" charset="-128"/>
              <a:ea typeface="游ゴシック" panose="020B0400000000000000" pitchFamily="50" charset="-128"/>
            </a:endParaRPr>
          </a:p>
        </p:txBody>
      </p:sp>
      <p:sp>
        <p:nvSpPr>
          <p:cNvPr id="5" name="タイトル 4">
            <a:extLst>
              <a:ext uri="{FF2B5EF4-FFF2-40B4-BE49-F238E27FC236}">
                <a16:creationId xmlns:a16="http://schemas.microsoft.com/office/drawing/2014/main" id="{B91DD79F-B140-5249-B72F-724A3E7875C0}"/>
              </a:ext>
            </a:extLst>
          </p:cNvPr>
          <p:cNvSpPr>
            <a:spLocks noGrp="1"/>
          </p:cNvSpPr>
          <p:nvPr>
            <p:ph type="title"/>
          </p:nvPr>
        </p:nvSpPr>
        <p:spPr>
          <a:xfrm>
            <a:off x="1163004" y="121802"/>
            <a:ext cx="8920795" cy="476642"/>
          </a:xfrm>
        </p:spPr>
        <p:txBody>
          <a:bodyPr/>
          <a:lstStyle/>
          <a:p>
            <a:pPr marL="273050" indent="-273050">
              <a:buFont typeface="+mj-lt"/>
              <a:buAutoNum type="arabicPeriod"/>
            </a:pPr>
            <a:r>
              <a:rPr lang="ja-JP" altLang="en-US" b="1" dirty="0">
                <a:solidFill>
                  <a:schemeClr val="tx1">
                    <a:lumMod val="75000"/>
                    <a:lumOff val="25000"/>
                  </a:schemeClr>
                </a:solidFill>
                <a:latin typeface="游ゴシック" panose="020B0400000000000000" pitchFamily="50" charset="-128"/>
                <a:ea typeface="游ゴシック" panose="020B0400000000000000" pitchFamily="50" charset="-128"/>
              </a:rPr>
              <a:t>「より、そう、ちから。」</a:t>
            </a:r>
            <a:r>
              <a:rPr lang="en-US" altLang="ja-JP" b="1" dirty="0">
                <a:solidFill>
                  <a:schemeClr val="tx1">
                    <a:lumMod val="75000"/>
                    <a:lumOff val="25000"/>
                  </a:schemeClr>
                </a:solidFill>
                <a:latin typeface="游ゴシック" panose="020B0400000000000000" pitchFamily="50" charset="-128"/>
                <a:ea typeface="游ゴシック" panose="020B0400000000000000" pitchFamily="50" charset="-128"/>
              </a:rPr>
              <a:t> </a:t>
            </a:r>
            <a:r>
              <a:rPr lang="ja-JP" altLang="en-US" b="1" dirty="0">
                <a:solidFill>
                  <a:schemeClr val="tx1">
                    <a:lumMod val="75000"/>
                    <a:lumOff val="25000"/>
                  </a:schemeClr>
                </a:solidFill>
                <a:latin typeface="游ゴシック" panose="020B0400000000000000" pitchFamily="50" charset="-128"/>
                <a:ea typeface="游ゴシック" panose="020B0400000000000000" pitchFamily="50" charset="-128"/>
              </a:rPr>
              <a:t>ブランド</a:t>
            </a:r>
            <a:r>
              <a:rPr lang="ja-JP" altLang="en-US" b="1" dirty="0" smtClean="0">
                <a:solidFill>
                  <a:schemeClr val="tx1">
                    <a:lumMod val="75000"/>
                    <a:lumOff val="25000"/>
                  </a:schemeClr>
                </a:solidFill>
                <a:latin typeface="游ゴシック" panose="020B0400000000000000" pitchFamily="50" charset="-128"/>
                <a:ea typeface="游ゴシック" panose="020B0400000000000000" pitchFamily="50" charset="-128"/>
              </a:rPr>
              <a:t>ステートメント</a:t>
            </a:r>
            <a:r>
              <a:rPr lang="en-US" altLang="ja-JP" sz="900" b="1" baseline="86000" dirty="0">
                <a:solidFill>
                  <a:schemeClr val="tx1">
                    <a:lumMod val="75000"/>
                    <a:lumOff val="25000"/>
                  </a:schemeClr>
                </a:solidFill>
                <a:latin typeface="游ゴシック" panose="020B0400000000000000" pitchFamily="50" charset="-128"/>
                <a:ea typeface="游ゴシック" panose="020B0400000000000000" pitchFamily="50" charset="-128"/>
              </a:rPr>
              <a:t>※</a:t>
            </a:r>
            <a:endParaRPr lang="ja-JP" altLang="en-US" sz="900" b="1" baseline="860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4" name="角丸四角形 13">
            <a:extLst>
              <a:ext uri="{FF2B5EF4-FFF2-40B4-BE49-F238E27FC236}">
                <a16:creationId xmlns:a16="http://schemas.microsoft.com/office/drawing/2014/main" id="{66A9FE91-DBF9-7348-AEDC-4DD8129940C7}"/>
              </a:ext>
            </a:extLst>
          </p:cNvPr>
          <p:cNvSpPr/>
          <p:nvPr/>
        </p:nvSpPr>
        <p:spPr>
          <a:xfrm>
            <a:off x="363539" y="211132"/>
            <a:ext cx="799465" cy="29798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a:solidFill>
                  <a:schemeClr val="tx1">
                    <a:lumMod val="75000"/>
                    <a:lumOff val="25000"/>
                  </a:schemeClr>
                </a:solidFill>
                <a:latin typeface="游ゴシック" panose="020B0400000000000000" pitchFamily="50" charset="-128"/>
                <a:ea typeface="游ゴシック" panose="020B0400000000000000" pitchFamily="50" charset="-128"/>
              </a:rPr>
              <a:t>１</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9" name="フッター プレースホルダー 18">
            <a:extLst>
              <a:ext uri="{FF2B5EF4-FFF2-40B4-BE49-F238E27FC236}">
                <a16:creationId xmlns:a16="http://schemas.microsoft.com/office/drawing/2014/main" id="{48ABA95C-4ADD-2E40-BA2F-C47E23FE9899}"/>
              </a:ext>
            </a:extLst>
          </p:cNvPr>
          <p:cNvSpPr>
            <a:spLocks noGrp="1"/>
          </p:cNvSpPr>
          <p:nvPr>
            <p:ph type="ftr" sz="quarter" idx="11"/>
          </p:nvPr>
        </p:nvSpPr>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20" name="スライド番号プレースホルダー 19">
            <a:extLst>
              <a:ext uri="{FF2B5EF4-FFF2-40B4-BE49-F238E27FC236}">
                <a16:creationId xmlns:a16="http://schemas.microsoft.com/office/drawing/2014/main" id="{EEBD415E-A4C3-E547-947A-0EAF0DD1B322}"/>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03</a:t>
            </a:r>
            <a:endParaRPr kumimoji="1" lang="ja-JP" altLang="en-US"/>
          </a:p>
        </p:txBody>
      </p:sp>
      <p:pic>
        <p:nvPicPr>
          <p:cNvPr id="2" name="P_3_K.mp3">
            <a:hlinkClick r:id="" action="ppaction://media"/>
            <a:extLst>
              <a:ext uri="{FF2B5EF4-FFF2-40B4-BE49-F238E27FC236}">
                <a16:creationId xmlns:a16="http://schemas.microsoft.com/office/drawing/2014/main" id="{07E99B23-5762-F795-D7B5-6BC071A1BE9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55649" cy="555649"/>
          </a:xfrm>
          <a:prstGeom prst="rect">
            <a:avLst/>
          </a:prstGeom>
        </p:spPr>
      </p:pic>
      <p:pic>
        <p:nvPicPr>
          <p:cNvPr id="7" name="図 6" descr="草, 屋外, フィールド, グリーン が含まれている画像&#10;&#10;自動的に生成された説明">
            <a:extLst>
              <a:ext uri="{FF2B5EF4-FFF2-40B4-BE49-F238E27FC236}">
                <a16:creationId xmlns:a16="http://schemas.microsoft.com/office/drawing/2014/main" id="{71F94D32-BBB5-293C-7479-4B7D291A16AC}"/>
              </a:ext>
            </a:extLst>
          </p:cNvPr>
          <p:cNvPicPr>
            <a:picLocks noChangeAspect="1"/>
          </p:cNvPicPr>
          <p:nvPr/>
        </p:nvPicPr>
        <p:blipFill rotWithShape="1">
          <a:blip r:embed="rId6">
            <a:extLst>
              <a:ext uri="{28A0092B-C50C-407E-A947-70E740481C1C}">
                <a14:useLocalDpi xmlns:a14="http://schemas.microsoft.com/office/drawing/2010/main" val="0"/>
              </a:ext>
            </a:extLst>
          </a:blip>
          <a:srcRect t="7094" b="6834"/>
          <a:stretch/>
        </p:blipFill>
        <p:spPr>
          <a:xfrm>
            <a:off x="0" y="723900"/>
            <a:ext cx="10079038" cy="6130363"/>
          </a:xfrm>
          <a:prstGeom prst="rect">
            <a:avLst/>
          </a:prstGeom>
        </p:spPr>
      </p:pic>
    </p:spTree>
    <p:extLst>
      <p:ext uri="{BB962C8B-B14F-4D97-AF65-F5344CB8AC3E}">
        <p14:creationId xmlns:p14="http://schemas.microsoft.com/office/powerpoint/2010/main" val="1822672225"/>
      </p:ext>
    </p:extLst>
  </p:cSld>
  <p:clrMapOvr>
    <a:masterClrMapping/>
  </p:clrMapOvr>
  <mc:AlternateContent xmlns:mc="http://schemas.openxmlformats.org/markup-compatibility/2006" xmlns:p14="http://schemas.microsoft.com/office/powerpoint/2010/main">
    <mc:Choice Requires="p14">
      <p:transition spd="med" p14:dur="700" advTm="1070">
        <p:fade/>
      </p:transition>
    </mc:Choice>
    <mc:Fallback xmlns="">
      <p:transition spd="med" advTm="10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1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C724D3C2-AFF5-4CB4-98B9-84C84D4A251B}"/>
              </a:ext>
            </a:extLst>
          </p:cNvPr>
          <p:cNvSpPr txBox="1"/>
          <p:nvPr/>
        </p:nvSpPr>
        <p:spPr>
          <a:xfrm>
            <a:off x="14878" y="487070"/>
            <a:ext cx="10064159" cy="1202015"/>
          </a:xfrm>
          <a:prstGeom prst="rect">
            <a:avLst/>
          </a:prstGeom>
          <a:noFill/>
        </p:spPr>
        <p:txBody>
          <a:bodyPr wrap="square" lIns="360000" tIns="180000" rIns="360000" bIns="180000" rtlCol="0">
            <a:spAutoFit/>
          </a:bodyPr>
          <a:lstStyle/>
          <a:p>
            <a:pPr algn="just">
              <a:lnSpc>
                <a:spcPct val="120000"/>
              </a:lnSpc>
              <a:spcAft>
                <a:spcPts val="600"/>
              </a:spcAft>
            </a:pP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2016</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4</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月の電力小売全面自由化を控えた</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2015</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10</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月に、お客さま・地域社会</a:t>
            </a:r>
            <a:r>
              <a:rPr lang="ja-JP" altLang="en-US" sz="1400" kern="100" dirty="0" smtClean="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からの信頼感を高めて、お客さまに　お選びいただき、企業</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価値向上につなげていく</a:t>
            </a:r>
            <a:r>
              <a:rPr lang="ja-JP" altLang="en-US" sz="1400" kern="100" dirty="0" smtClean="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ために、</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企業姿勢である「東北電力ブランド」を</a:t>
            </a:r>
            <a:r>
              <a:rPr lang="ja-JP" altLang="en-US" sz="1400" kern="100" dirty="0" smtClean="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構築。</a:t>
            </a:r>
            <a:endParaRPr lang="en-US" altLang="ja-JP" sz="1400" kern="100" dirty="0" smtClean="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gn="just">
              <a:spcAft>
                <a:spcPts val="600"/>
              </a:spcAft>
            </a:pPr>
            <a:r>
              <a:rPr lang="ja-JP" altLang="en-US" sz="1400" kern="100" dirty="0" smtClean="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その</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中</a:t>
            </a:r>
            <a:r>
              <a:rPr lang="ja-JP" altLang="en-US" sz="1400" kern="100" dirty="0" smtClean="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で「</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より、そう、ちから。」を打ち出しました。</a:t>
            </a:r>
            <a:endParaRPr lang="ja-JP" altLang="en-US" sz="1400"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D7472E72-5D61-124B-B58E-629A6819BF17}"/>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21BAB10B-421D-E346-99A9-98CED25C5C9B}"/>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04</a:t>
            </a:r>
            <a:endParaRPr kumimoji="1" lang="ja-JP" altLang="en-US"/>
          </a:p>
        </p:txBody>
      </p:sp>
      <p:sp>
        <p:nvSpPr>
          <p:cNvPr id="16" name="タイトル 15">
            <a:extLst>
              <a:ext uri="{FF2B5EF4-FFF2-40B4-BE49-F238E27FC236}">
                <a16:creationId xmlns:a16="http://schemas.microsoft.com/office/drawing/2014/main" id="{4C87BCBD-B4AD-0C44-A2DE-45732D7F3B9E}"/>
              </a:ext>
            </a:extLst>
          </p:cNvPr>
          <p:cNvSpPr>
            <a:spLocks noGrp="1"/>
          </p:cNvSpPr>
          <p:nvPr>
            <p:ph type="title"/>
          </p:nvPr>
        </p:nvSpPr>
        <p:spPr>
          <a:xfrm>
            <a:off x="1169354" y="129112"/>
            <a:ext cx="8920796" cy="462022"/>
          </a:xfrm>
        </p:spPr>
        <p:txBody>
          <a:bodyPr/>
          <a:lstStyle/>
          <a:p>
            <a:pPr marL="271463" indent="-271463">
              <a:buFont typeface="+mj-lt"/>
              <a:buAutoNum type="arabicPeriod" startAt="2"/>
            </a:pPr>
            <a:r>
              <a:rPr lang="ja-JP" altLang="en-US" b="1" dirty="0">
                <a:latin typeface="游ゴシック" panose="020B0400000000000000" pitchFamily="50" charset="-128"/>
                <a:ea typeface="游ゴシック" panose="020B0400000000000000" pitchFamily="50" charset="-128"/>
              </a:rPr>
              <a:t>「より、そう、ちから。」の誕生プロセス</a:t>
            </a:r>
          </a:p>
        </p:txBody>
      </p:sp>
      <p:sp>
        <p:nvSpPr>
          <p:cNvPr id="28" name="角丸四角形 27">
            <a:extLst>
              <a:ext uri="{FF2B5EF4-FFF2-40B4-BE49-F238E27FC236}">
                <a16:creationId xmlns:a16="http://schemas.microsoft.com/office/drawing/2014/main" id="{B31CF3C8-0B1A-B14D-BDED-AC3391ADDDC4}"/>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pic>
        <p:nvPicPr>
          <p:cNvPr id="4" name="図 3">
            <a:extLst>
              <a:ext uri="{FF2B5EF4-FFF2-40B4-BE49-F238E27FC236}">
                <a16:creationId xmlns:a16="http://schemas.microsoft.com/office/drawing/2014/main" id="{679F9A47-0DBF-E308-70B9-DB7CE9FE843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113239" y="1478947"/>
            <a:ext cx="3409481" cy="1871128"/>
          </a:xfrm>
          <a:prstGeom prst="rect">
            <a:avLst/>
          </a:prstGeom>
        </p:spPr>
      </p:pic>
      <p:pic>
        <p:nvPicPr>
          <p:cNvPr id="5" name="図 4">
            <a:extLst>
              <a:ext uri="{FF2B5EF4-FFF2-40B4-BE49-F238E27FC236}">
                <a16:creationId xmlns:a16="http://schemas.microsoft.com/office/drawing/2014/main" id="{4881643E-36A3-1FED-3596-E75BDE09D41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89192" y="1826075"/>
            <a:ext cx="2725095" cy="1544729"/>
          </a:xfrm>
          <a:prstGeom prst="rect">
            <a:avLst/>
          </a:prstGeom>
        </p:spPr>
      </p:pic>
      <p:pic>
        <p:nvPicPr>
          <p:cNvPr id="6" name="図 5">
            <a:extLst>
              <a:ext uri="{FF2B5EF4-FFF2-40B4-BE49-F238E27FC236}">
                <a16:creationId xmlns:a16="http://schemas.microsoft.com/office/drawing/2014/main" id="{C172EA2D-299F-7A58-5DF8-9133EFFE8B0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286615" y="1478947"/>
            <a:ext cx="1613036" cy="4721017"/>
          </a:xfrm>
          <a:prstGeom prst="rect">
            <a:avLst/>
          </a:prstGeom>
        </p:spPr>
      </p:pic>
      <p:pic>
        <p:nvPicPr>
          <p:cNvPr id="7" name="図 6">
            <a:extLst>
              <a:ext uri="{FF2B5EF4-FFF2-40B4-BE49-F238E27FC236}">
                <a16:creationId xmlns:a16="http://schemas.microsoft.com/office/drawing/2014/main" id="{DBA6046D-838F-EABD-F536-B86AA65535AD}"/>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69889" y="3350075"/>
            <a:ext cx="1903908" cy="2118962"/>
          </a:xfrm>
          <a:prstGeom prst="rect">
            <a:avLst/>
          </a:prstGeom>
        </p:spPr>
      </p:pic>
      <p:pic>
        <p:nvPicPr>
          <p:cNvPr id="8" name="図 7">
            <a:extLst>
              <a:ext uri="{FF2B5EF4-FFF2-40B4-BE49-F238E27FC236}">
                <a16:creationId xmlns:a16="http://schemas.microsoft.com/office/drawing/2014/main" id="{9CE1539A-E9A9-AF06-F026-167362E014B3}"/>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273797" y="3308187"/>
            <a:ext cx="1903909" cy="2181457"/>
          </a:xfrm>
          <a:prstGeom prst="rect">
            <a:avLst/>
          </a:prstGeom>
        </p:spPr>
      </p:pic>
      <p:pic>
        <p:nvPicPr>
          <p:cNvPr id="9" name="図 8">
            <a:extLst>
              <a:ext uri="{FF2B5EF4-FFF2-40B4-BE49-F238E27FC236}">
                <a16:creationId xmlns:a16="http://schemas.microsoft.com/office/drawing/2014/main" id="{EDA03527-1CF4-00AE-AB84-A121905661F9}"/>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177705" y="3308186"/>
            <a:ext cx="1971635" cy="2132600"/>
          </a:xfrm>
          <a:prstGeom prst="rect">
            <a:avLst/>
          </a:prstGeom>
        </p:spPr>
      </p:pic>
      <p:pic>
        <p:nvPicPr>
          <p:cNvPr id="10" name="図 9">
            <a:extLst>
              <a:ext uri="{FF2B5EF4-FFF2-40B4-BE49-F238E27FC236}">
                <a16:creationId xmlns:a16="http://schemas.microsoft.com/office/drawing/2014/main" id="{0A10BCF2-DD3D-A594-5D51-3263AA89E978}"/>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149340" y="3308184"/>
            <a:ext cx="2137275" cy="2111992"/>
          </a:xfrm>
          <a:prstGeom prst="rect">
            <a:avLst/>
          </a:prstGeom>
        </p:spPr>
      </p:pic>
      <p:pic>
        <p:nvPicPr>
          <p:cNvPr id="11" name="図 10">
            <a:extLst>
              <a:ext uri="{FF2B5EF4-FFF2-40B4-BE49-F238E27FC236}">
                <a16:creationId xmlns:a16="http://schemas.microsoft.com/office/drawing/2014/main" id="{C9695CC6-5E39-99F0-9B51-847D8D2AD6AA}"/>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005841" y="5489644"/>
            <a:ext cx="3853498" cy="1504660"/>
          </a:xfrm>
          <a:prstGeom prst="rect">
            <a:avLst/>
          </a:prstGeom>
        </p:spPr>
      </p:pic>
      <p:pic>
        <p:nvPicPr>
          <p:cNvPr id="13" name="図 12">
            <a:extLst>
              <a:ext uri="{FF2B5EF4-FFF2-40B4-BE49-F238E27FC236}">
                <a16:creationId xmlns:a16="http://schemas.microsoft.com/office/drawing/2014/main" id="{164FAA06-4CFC-1FC5-CAE7-08F06393F2EB}"/>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5105013" y="5482674"/>
            <a:ext cx="3203961" cy="1504660"/>
          </a:xfrm>
          <a:prstGeom prst="rect">
            <a:avLst/>
          </a:prstGeom>
        </p:spPr>
      </p:pic>
      <p:pic>
        <p:nvPicPr>
          <p:cNvPr id="2" name="P_4.mp3">
            <a:hlinkClick r:id="" action="ppaction://media"/>
            <a:extLst>
              <a:ext uri="{FF2B5EF4-FFF2-40B4-BE49-F238E27FC236}">
                <a16:creationId xmlns:a16="http://schemas.microsoft.com/office/drawing/2014/main" id="{9D72E536-A759-1203-127A-D50DBE1D245C}"/>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0" y="7583589"/>
            <a:ext cx="540774" cy="540774"/>
          </a:xfrm>
          <a:prstGeom prst="rect">
            <a:avLst/>
          </a:prstGeom>
        </p:spPr>
      </p:pic>
    </p:spTree>
    <p:extLst>
      <p:ext uri="{BB962C8B-B14F-4D97-AF65-F5344CB8AC3E}">
        <p14:creationId xmlns:p14="http://schemas.microsoft.com/office/powerpoint/2010/main" val="2771844024"/>
      </p:ext>
    </p:extLst>
  </p:cSld>
  <p:clrMapOvr>
    <a:masterClrMapping/>
  </p:clrMapOvr>
  <mc:AlternateContent xmlns:mc="http://schemas.openxmlformats.org/markup-compatibility/2006" xmlns:p14="http://schemas.microsoft.com/office/powerpoint/2010/main">
    <mc:Choice Requires="p14">
      <p:transition spd="slow" p14:dur="1500" advTm="26300">
        <p14:window dir="vert"/>
      </p:transition>
    </mc:Choice>
    <mc:Fallback xmlns="">
      <p:transition spd="slow" advTm="263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960" fill="hold"/>
                                        <p:tgtEl>
                                          <p:spTgt spid="2"/>
                                        </p:tgtEl>
                                      </p:cBhvr>
                                    </p:cmd>
                                  </p:childTnLst>
                                </p:cTn>
                              </p:par>
                              <p:par>
                                <p:cTn id="7" presetID="22" presetClass="entr" presetSubtype="8" fill="hold" nodeType="withEffect">
                                  <p:stCondLst>
                                    <p:cond delay="6300"/>
                                  </p:stCondLst>
                                  <p:childTnLst>
                                    <p:set>
                                      <p:cBhvr>
                                        <p:cTn id="8" dur="1" fill="hold">
                                          <p:stCondLst>
                                            <p:cond delay="0"/>
                                          </p:stCondLst>
                                        </p:cTn>
                                        <p:tgtEl>
                                          <p:spTgt spid="7"/>
                                        </p:tgtEl>
                                        <p:attrNameLst>
                                          <p:attrName>style.visibility</p:attrName>
                                        </p:attrNameLst>
                                      </p:cBhvr>
                                      <p:to>
                                        <p:strVal val="visible"/>
                                      </p:to>
                                    </p:set>
                                    <p:animEffect transition="in" filter="wipe(left)">
                                      <p:cBhvr>
                                        <p:cTn id="9" dur="500"/>
                                        <p:tgtEl>
                                          <p:spTgt spid="7"/>
                                        </p:tgtEl>
                                      </p:cBhvr>
                                    </p:animEffect>
                                  </p:childTnLst>
                                </p:cTn>
                              </p:par>
                              <p:par>
                                <p:cTn id="10" presetID="22" presetClass="entr" presetSubtype="4" fill="hold" nodeType="withEffect">
                                  <p:stCondLst>
                                    <p:cond delay="630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8" fill="hold" nodeType="withEffect">
                                  <p:stCondLst>
                                    <p:cond delay="98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1" fill="hold" nodeType="withEffect">
                                  <p:stCondLst>
                                    <p:cond delay="980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par>
                                <p:cTn id="19" presetID="22" presetClass="entr" presetSubtype="8" fill="hold" nodeType="withEffect">
                                  <p:stCondLst>
                                    <p:cond delay="1300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par>
                                <p:cTn id="22" presetID="22" presetClass="entr" presetSubtype="4" fill="hold" nodeType="withEffect">
                                  <p:stCondLst>
                                    <p:cond delay="1300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par>
                                <p:cTn id="25" presetID="22" presetClass="entr" presetSubtype="8" fill="hold" nodeType="withEffect">
                                  <p:stCondLst>
                                    <p:cond delay="1750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1" fill="hold" nodeType="withEffect">
                                  <p:stCondLst>
                                    <p:cond delay="1750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par>
                                <p:cTn id="31" presetID="22" presetClass="entr" presetSubtype="8" fill="hold" nodeType="withEffect">
                                  <p:stCondLst>
                                    <p:cond delay="2050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9305E2A3-FF31-A440-B245-E1BCF31E58A7}"/>
              </a:ext>
            </a:extLst>
          </p:cNvPr>
          <p:cNvSpPr txBox="1"/>
          <p:nvPr/>
        </p:nvSpPr>
        <p:spPr>
          <a:xfrm>
            <a:off x="397906" y="673019"/>
            <a:ext cx="9104312" cy="994458"/>
          </a:xfrm>
          <a:prstGeom prst="rect">
            <a:avLst/>
          </a:prstGeom>
          <a:noFill/>
        </p:spPr>
        <p:txBody>
          <a:bodyPr wrap="square" lIns="360000" tIns="180000" rIns="360000" bIns="180000" rtlCol="0">
            <a:spAutoFit/>
          </a:bodyPr>
          <a:lstStyle/>
          <a:p>
            <a:pPr algn="just">
              <a:lnSpc>
                <a:spcPct val="120000"/>
              </a:lnSpc>
              <a:spcAft>
                <a:spcPts val="600"/>
              </a:spcAft>
            </a:pPr>
            <a:r>
              <a:rPr kumimoji="1" lang="ja-JP" altLang="en-US" sz="1500" dirty="0">
                <a:latin typeface="游ゴシック" panose="020B0400000000000000" pitchFamily="50" charset="-128"/>
                <a:ea typeface="游ゴシック" panose="020B0400000000000000" pitchFamily="50" charset="-128"/>
              </a:rPr>
              <a:t>ブランド構築においては、社員の皆さんが「東北電力ブランド」に愛着を持ち、かつお客さまにも</a:t>
            </a:r>
            <a:endParaRPr kumimoji="1" lang="en-US" altLang="ja-JP" sz="1500" dirty="0">
              <a:latin typeface="游ゴシック" panose="020B0400000000000000" pitchFamily="50" charset="-128"/>
              <a:ea typeface="游ゴシック" panose="020B0400000000000000" pitchFamily="50" charset="-128"/>
            </a:endParaRPr>
          </a:p>
          <a:p>
            <a:pPr algn="just">
              <a:lnSpc>
                <a:spcPct val="120000"/>
              </a:lnSpc>
              <a:spcAft>
                <a:spcPts val="600"/>
              </a:spcAft>
            </a:pPr>
            <a:r>
              <a:rPr kumimoji="1" lang="ja-JP" altLang="en-US" sz="1500" dirty="0">
                <a:latin typeface="游ゴシック" panose="020B0400000000000000" pitchFamily="50" charset="-128"/>
                <a:ea typeface="游ゴシック" panose="020B0400000000000000" pitchFamily="50" charset="-128"/>
              </a:rPr>
              <a:t>受け入れていただけるよう、</a:t>
            </a:r>
            <a:r>
              <a:rPr kumimoji="1" lang="ja-JP" altLang="en-US" sz="1500" b="1" dirty="0">
                <a:solidFill>
                  <a:schemeClr val="bg1"/>
                </a:solidFill>
                <a:effectLst>
                  <a:glow rad="152400">
                    <a:srgbClr val="EB5E7C"/>
                  </a:glow>
                </a:effectLst>
                <a:latin typeface="游ゴシック" panose="020B0400000000000000" pitchFamily="50" charset="-128"/>
                <a:ea typeface="游ゴシック" panose="020B0400000000000000" pitchFamily="50" charset="-128"/>
              </a:rPr>
              <a:t>三者の思い </a:t>
            </a:r>
            <a:r>
              <a:rPr kumimoji="1" lang="ja-JP" altLang="en-US" sz="1500" dirty="0">
                <a:latin typeface="游ゴシック" panose="020B0400000000000000" pitchFamily="50" charset="-128"/>
                <a:ea typeface="游ゴシック" panose="020B0400000000000000" pitchFamily="50" charset="-128"/>
              </a:rPr>
              <a:t>について丁寧に把握しながら構築していきました。</a:t>
            </a:r>
          </a:p>
        </p:txBody>
      </p:sp>
      <p:grpSp>
        <p:nvGrpSpPr>
          <p:cNvPr id="58" name="グループ化 57">
            <a:extLst>
              <a:ext uri="{FF2B5EF4-FFF2-40B4-BE49-F238E27FC236}">
                <a16:creationId xmlns:a16="http://schemas.microsoft.com/office/drawing/2014/main" id="{4ABEF268-6B11-6F4E-A55C-D1214E3D16D8}"/>
              </a:ext>
            </a:extLst>
          </p:cNvPr>
          <p:cNvGrpSpPr/>
          <p:nvPr/>
        </p:nvGrpSpPr>
        <p:grpSpPr>
          <a:xfrm>
            <a:off x="3327951" y="1470590"/>
            <a:ext cx="3421548" cy="3027681"/>
            <a:chOff x="3112871" y="1455473"/>
            <a:chExt cx="3421548" cy="3027681"/>
          </a:xfrm>
        </p:grpSpPr>
        <p:sp>
          <p:nvSpPr>
            <p:cNvPr id="29" name="楕円 28">
              <a:extLst>
                <a:ext uri="{FF2B5EF4-FFF2-40B4-BE49-F238E27FC236}">
                  <a16:creationId xmlns:a16="http://schemas.microsoft.com/office/drawing/2014/main" id="{ECFB81D4-90D6-43EE-8E6B-EE8DAB8F595C}"/>
                </a:ext>
              </a:extLst>
            </p:cNvPr>
            <p:cNvSpPr/>
            <p:nvPr/>
          </p:nvSpPr>
          <p:spPr>
            <a:xfrm>
              <a:off x="3310599" y="1455473"/>
              <a:ext cx="3027681" cy="3027681"/>
            </a:xfrm>
            <a:prstGeom prst="ellipse">
              <a:avLst/>
            </a:prstGeom>
            <a:gradFill flip="none" rotWithShape="1">
              <a:gsLst>
                <a:gs pos="100000">
                  <a:schemeClr val="accent1">
                    <a:lumMod val="5000"/>
                    <a:lumOff val="95000"/>
                    <a:alpha val="0"/>
                  </a:schemeClr>
                </a:gs>
                <a:gs pos="69000">
                  <a:schemeClr val="accent4">
                    <a:lumMod val="40000"/>
                    <a:lumOff val="60000"/>
                    <a:alpha val="50000"/>
                  </a:schemeClr>
                </a:gs>
              </a:gsLst>
              <a:path path="shape">
                <a:fillToRect l="50000" t="50000" r="50000" b="50000"/>
              </a:path>
              <a:tileRect/>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32" name="グループ化 31">
              <a:extLst>
                <a:ext uri="{FF2B5EF4-FFF2-40B4-BE49-F238E27FC236}">
                  <a16:creationId xmlns:a16="http://schemas.microsoft.com/office/drawing/2014/main" id="{3E2F0489-4A2F-104A-A1C4-8D5A05A8A5EA}"/>
                </a:ext>
              </a:extLst>
            </p:cNvPr>
            <p:cNvGrpSpPr/>
            <p:nvPr/>
          </p:nvGrpSpPr>
          <p:grpSpPr>
            <a:xfrm>
              <a:off x="3112871" y="2127427"/>
              <a:ext cx="3421548" cy="1794656"/>
              <a:chOff x="3219110" y="1919685"/>
              <a:chExt cx="3421548" cy="1794656"/>
            </a:xfrm>
          </p:grpSpPr>
          <p:sp>
            <p:nvSpPr>
              <p:cNvPr id="27" name="テキスト ボックス 26">
                <a:extLst>
                  <a:ext uri="{FF2B5EF4-FFF2-40B4-BE49-F238E27FC236}">
                    <a16:creationId xmlns:a16="http://schemas.microsoft.com/office/drawing/2014/main" id="{00697809-A8D9-4EE1-A414-22183F102D66}"/>
                  </a:ext>
                </a:extLst>
              </p:cNvPr>
              <p:cNvSpPr txBox="1"/>
              <p:nvPr/>
            </p:nvSpPr>
            <p:spPr>
              <a:xfrm>
                <a:off x="3219110" y="2310541"/>
                <a:ext cx="3421548" cy="1403800"/>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電力の安定供給はもちろんのこと、顧客の声に耳を傾け、ニーズに応えたサービスを充実させて欲しい。また、環境・　地域貢献にも役割を果たしてほしい。</a:t>
                </a:r>
              </a:p>
            </p:txBody>
          </p:sp>
          <p:sp>
            <p:nvSpPr>
              <p:cNvPr id="5" name="四角形: 角を丸くする 4">
                <a:extLst>
                  <a:ext uri="{FF2B5EF4-FFF2-40B4-BE49-F238E27FC236}">
                    <a16:creationId xmlns:a16="http://schemas.microsoft.com/office/drawing/2014/main" id="{63DF863B-C219-4AA7-990D-845AEB8423F3}"/>
                  </a:ext>
                </a:extLst>
              </p:cNvPr>
              <p:cNvSpPr/>
              <p:nvPr/>
            </p:nvSpPr>
            <p:spPr>
              <a:xfrm>
                <a:off x="3871151" y="1919685"/>
                <a:ext cx="2119055" cy="390856"/>
              </a:xfrm>
              <a:prstGeom prst="roundRect">
                <a:avLst>
                  <a:gd name="adj" fmla="val 50000"/>
                </a:avLst>
              </a:prstGeom>
              <a:solidFill>
                <a:srgbClr val="00CB67"/>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お客さま</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grpSp>
        <p:nvGrpSpPr>
          <p:cNvPr id="59" name="グループ化 58">
            <a:extLst>
              <a:ext uri="{FF2B5EF4-FFF2-40B4-BE49-F238E27FC236}">
                <a16:creationId xmlns:a16="http://schemas.microsoft.com/office/drawing/2014/main" id="{B24A8811-8D17-EB49-AA98-92FE8110F9DB}"/>
              </a:ext>
            </a:extLst>
          </p:cNvPr>
          <p:cNvGrpSpPr/>
          <p:nvPr/>
        </p:nvGrpSpPr>
        <p:grpSpPr>
          <a:xfrm>
            <a:off x="1443854" y="4149999"/>
            <a:ext cx="3240000" cy="3027681"/>
            <a:chOff x="1260974" y="4155202"/>
            <a:chExt cx="3240000" cy="3027681"/>
          </a:xfrm>
        </p:grpSpPr>
        <p:sp>
          <p:nvSpPr>
            <p:cNvPr id="39" name="楕円 38">
              <a:extLst>
                <a:ext uri="{FF2B5EF4-FFF2-40B4-BE49-F238E27FC236}">
                  <a16:creationId xmlns:a16="http://schemas.microsoft.com/office/drawing/2014/main" id="{D7F5D3FE-B435-42D4-82A1-00D4E5948E31}"/>
                </a:ext>
              </a:extLst>
            </p:cNvPr>
            <p:cNvSpPr/>
            <p:nvPr/>
          </p:nvSpPr>
          <p:spPr>
            <a:xfrm>
              <a:off x="1367134" y="4155202"/>
              <a:ext cx="3027681" cy="3027681"/>
            </a:xfrm>
            <a:prstGeom prst="ellipse">
              <a:avLst/>
            </a:prstGeom>
            <a:gradFill>
              <a:gsLst>
                <a:gs pos="100000">
                  <a:schemeClr val="accent1">
                    <a:lumMod val="5000"/>
                    <a:lumOff val="95000"/>
                    <a:alpha val="0"/>
                  </a:schemeClr>
                </a:gs>
                <a:gs pos="69000">
                  <a:srgbClr val="66CCFF">
                    <a:alpha val="40000"/>
                  </a:srgbClr>
                </a:gs>
              </a:gsLst>
              <a:path path="shape">
                <a:fillToRect l="50000" t="50000" r="50000" b="50000"/>
              </a:path>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34" name="グループ化 33">
              <a:extLst>
                <a:ext uri="{FF2B5EF4-FFF2-40B4-BE49-F238E27FC236}">
                  <a16:creationId xmlns:a16="http://schemas.microsoft.com/office/drawing/2014/main" id="{7199D101-AC1D-DF4C-8464-FD3010092400}"/>
                </a:ext>
              </a:extLst>
            </p:cNvPr>
            <p:cNvGrpSpPr/>
            <p:nvPr/>
          </p:nvGrpSpPr>
          <p:grpSpPr>
            <a:xfrm>
              <a:off x="1260974" y="4867597"/>
              <a:ext cx="3240000" cy="1780426"/>
              <a:chOff x="1170333" y="4707067"/>
              <a:chExt cx="3240000" cy="1780426"/>
            </a:xfrm>
          </p:grpSpPr>
          <p:sp>
            <p:nvSpPr>
              <p:cNvPr id="44" name="テキスト ボックス 43">
                <a:extLst>
                  <a:ext uri="{FF2B5EF4-FFF2-40B4-BE49-F238E27FC236}">
                    <a16:creationId xmlns:a16="http://schemas.microsoft.com/office/drawing/2014/main" id="{528B6EDD-9DAB-44AC-ABA1-9FC626D48CBC}"/>
                  </a:ext>
                </a:extLst>
              </p:cNvPr>
              <p:cNvSpPr txBox="1"/>
              <p:nvPr/>
            </p:nvSpPr>
            <p:spPr>
              <a:xfrm>
                <a:off x="1170333" y="5101710"/>
                <a:ext cx="3240000" cy="1385783"/>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これまで大切にしてきた「東北地域へのこだわり」という基本的価値観をベースとしながら、新たな時代・環境に的確に対応していきたい。</a:t>
                </a:r>
              </a:p>
            </p:txBody>
          </p:sp>
          <p:sp>
            <p:nvSpPr>
              <p:cNvPr id="20" name="四角形: 角を丸くする 19">
                <a:extLst>
                  <a:ext uri="{FF2B5EF4-FFF2-40B4-BE49-F238E27FC236}">
                    <a16:creationId xmlns:a16="http://schemas.microsoft.com/office/drawing/2014/main" id="{BBDFE8F6-53AB-41B4-BB33-3BD430C94156}"/>
                  </a:ext>
                </a:extLst>
              </p:cNvPr>
              <p:cNvSpPr/>
              <p:nvPr/>
            </p:nvSpPr>
            <p:spPr>
              <a:xfrm>
                <a:off x="1730806" y="4707067"/>
                <a:ext cx="2119055" cy="390856"/>
              </a:xfrm>
              <a:prstGeom prst="roundRect">
                <a:avLst>
                  <a:gd name="adj" fmla="val 50000"/>
                </a:avLst>
              </a:prstGeom>
              <a:solidFill>
                <a:srgbClr val="3BBEFF"/>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会社</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grpSp>
        <p:nvGrpSpPr>
          <p:cNvPr id="61" name="グループ化 60">
            <a:extLst>
              <a:ext uri="{FF2B5EF4-FFF2-40B4-BE49-F238E27FC236}">
                <a16:creationId xmlns:a16="http://schemas.microsoft.com/office/drawing/2014/main" id="{6DEF0D48-082C-494D-89BF-9B23E9017A19}"/>
              </a:ext>
            </a:extLst>
          </p:cNvPr>
          <p:cNvGrpSpPr/>
          <p:nvPr/>
        </p:nvGrpSpPr>
        <p:grpSpPr>
          <a:xfrm>
            <a:off x="5413408" y="4128485"/>
            <a:ext cx="3240000" cy="3027681"/>
            <a:chOff x="5159408" y="4133688"/>
            <a:chExt cx="3240000" cy="3027681"/>
          </a:xfrm>
        </p:grpSpPr>
        <p:sp>
          <p:nvSpPr>
            <p:cNvPr id="31" name="楕円 30">
              <a:extLst>
                <a:ext uri="{FF2B5EF4-FFF2-40B4-BE49-F238E27FC236}">
                  <a16:creationId xmlns:a16="http://schemas.microsoft.com/office/drawing/2014/main" id="{AD1A7602-DACF-4E73-8AB1-8C7C2C1E7061}"/>
                </a:ext>
              </a:extLst>
            </p:cNvPr>
            <p:cNvSpPr/>
            <p:nvPr/>
          </p:nvSpPr>
          <p:spPr>
            <a:xfrm>
              <a:off x="5265568" y="4133688"/>
              <a:ext cx="3027681" cy="3027681"/>
            </a:xfrm>
            <a:prstGeom prst="ellipse">
              <a:avLst/>
            </a:prstGeom>
            <a:gradFill>
              <a:gsLst>
                <a:gs pos="100000">
                  <a:schemeClr val="accent1">
                    <a:lumMod val="5000"/>
                    <a:lumOff val="95000"/>
                    <a:alpha val="0"/>
                  </a:schemeClr>
                </a:gs>
                <a:gs pos="69000">
                  <a:srgbClr val="EB5E7C">
                    <a:alpha val="30000"/>
                  </a:srgbClr>
                </a:gs>
              </a:gsLst>
              <a:path path="shape">
                <a:fillToRect l="50000" t="50000" r="50000" b="50000"/>
              </a:path>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60" name="グループ化 59">
              <a:extLst>
                <a:ext uri="{FF2B5EF4-FFF2-40B4-BE49-F238E27FC236}">
                  <a16:creationId xmlns:a16="http://schemas.microsoft.com/office/drawing/2014/main" id="{E330410A-BF7B-E548-A9E8-93F0DEF1A8A7}"/>
                </a:ext>
              </a:extLst>
            </p:cNvPr>
            <p:cNvGrpSpPr/>
            <p:nvPr/>
          </p:nvGrpSpPr>
          <p:grpSpPr>
            <a:xfrm>
              <a:off x="5159408" y="4863017"/>
              <a:ext cx="3240000" cy="1780426"/>
              <a:chOff x="5159408" y="5079601"/>
              <a:chExt cx="3240000" cy="1780426"/>
            </a:xfrm>
          </p:grpSpPr>
          <p:sp>
            <p:nvSpPr>
              <p:cNvPr id="45" name="テキスト ボックス 44">
                <a:extLst>
                  <a:ext uri="{FF2B5EF4-FFF2-40B4-BE49-F238E27FC236}">
                    <a16:creationId xmlns:a16="http://schemas.microsoft.com/office/drawing/2014/main" id="{B13C4202-461A-4E02-9FB7-3F950E781C69}"/>
                  </a:ext>
                </a:extLst>
              </p:cNvPr>
              <p:cNvSpPr txBox="1"/>
              <p:nvPr/>
            </p:nvSpPr>
            <p:spPr>
              <a:xfrm>
                <a:off x="5159408" y="5474244"/>
                <a:ext cx="3240000" cy="1385783"/>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一人ひとりのお客さまの生活ステージ、ライフスタイル、快適な生活に想いを馳せ、未来の住みよい東北地域の創造に関わっていきたい。</a:t>
                </a:r>
              </a:p>
            </p:txBody>
          </p:sp>
          <p:sp>
            <p:nvSpPr>
              <p:cNvPr id="23" name="四角形: 角を丸くする 22">
                <a:extLst>
                  <a:ext uri="{FF2B5EF4-FFF2-40B4-BE49-F238E27FC236}">
                    <a16:creationId xmlns:a16="http://schemas.microsoft.com/office/drawing/2014/main" id="{8D8763CB-DFC9-4C4F-B61A-C2664CAB02FE}"/>
                  </a:ext>
                </a:extLst>
              </p:cNvPr>
              <p:cNvSpPr/>
              <p:nvPr/>
            </p:nvSpPr>
            <p:spPr>
              <a:xfrm>
                <a:off x="5719881" y="5079601"/>
                <a:ext cx="2119055" cy="390856"/>
              </a:xfrm>
              <a:prstGeom prst="roundRect">
                <a:avLst>
                  <a:gd name="adj" fmla="val 50000"/>
                </a:avLst>
              </a:prstGeom>
              <a:solidFill>
                <a:srgbClr val="EB5E7C"/>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社員</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sp>
        <p:nvSpPr>
          <p:cNvPr id="43" name="テキスト ボックス 42">
            <a:extLst>
              <a:ext uri="{FF2B5EF4-FFF2-40B4-BE49-F238E27FC236}">
                <a16:creationId xmlns:a16="http://schemas.microsoft.com/office/drawing/2014/main" id="{7AF4386C-5B65-484A-8453-8C69E17CB7E6}"/>
              </a:ext>
            </a:extLst>
          </p:cNvPr>
          <p:cNvSpPr txBox="1"/>
          <p:nvPr/>
        </p:nvSpPr>
        <p:spPr>
          <a:xfrm>
            <a:off x="2867676" y="3992801"/>
            <a:ext cx="4342098" cy="808981"/>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3600" b="1" spc="-100" dirty="0">
                <a:latin typeface="游ゴシック" panose="020B0400000000000000" pitchFamily="50" charset="-128"/>
                <a:ea typeface="游ゴシック" panose="020B0400000000000000" pitchFamily="50" charset="-128"/>
              </a:rPr>
              <a:t>三者 </a:t>
            </a:r>
            <a:r>
              <a:rPr kumimoji="1" lang="ja-JP" altLang="en-US" sz="3200" b="1" spc="-100" dirty="0">
                <a:latin typeface="游ゴシック" panose="020B0400000000000000" pitchFamily="50" charset="-128"/>
                <a:ea typeface="游ゴシック" panose="020B0400000000000000" pitchFamily="50" charset="-128"/>
              </a:rPr>
              <a:t>の </a:t>
            </a:r>
            <a:r>
              <a:rPr kumimoji="1" lang="ja-JP" altLang="en-US" sz="3600" b="1" spc="-100" dirty="0">
                <a:latin typeface="游ゴシック" panose="020B0400000000000000" pitchFamily="50" charset="-128"/>
                <a:ea typeface="游ゴシック" panose="020B0400000000000000" pitchFamily="50" charset="-128"/>
              </a:rPr>
              <a:t>思い</a:t>
            </a:r>
            <a:endParaRPr kumimoji="1" lang="en-US" altLang="ja-JP" sz="3200" b="1" spc="-100" dirty="0">
              <a:latin typeface="游ゴシック" panose="020B0400000000000000" pitchFamily="50" charset="-128"/>
              <a:ea typeface="游ゴシック" panose="020B0400000000000000" pitchFamily="50" charset="-128"/>
            </a:endParaRPr>
          </a:p>
        </p:txBody>
      </p:sp>
      <p:sp>
        <p:nvSpPr>
          <p:cNvPr id="19" name="フッター プレースホルダー 18">
            <a:extLst>
              <a:ext uri="{FF2B5EF4-FFF2-40B4-BE49-F238E27FC236}">
                <a16:creationId xmlns:a16="http://schemas.microsoft.com/office/drawing/2014/main" id="{8A99A2D6-E2EA-A14C-AC8A-89C44DFF0C4B}"/>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21" name="スライド番号プレースホルダー 20">
            <a:extLst>
              <a:ext uri="{FF2B5EF4-FFF2-40B4-BE49-F238E27FC236}">
                <a16:creationId xmlns:a16="http://schemas.microsoft.com/office/drawing/2014/main" id="{BDFBBF8C-FDD7-A141-8C42-D5076BB8F3A7}"/>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05</a:t>
            </a:r>
            <a:endParaRPr kumimoji="1" lang="ja-JP" altLang="en-US"/>
          </a:p>
        </p:txBody>
      </p:sp>
      <p:sp>
        <p:nvSpPr>
          <p:cNvPr id="25" name="タイトル 24">
            <a:extLst>
              <a:ext uri="{FF2B5EF4-FFF2-40B4-BE49-F238E27FC236}">
                <a16:creationId xmlns:a16="http://schemas.microsoft.com/office/drawing/2014/main" id="{244E8FD8-D010-5A4C-8474-151EFD041995}"/>
              </a:ext>
            </a:extLst>
          </p:cNvPr>
          <p:cNvSpPr>
            <a:spLocks noGrp="1"/>
          </p:cNvSpPr>
          <p:nvPr>
            <p:ph type="title"/>
          </p:nvPr>
        </p:nvSpPr>
        <p:spPr>
          <a:xfrm>
            <a:off x="1167790" y="121802"/>
            <a:ext cx="8922359" cy="476642"/>
          </a:xfrm>
        </p:spPr>
        <p:txBody>
          <a:bodyPr/>
          <a:lstStyle/>
          <a:p>
            <a:pPr marL="271463" indent="-271463">
              <a:buFont typeface="+mj-lt"/>
              <a:buAutoNum type="arabicPeriod" startAt="3"/>
            </a:pPr>
            <a:r>
              <a:rPr lang="ja-JP" altLang="en-US" b="1" dirty="0">
                <a:latin typeface="游ゴシック" panose="020B0400000000000000" pitchFamily="50" charset="-128"/>
                <a:ea typeface="游ゴシック" panose="020B0400000000000000" pitchFamily="50" charset="-128"/>
              </a:rPr>
              <a:t>「より、そう、ちから。」の根幹となる思い</a:t>
            </a:r>
          </a:p>
        </p:txBody>
      </p:sp>
      <p:sp>
        <p:nvSpPr>
          <p:cNvPr id="40" name="角丸四角形 39">
            <a:extLst>
              <a:ext uri="{FF2B5EF4-FFF2-40B4-BE49-F238E27FC236}">
                <a16:creationId xmlns:a16="http://schemas.microsoft.com/office/drawing/2014/main" id="{AB272762-58AD-404F-94D0-01B6FFE44F2D}"/>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6" name="ホームベース 25">
            <a:extLst>
              <a:ext uri="{FF2B5EF4-FFF2-40B4-BE49-F238E27FC236}">
                <a16:creationId xmlns:a16="http://schemas.microsoft.com/office/drawing/2014/main" id="{B72C50EE-E3F2-7B4E-816C-729F98FD5489}"/>
              </a:ext>
            </a:extLst>
          </p:cNvPr>
          <p:cNvSpPr/>
          <p:nvPr/>
        </p:nvSpPr>
        <p:spPr>
          <a:xfrm>
            <a:off x="734438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探索</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46" name="ホームベース 45">
            <a:extLst>
              <a:ext uri="{FF2B5EF4-FFF2-40B4-BE49-F238E27FC236}">
                <a16:creationId xmlns:a16="http://schemas.microsoft.com/office/drawing/2014/main" id="{A55D8AE3-3E88-A841-8A1B-482AE3F89643}"/>
              </a:ext>
            </a:extLst>
          </p:cNvPr>
          <p:cNvSpPr/>
          <p:nvPr/>
        </p:nvSpPr>
        <p:spPr>
          <a:xfrm>
            <a:off x="793835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原石</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7" name="ホームベース 46">
            <a:extLst>
              <a:ext uri="{FF2B5EF4-FFF2-40B4-BE49-F238E27FC236}">
                <a16:creationId xmlns:a16="http://schemas.microsoft.com/office/drawing/2014/main" id="{D1431142-EB48-E94E-936A-8927CFC6AB05}"/>
              </a:ext>
            </a:extLst>
          </p:cNvPr>
          <p:cNvSpPr/>
          <p:nvPr/>
        </p:nvSpPr>
        <p:spPr>
          <a:xfrm>
            <a:off x="853232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研磨</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9" name="ホームベース 48">
            <a:extLst>
              <a:ext uri="{FF2B5EF4-FFF2-40B4-BE49-F238E27FC236}">
                <a16:creationId xmlns:a16="http://schemas.microsoft.com/office/drawing/2014/main" id="{5EA3BB9A-BF23-E147-AA9F-DB5477413B22}"/>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pic>
        <p:nvPicPr>
          <p:cNvPr id="3" name="P_5.mp3">
            <a:hlinkClick r:id="" action="ppaction://media"/>
            <a:extLst>
              <a:ext uri="{FF2B5EF4-FFF2-40B4-BE49-F238E27FC236}">
                <a16:creationId xmlns:a16="http://schemas.microsoft.com/office/drawing/2014/main" id="{818EB8F5-AD20-B9E6-2E56-C80B73B4D0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17" y="7559675"/>
            <a:ext cx="540774" cy="540774"/>
          </a:xfrm>
          <a:prstGeom prst="rect">
            <a:avLst/>
          </a:prstGeom>
        </p:spPr>
      </p:pic>
    </p:spTree>
    <p:extLst>
      <p:ext uri="{BB962C8B-B14F-4D97-AF65-F5344CB8AC3E}">
        <p14:creationId xmlns:p14="http://schemas.microsoft.com/office/powerpoint/2010/main" val="2832966923"/>
      </p:ext>
    </p:extLst>
  </p:cSld>
  <p:clrMapOvr>
    <a:masterClrMapping/>
  </p:clrMapOvr>
  <mc:AlternateContent xmlns:mc="http://schemas.openxmlformats.org/markup-compatibility/2006" xmlns:p14="http://schemas.microsoft.com/office/powerpoint/2010/main">
    <mc:Choice Requires="p14">
      <p:transition spd="med" p14:dur="700" advTm="29000">
        <p:fade/>
      </p:transition>
    </mc:Choice>
    <mc:Fallback xmlns="">
      <p:transition spd="med" advTm="2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440" fill="hold"/>
                                        <p:tgtEl>
                                          <p:spTgt spid="3"/>
                                        </p:tgtEl>
                                      </p:cBhvr>
                                    </p:cmd>
                                  </p:childTnLst>
                                </p:cTn>
                              </p:par>
                              <p:par>
                                <p:cTn id="7" presetID="10" presetClass="entr" presetSubtype="0" fill="hold" nodeType="withEffect">
                                  <p:stCondLst>
                                    <p:cond delay="4500"/>
                                  </p:stCondLst>
                                  <p:childTnLst>
                                    <p:set>
                                      <p:cBhvr>
                                        <p:cTn id="8" dur="1" fill="hold">
                                          <p:stCondLst>
                                            <p:cond delay="0"/>
                                          </p:stCondLst>
                                        </p:cTn>
                                        <p:tgtEl>
                                          <p:spTgt spid="58"/>
                                        </p:tgtEl>
                                        <p:attrNameLst>
                                          <p:attrName>style.visibility</p:attrName>
                                        </p:attrNameLst>
                                      </p:cBhvr>
                                      <p:to>
                                        <p:strVal val="visible"/>
                                      </p:to>
                                    </p:set>
                                    <p:animEffect transition="in" filter="fade">
                                      <p:cBhvr>
                                        <p:cTn id="9" dur="500"/>
                                        <p:tgtEl>
                                          <p:spTgt spid="58"/>
                                        </p:tgtEl>
                                      </p:cBhvr>
                                    </p:animEffect>
                                  </p:childTnLst>
                                </p:cTn>
                              </p:par>
                              <p:par>
                                <p:cTn id="10" presetID="10" presetClass="entr" presetSubtype="0" fill="hold" nodeType="withEffect">
                                  <p:stCondLst>
                                    <p:cond delay="1220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0" presetClass="entr" presetSubtype="0" fill="hold" nodeType="withEffect">
                                  <p:stCondLst>
                                    <p:cond delay="2200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par>
                                <p:cTn id="16" presetID="10" presetClass="entr" presetSubtype="0" fill="hold" grpId="0" nodeType="withEffect">
                                  <p:stCondLst>
                                    <p:cond delay="275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
                </p:tgtEl>
              </p:cMediaNode>
            </p:audio>
          </p:childTnLst>
        </p:cTn>
      </p:par>
    </p:tnLst>
    <p:bldLst>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557F9E50-557E-014B-ACAE-FB57A23ABEDD}"/>
              </a:ext>
            </a:extLst>
          </p:cNvPr>
          <p:cNvSpPr/>
          <p:nvPr/>
        </p:nvSpPr>
        <p:spPr>
          <a:xfrm>
            <a:off x="844030" y="821610"/>
            <a:ext cx="8409648" cy="644949"/>
          </a:xfrm>
          <a:prstGeom prst="roundRect">
            <a:avLst>
              <a:gd name="adj" fmla="val 0"/>
            </a:avLst>
          </a:prstGeom>
          <a:solidFill>
            <a:srgbClr val="ED8795"/>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a:lnSpc>
                <a:spcPct val="120000"/>
              </a:lnSpc>
              <a:spcAft>
                <a:spcPts val="600"/>
              </a:spcAft>
            </a:pPr>
            <a:r>
              <a:rPr kumimoji="1" lang="ja-JP" altLang="en-US" b="1">
                <a:solidFill>
                  <a:schemeClr val="bg1"/>
                </a:solidFill>
                <a:latin typeface="游ゴシック" panose="020B0400000000000000" pitchFamily="50" charset="-128"/>
                <a:ea typeface="游ゴシック" panose="020B0400000000000000" pitchFamily="50" charset="-128"/>
              </a:rPr>
              <a:t>基本コンセプト</a:t>
            </a:r>
          </a:p>
        </p:txBody>
      </p:sp>
      <p:sp>
        <p:nvSpPr>
          <p:cNvPr id="10" name="角丸四角形 9">
            <a:extLst>
              <a:ext uri="{FF2B5EF4-FFF2-40B4-BE49-F238E27FC236}">
                <a16:creationId xmlns:a16="http://schemas.microsoft.com/office/drawing/2014/main" id="{D1EDAB4E-8175-3545-BD25-58BAAB30CAFC}"/>
              </a:ext>
            </a:extLst>
          </p:cNvPr>
          <p:cNvSpPr/>
          <p:nvPr/>
        </p:nvSpPr>
        <p:spPr>
          <a:xfrm>
            <a:off x="3037839" y="914575"/>
            <a:ext cx="6135974" cy="459018"/>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lnSpc>
                <a:spcPct val="120000"/>
              </a:lnSpc>
              <a:spcAft>
                <a:spcPts val="600"/>
              </a:spcAft>
            </a:pPr>
            <a:r>
              <a:rPr kumimoji="1" lang="ja-JP" altLang="en-US" b="1" spc="150">
                <a:solidFill>
                  <a:srgbClr val="ED8796"/>
                </a:solidFill>
                <a:latin typeface="游ゴシック" panose="020B0400000000000000" pitchFamily="50" charset="-128"/>
                <a:ea typeface="游ゴシック" panose="020B0400000000000000" pitchFamily="50" charset="-128"/>
              </a:rPr>
              <a:t>ライフスタイル</a:t>
            </a:r>
            <a:r>
              <a:rPr kumimoji="1" lang="ja-JP" altLang="en-US" b="1" spc="150" dirty="0">
                <a:solidFill>
                  <a:srgbClr val="ED8796"/>
                </a:solidFill>
                <a:latin typeface="游ゴシック" panose="020B0400000000000000" pitchFamily="50" charset="-128"/>
                <a:ea typeface="游ゴシック" panose="020B0400000000000000" pitchFamily="50" charset="-128"/>
              </a:rPr>
              <a:t>を提案する企業へ</a:t>
            </a:r>
            <a:r>
              <a:rPr kumimoji="1" lang="ja-JP" altLang="en-US" b="1" spc="150">
                <a:solidFill>
                  <a:srgbClr val="ED8796"/>
                </a:solidFill>
                <a:latin typeface="游ゴシック" panose="020B0400000000000000" pitchFamily="50" charset="-128"/>
                <a:ea typeface="游ゴシック" panose="020B0400000000000000" pitchFamily="50" charset="-128"/>
              </a:rPr>
              <a:t>の転換</a:t>
            </a:r>
            <a:endParaRPr kumimoji="1" lang="ja-JP" altLang="en-US" b="1" dirty="0">
              <a:solidFill>
                <a:srgbClr val="ED8796"/>
              </a:solidFill>
              <a:latin typeface="游ゴシック" panose="020B0400000000000000" pitchFamily="50" charset="-128"/>
              <a:ea typeface="游ゴシック" panose="020B0400000000000000" pitchFamily="50" charset="-128"/>
            </a:endParaRPr>
          </a:p>
        </p:txBody>
      </p:sp>
      <p:graphicFrame>
        <p:nvGraphicFramePr>
          <p:cNvPr id="17" name="表 17">
            <a:extLst>
              <a:ext uri="{FF2B5EF4-FFF2-40B4-BE49-F238E27FC236}">
                <a16:creationId xmlns:a16="http://schemas.microsoft.com/office/drawing/2014/main" id="{8C0C61D1-184B-F94B-B3EE-6CCD272DC709}"/>
              </a:ext>
            </a:extLst>
          </p:cNvPr>
          <p:cNvGraphicFramePr>
            <a:graphicFrameLocks noGrp="1"/>
          </p:cNvGraphicFramePr>
          <p:nvPr>
            <p:extLst>
              <p:ext uri="{D42A27DB-BD31-4B8C-83A1-F6EECF244321}">
                <p14:modId xmlns:p14="http://schemas.microsoft.com/office/powerpoint/2010/main" val="2334935946"/>
              </p:ext>
            </p:extLst>
          </p:nvPr>
        </p:nvGraphicFramePr>
        <p:xfrm>
          <a:off x="844030" y="1656827"/>
          <a:ext cx="2195022" cy="1161624"/>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161624">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この街に住む</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一人ひとりが</a:t>
                      </a:r>
                    </a:p>
                  </a:txBody>
                  <a:tcPr marL="180000" marR="180000" marT="180000" marB="180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EB5E7C"/>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4238849704"/>
                  </a:ext>
                </a:extLst>
              </a:tr>
            </a:tbl>
          </a:graphicData>
        </a:graphic>
      </p:graphicFrame>
      <p:graphicFrame>
        <p:nvGraphicFramePr>
          <p:cNvPr id="12" name="表 17">
            <a:extLst>
              <a:ext uri="{FF2B5EF4-FFF2-40B4-BE49-F238E27FC236}">
                <a16:creationId xmlns:a16="http://schemas.microsoft.com/office/drawing/2014/main" id="{90319D3D-AACE-EA49-96C4-0F0FBAF455B0}"/>
              </a:ext>
            </a:extLst>
          </p:cNvPr>
          <p:cNvGraphicFramePr>
            <a:graphicFrameLocks noGrp="1"/>
          </p:cNvGraphicFramePr>
          <p:nvPr>
            <p:extLst>
              <p:ext uri="{D42A27DB-BD31-4B8C-83A1-F6EECF244321}">
                <p14:modId xmlns:p14="http://schemas.microsoft.com/office/powerpoint/2010/main" val="3939984218"/>
              </p:ext>
            </p:extLst>
          </p:nvPr>
        </p:nvGraphicFramePr>
        <p:xfrm>
          <a:off x="844030" y="2818451"/>
          <a:ext cx="2195022" cy="1277786"/>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277786">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自分に</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ぴったりとあった</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3729661752"/>
                  </a:ext>
                </a:extLst>
              </a:tr>
            </a:tbl>
          </a:graphicData>
        </a:graphic>
      </p:graphicFrame>
      <p:graphicFrame>
        <p:nvGraphicFramePr>
          <p:cNvPr id="13" name="表 17">
            <a:extLst>
              <a:ext uri="{FF2B5EF4-FFF2-40B4-BE49-F238E27FC236}">
                <a16:creationId xmlns:a16="http://schemas.microsoft.com/office/drawing/2014/main" id="{46EE85B8-C114-9644-94D7-7B4B3615DD44}"/>
              </a:ext>
            </a:extLst>
          </p:cNvPr>
          <p:cNvGraphicFramePr>
            <a:graphicFrameLocks noGrp="1"/>
          </p:cNvGraphicFramePr>
          <p:nvPr>
            <p:extLst>
              <p:ext uri="{D42A27DB-BD31-4B8C-83A1-F6EECF244321}">
                <p14:modId xmlns:p14="http://schemas.microsoft.com/office/powerpoint/2010/main" val="3235013333"/>
              </p:ext>
            </p:extLst>
          </p:nvPr>
        </p:nvGraphicFramePr>
        <p:xfrm>
          <a:off x="844030" y="4096237"/>
          <a:ext cx="2195022" cy="1535952"/>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277786">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豊かな</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ライフスタイルを</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創り出せるよう</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3407056180"/>
                  </a:ext>
                </a:extLst>
              </a:tr>
            </a:tbl>
          </a:graphicData>
        </a:graphic>
      </p:graphicFrame>
      <p:graphicFrame>
        <p:nvGraphicFramePr>
          <p:cNvPr id="14" name="表 17">
            <a:extLst>
              <a:ext uri="{FF2B5EF4-FFF2-40B4-BE49-F238E27FC236}">
                <a16:creationId xmlns:a16="http://schemas.microsoft.com/office/drawing/2014/main" id="{64C4DEF0-1E8D-DD40-95EE-BB8BEB83B0FA}"/>
              </a:ext>
            </a:extLst>
          </p:cNvPr>
          <p:cNvGraphicFramePr>
            <a:graphicFrameLocks noGrp="1"/>
          </p:cNvGraphicFramePr>
          <p:nvPr>
            <p:extLst>
              <p:ext uri="{D42A27DB-BD31-4B8C-83A1-F6EECF244321}">
                <p14:modId xmlns:p14="http://schemas.microsoft.com/office/powerpoint/2010/main" val="1662843631"/>
              </p:ext>
            </p:extLst>
          </p:nvPr>
        </p:nvGraphicFramePr>
        <p:xfrm>
          <a:off x="844030" y="5609072"/>
          <a:ext cx="2195022" cy="1565353"/>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565353">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東北電力だから</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できること</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EB5E7C"/>
                      </a:solidFill>
                      <a:prstDash val="solid"/>
                      <a:round/>
                      <a:headEnd type="none" w="med" len="med"/>
                      <a:tailEnd type="none" w="med" len="med"/>
                    </a:lnB>
                    <a:solidFill>
                      <a:srgbClr val="ED8795"/>
                    </a:solidFill>
                  </a:tcPr>
                </a:tc>
                <a:extLst>
                  <a:ext uri="{0D108BD9-81ED-4DB2-BD59-A6C34878D82A}">
                    <a16:rowId xmlns:a16="http://schemas.microsoft.com/office/drawing/2014/main" val="689313499"/>
                  </a:ext>
                </a:extLst>
              </a:tr>
            </a:tbl>
          </a:graphicData>
        </a:graphic>
      </p:graphicFrame>
      <p:sp>
        <p:nvSpPr>
          <p:cNvPr id="19" name="フッター プレースホルダー 18">
            <a:extLst>
              <a:ext uri="{FF2B5EF4-FFF2-40B4-BE49-F238E27FC236}">
                <a16:creationId xmlns:a16="http://schemas.microsoft.com/office/drawing/2014/main" id="{E0061249-0D7C-D941-825F-612B3D4978C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20" name="スライド番号プレースホルダー 19">
            <a:extLst>
              <a:ext uri="{FF2B5EF4-FFF2-40B4-BE49-F238E27FC236}">
                <a16:creationId xmlns:a16="http://schemas.microsoft.com/office/drawing/2014/main" id="{9CD90C92-475D-B64A-9B32-1A36EC7FC878}"/>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06</a:t>
            </a:r>
            <a:endParaRPr kumimoji="1" lang="ja-JP" altLang="en-US"/>
          </a:p>
        </p:txBody>
      </p:sp>
      <p:sp>
        <p:nvSpPr>
          <p:cNvPr id="35" name="ホームベース 34">
            <a:extLst>
              <a:ext uri="{FF2B5EF4-FFF2-40B4-BE49-F238E27FC236}">
                <a16:creationId xmlns:a16="http://schemas.microsoft.com/office/drawing/2014/main" id="{ED440F05-1DD7-034A-A5FE-33FD1BECC3DC}"/>
              </a:ext>
            </a:extLst>
          </p:cNvPr>
          <p:cNvSpPr/>
          <p:nvPr/>
        </p:nvSpPr>
        <p:spPr>
          <a:xfrm>
            <a:off x="734438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探索</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36" name="ホームベース 35">
            <a:extLst>
              <a:ext uri="{FF2B5EF4-FFF2-40B4-BE49-F238E27FC236}">
                <a16:creationId xmlns:a16="http://schemas.microsoft.com/office/drawing/2014/main" id="{EC52A2F3-DA12-4649-9835-89C459CF2EB0}"/>
              </a:ext>
            </a:extLst>
          </p:cNvPr>
          <p:cNvSpPr/>
          <p:nvPr/>
        </p:nvSpPr>
        <p:spPr>
          <a:xfrm>
            <a:off x="793835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原石</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37" name="ホームベース 36">
            <a:extLst>
              <a:ext uri="{FF2B5EF4-FFF2-40B4-BE49-F238E27FC236}">
                <a16:creationId xmlns:a16="http://schemas.microsoft.com/office/drawing/2014/main" id="{C45470F1-5C61-1849-9EDF-46D137C806FA}"/>
              </a:ext>
            </a:extLst>
          </p:cNvPr>
          <p:cNvSpPr/>
          <p:nvPr/>
        </p:nvSpPr>
        <p:spPr>
          <a:xfrm>
            <a:off x="853232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研磨</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38" name="ホームベース 37">
            <a:extLst>
              <a:ext uri="{FF2B5EF4-FFF2-40B4-BE49-F238E27FC236}">
                <a16:creationId xmlns:a16="http://schemas.microsoft.com/office/drawing/2014/main" id="{908B5688-EB32-484E-AB10-0C26EF5592CA}"/>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0" name="角丸四角形 39">
            <a:extLst>
              <a:ext uri="{FF2B5EF4-FFF2-40B4-BE49-F238E27FC236}">
                <a16:creationId xmlns:a16="http://schemas.microsoft.com/office/drawing/2014/main" id="{B625BD45-A38F-9A4F-9B7D-AE3ACD628102}"/>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41" name="タイトル 40">
            <a:extLst>
              <a:ext uri="{FF2B5EF4-FFF2-40B4-BE49-F238E27FC236}">
                <a16:creationId xmlns:a16="http://schemas.microsoft.com/office/drawing/2014/main" id="{D0CA78D4-FADB-4F4D-9975-43936FBED8A4}"/>
              </a:ext>
            </a:extLst>
          </p:cNvPr>
          <p:cNvSpPr>
            <a:spLocks noGrp="1"/>
          </p:cNvSpPr>
          <p:nvPr>
            <p:ph type="title"/>
          </p:nvPr>
        </p:nvSpPr>
        <p:spPr>
          <a:xfrm>
            <a:off x="1169354" y="129112"/>
            <a:ext cx="8920796" cy="462022"/>
          </a:xfrm>
        </p:spPr>
        <p:txBody>
          <a:bodyPr/>
          <a:lstStyle/>
          <a:p>
            <a:pPr marL="273050" indent="-273050">
              <a:buFont typeface="+mj-lt"/>
              <a:buAutoNum type="arabicPeriod" startAt="4"/>
            </a:pPr>
            <a:r>
              <a:rPr lang="ja-JP" altLang="en-US" b="1">
                <a:latin typeface="游ゴシック" panose="020B0400000000000000" pitchFamily="50" charset="-128"/>
                <a:ea typeface="游ゴシック" panose="020B0400000000000000" pitchFamily="50" charset="-128"/>
              </a:rPr>
              <a:t>「より、そう、ちから。」の誕生プロセス</a:t>
            </a:r>
          </a:p>
        </p:txBody>
      </p:sp>
      <p:graphicFrame>
        <p:nvGraphicFramePr>
          <p:cNvPr id="21" name="表 17">
            <a:extLst>
              <a:ext uri="{FF2B5EF4-FFF2-40B4-BE49-F238E27FC236}">
                <a16:creationId xmlns:a16="http://schemas.microsoft.com/office/drawing/2014/main" id="{A406532F-851B-424E-8749-9B8CA967FE7E}"/>
              </a:ext>
            </a:extLst>
          </p:cNvPr>
          <p:cNvGraphicFramePr>
            <a:graphicFrameLocks noGrp="1"/>
          </p:cNvGraphicFramePr>
          <p:nvPr/>
        </p:nvGraphicFramePr>
        <p:xfrm>
          <a:off x="3037316" y="1656827"/>
          <a:ext cx="6214626" cy="1161624"/>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161624">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地域に住む（事業を営む）お客さま一人ひとりにきちんと向き合い、</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「快適な暮らし」（事業成長）を支え、絆を深める。</a:t>
                      </a:r>
                    </a:p>
                  </a:txBody>
                  <a:tcPr marL="180000" marR="180000" marT="180000" marB="180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8849704"/>
                  </a:ext>
                </a:extLst>
              </a:tr>
            </a:tbl>
          </a:graphicData>
        </a:graphic>
      </p:graphicFrame>
      <p:graphicFrame>
        <p:nvGraphicFramePr>
          <p:cNvPr id="22" name="表 17">
            <a:extLst>
              <a:ext uri="{FF2B5EF4-FFF2-40B4-BE49-F238E27FC236}">
                <a16:creationId xmlns:a16="http://schemas.microsoft.com/office/drawing/2014/main" id="{213A968A-164B-4B1E-AEBF-AEF220F40273}"/>
              </a:ext>
            </a:extLst>
          </p:cNvPr>
          <p:cNvGraphicFramePr>
            <a:graphicFrameLocks noGrp="1"/>
          </p:cNvGraphicFramePr>
          <p:nvPr/>
        </p:nvGraphicFramePr>
        <p:xfrm>
          <a:off x="3037316" y="2818451"/>
          <a:ext cx="6214626" cy="1277786"/>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277786">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お客さま一人ひとりの人生の階段、家族のかたち、住まい、働き方に</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応じた「快適な暮らし」（事業成長）に思いを馳せる。</a:t>
                      </a: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729661752"/>
                  </a:ext>
                </a:extLst>
              </a:tr>
            </a:tbl>
          </a:graphicData>
        </a:graphic>
      </p:graphicFrame>
      <p:graphicFrame>
        <p:nvGraphicFramePr>
          <p:cNvPr id="23" name="表 17">
            <a:extLst>
              <a:ext uri="{FF2B5EF4-FFF2-40B4-BE49-F238E27FC236}">
                <a16:creationId xmlns:a16="http://schemas.microsoft.com/office/drawing/2014/main" id="{899C3BDB-114B-4C1E-8803-0550A7126C56}"/>
              </a:ext>
            </a:extLst>
          </p:cNvPr>
          <p:cNvGraphicFramePr>
            <a:graphicFrameLocks noGrp="1"/>
          </p:cNvGraphicFramePr>
          <p:nvPr/>
        </p:nvGraphicFramePr>
        <p:xfrm>
          <a:off x="3037316" y="4096237"/>
          <a:ext cx="6214626" cy="1512835"/>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512835">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お客さま一人ひとりの楽しさや喜びに満ちた「快適な暮らし」の創造（経済性や利便性を通じた「事業成長」の実現）に、一歩踏み込んで</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寄与していく。</a:t>
                      </a: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407056180"/>
                  </a:ext>
                </a:extLst>
              </a:tr>
            </a:tbl>
          </a:graphicData>
        </a:graphic>
      </p:graphicFrame>
      <p:graphicFrame>
        <p:nvGraphicFramePr>
          <p:cNvPr id="24" name="表 17">
            <a:extLst>
              <a:ext uri="{FF2B5EF4-FFF2-40B4-BE49-F238E27FC236}">
                <a16:creationId xmlns:a16="http://schemas.microsoft.com/office/drawing/2014/main" id="{19B474AA-6C1E-4C68-BDEA-6DD76A8AA6A7}"/>
              </a:ext>
            </a:extLst>
          </p:cNvPr>
          <p:cNvGraphicFramePr>
            <a:graphicFrameLocks noGrp="1"/>
          </p:cNvGraphicFramePr>
          <p:nvPr>
            <p:extLst>
              <p:ext uri="{D42A27DB-BD31-4B8C-83A1-F6EECF244321}">
                <p14:modId xmlns:p14="http://schemas.microsoft.com/office/powerpoint/2010/main" val="400768716"/>
              </p:ext>
            </p:extLst>
          </p:nvPr>
        </p:nvGraphicFramePr>
        <p:xfrm>
          <a:off x="3037316" y="5609072"/>
          <a:ext cx="6214626" cy="1590816"/>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521070">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安定供給、地域対応、日常業務等をベースとしながら、新サービス・　料金プラン、ソリューション提案に加え、他業種と連携した多様なライフスタイルの提案、さらにライフスタイルの基盤となる地域・コミュニティのあり方も提案する企業の姿を目指す。</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689313499"/>
                  </a:ext>
                </a:extLst>
              </a:tr>
            </a:tbl>
          </a:graphicData>
        </a:graphic>
      </p:graphicFrame>
      <p:pic>
        <p:nvPicPr>
          <p:cNvPr id="3" name="P_6.mp3">
            <a:hlinkClick r:id="" action="ppaction://media"/>
            <a:extLst>
              <a:ext uri="{FF2B5EF4-FFF2-40B4-BE49-F238E27FC236}">
                <a16:creationId xmlns:a16="http://schemas.microsoft.com/office/drawing/2014/main" id="{724E9059-E1B3-5C61-CFD6-A2F1CC1CA7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63925"/>
            <a:ext cx="537856" cy="537856"/>
          </a:xfrm>
          <a:prstGeom prst="rect">
            <a:avLst/>
          </a:prstGeom>
        </p:spPr>
      </p:pic>
    </p:spTree>
    <p:extLst>
      <p:ext uri="{BB962C8B-B14F-4D97-AF65-F5344CB8AC3E}">
        <p14:creationId xmlns:p14="http://schemas.microsoft.com/office/powerpoint/2010/main" val="1516304339"/>
      </p:ext>
    </p:extLst>
  </p:cSld>
  <p:clrMapOvr>
    <a:masterClrMapping/>
  </p:clrMapOvr>
  <mc:AlternateContent xmlns:mc="http://schemas.openxmlformats.org/markup-compatibility/2006" xmlns:p14="http://schemas.microsoft.com/office/powerpoint/2010/main">
    <mc:Choice Requires="p14">
      <p:transition spd="med" p14:dur="700" advTm="30300">
        <p:fade/>
      </p:transition>
    </mc:Choice>
    <mc:Fallback xmlns="">
      <p:transition spd="med" advTm="303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856" fill="hold"/>
                                        <p:tgtEl>
                                          <p:spTgt spid="3"/>
                                        </p:tgtEl>
                                      </p:cBhvr>
                                    </p:cmd>
                                  </p:childTnLst>
                                </p:cTn>
                              </p:par>
                              <p:par>
                                <p:cTn id="7" presetID="22" presetClass="entr" presetSubtype="8" fill="hold" nodeType="withEffect">
                                  <p:stCondLst>
                                    <p:cond delay="5500"/>
                                  </p:stCondLst>
                                  <p:childTnLst>
                                    <p:set>
                                      <p:cBhvr>
                                        <p:cTn id="8" dur="1" fill="hold">
                                          <p:stCondLst>
                                            <p:cond delay="0"/>
                                          </p:stCondLst>
                                        </p:cTn>
                                        <p:tgtEl>
                                          <p:spTgt spid="17"/>
                                        </p:tgtEl>
                                        <p:attrNameLst>
                                          <p:attrName>style.visibility</p:attrName>
                                        </p:attrNameLst>
                                      </p:cBhvr>
                                      <p:to>
                                        <p:strVal val="visible"/>
                                      </p:to>
                                    </p:set>
                                    <p:animEffect transition="in" filter="wipe(left)">
                                      <p:cBhvr>
                                        <p:cTn id="9" dur="500"/>
                                        <p:tgtEl>
                                          <p:spTgt spid="17"/>
                                        </p:tgtEl>
                                      </p:cBhvr>
                                    </p:animEffect>
                                  </p:childTnLst>
                                </p:cTn>
                              </p:par>
                              <p:par>
                                <p:cTn id="10" presetID="22" presetClass="entr" presetSubtype="8" fill="hold" nodeType="withEffect">
                                  <p:stCondLst>
                                    <p:cond delay="700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par>
                                <p:cTn id="13" presetID="22" presetClass="entr" presetSubtype="8" fill="hold" nodeType="withEffect">
                                  <p:stCondLst>
                                    <p:cond delay="120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22" presetClass="entr" presetSubtype="8" fill="hold" nodeType="withEffect">
                                  <p:stCondLst>
                                    <p:cond delay="1400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22" presetClass="entr" presetSubtype="8" fill="hold" nodeType="withEffect">
                                  <p:stCondLst>
                                    <p:cond delay="2000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par>
                                <p:cTn id="22" presetID="22" presetClass="entr" presetSubtype="8" fill="hold" nodeType="withEffect">
                                  <p:stCondLst>
                                    <p:cond delay="2200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par>
                                <p:cTn id="25" presetID="22" presetClass="entr" presetSubtype="8" fill="hold" nodeType="withEffect">
                                  <p:stCondLst>
                                    <p:cond delay="2700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nodeType="withEffect">
                                  <p:stCondLst>
                                    <p:cond delay="2900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par>
                                <p:cTn id="31" presetID="10" presetClass="entr" presetSubtype="0" fill="hold" grpId="0" nodeType="withEffect">
                                  <p:stCondLst>
                                    <p:cond delay="370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円/楕円 5">
            <a:extLst>
              <a:ext uri="{FF2B5EF4-FFF2-40B4-BE49-F238E27FC236}">
                <a16:creationId xmlns:a16="http://schemas.microsoft.com/office/drawing/2014/main" id="{3F421D8E-45D5-F141-BD70-E4AA9562E76A}"/>
              </a:ext>
            </a:extLst>
          </p:cNvPr>
          <p:cNvSpPr/>
          <p:nvPr/>
        </p:nvSpPr>
        <p:spPr>
          <a:xfrm>
            <a:off x="673271" y="2063936"/>
            <a:ext cx="3807531" cy="2711734"/>
          </a:xfrm>
          <a:prstGeom prst="ellipse">
            <a:avLst/>
          </a:prstGeom>
          <a:noFill/>
          <a:ln w="25400">
            <a:gradFill>
              <a:gsLst>
                <a:gs pos="0">
                  <a:schemeClr val="accent5">
                    <a:lumMod val="20000"/>
                    <a:lumOff val="80000"/>
                  </a:schemeClr>
                </a:gs>
                <a:gs pos="100000">
                  <a:srgbClr val="24C2B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Aft>
                <a:spcPts val="600"/>
              </a:spcAft>
            </a:pPr>
            <a:r>
              <a:rPr kumimoji="1" lang="ja-JP" altLang="en-US" sz="2800" b="1" spc="300" dirty="0">
                <a:solidFill>
                  <a:schemeClr val="bg1"/>
                </a:solidFill>
                <a:effectLst>
                  <a:glow rad="228600">
                    <a:schemeClr val="accent5"/>
                  </a:glow>
                </a:effectLst>
                <a:latin typeface="游ゴシック" panose="020B0400000000000000" pitchFamily="50" charset="-128"/>
                <a:ea typeface="游ゴシック" panose="020B0400000000000000" pitchFamily="50" charset="-128"/>
              </a:rPr>
              <a:t>より沿う</a:t>
            </a:r>
            <a:endParaRPr kumimoji="1" lang="en-US" altLang="ja-JP" sz="2800" b="1" spc="300" dirty="0">
              <a:solidFill>
                <a:schemeClr val="bg1"/>
              </a:solidFill>
              <a:effectLst>
                <a:glow rad="228600">
                  <a:schemeClr val="accent5"/>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600" u="sng" dirty="0">
                <a:solidFill>
                  <a:schemeClr val="accent5"/>
                </a:solidFill>
                <a:latin typeface="游ゴシック" panose="020B0400000000000000" pitchFamily="50" charset="-128"/>
                <a:ea typeface="游ゴシック" panose="020B0400000000000000" pitchFamily="50" charset="-128"/>
              </a:rPr>
              <a:t>お客さまのご要望</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に</a:t>
            </a:r>
            <a:endParaRPr kumimoji="1" lang="en-US" altLang="ja-JP" sz="1400" dirty="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より沿う」サービス</a:t>
            </a:r>
            <a:endParaRPr kumimoji="1" lang="en-US" altLang="ja-JP" sz="1400" dirty="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を提供します。</a:t>
            </a:r>
            <a:endParaRPr kumimoji="1" lang="ja-JP" altLang="en-US" sz="1600" dirty="0">
              <a:solidFill>
                <a:schemeClr val="bg2">
                  <a:lumMod val="25000"/>
                </a:schemeClr>
              </a:solidFill>
              <a:latin typeface="游ゴシック" panose="020B0400000000000000" pitchFamily="50" charset="-128"/>
              <a:ea typeface="游ゴシック" panose="020B0400000000000000" pitchFamily="50" charset="-128"/>
            </a:endParaRPr>
          </a:p>
        </p:txBody>
      </p:sp>
      <p:cxnSp>
        <p:nvCxnSpPr>
          <p:cNvPr id="12" name="カギ線コネクタ 11">
            <a:extLst>
              <a:ext uri="{FF2B5EF4-FFF2-40B4-BE49-F238E27FC236}">
                <a16:creationId xmlns:a16="http://schemas.microsoft.com/office/drawing/2014/main" id="{33428A7E-1158-FE4F-977E-B5BC5B7970D4}"/>
              </a:ext>
            </a:extLst>
          </p:cNvPr>
          <p:cNvCxnSpPr>
            <a:cxnSpLocks/>
            <a:stCxn id="14" idx="2"/>
            <a:endCxn id="6" idx="0"/>
          </p:cNvCxnSpPr>
          <p:nvPr/>
        </p:nvCxnSpPr>
        <p:spPr>
          <a:xfrm rot="5400000">
            <a:off x="3540152" y="560469"/>
            <a:ext cx="540352" cy="2466582"/>
          </a:xfrm>
          <a:prstGeom prst="bentConnector3">
            <a:avLst>
              <a:gd name="adj1" fmla="val 50000"/>
            </a:avLst>
          </a:prstGeom>
          <a:ln w="6350">
            <a:solidFill>
              <a:schemeClr val="bg2">
                <a:lumMod val="50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95D9A6A9-E3AC-4C68-AF6E-33C8A7008569}"/>
              </a:ext>
            </a:extLst>
          </p:cNvPr>
          <p:cNvGrpSpPr/>
          <p:nvPr/>
        </p:nvGrpSpPr>
        <p:grpSpPr>
          <a:xfrm>
            <a:off x="5043619" y="1523584"/>
            <a:ext cx="4570631" cy="3252086"/>
            <a:chOff x="5044381" y="1616832"/>
            <a:chExt cx="3963647" cy="3143309"/>
          </a:xfrm>
        </p:grpSpPr>
        <p:sp>
          <p:nvSpPr>
            <p:cNvPr id="7" name="円/楕円 6">
              <a:extLst>
                <a:ext uri="{FF2B5EF4-FFF2-40B4-BE49-F238E27FC236}">
                  <a16:creationId xmlns:a16="http://schemas.microsoft.com/office/drawing/2014/main" id="{009846F6-CA10-E640-994C-5B1227454371}"/>
                </a:ext>
              </a:extLst>
            </p:cNvPr>
            <p:cNvSpPr/>
            <p:nvPr/>
          </p:nvSpPr>
          <p:spPr>
            <a:xfrm>
              <a:off x="5706142" y="2146786"/>
              <a:ext cx="3301886" cy="2613355"/>
            </a:xfrm>
            <a:prstGeom prst="ellipse">
              <a:avLst/>
            </a:prstGeom>
            <a:noFill/>
            <a:ln w="25400">
              <a:gradFill>
                <a:gsLst>
                  <a:gs pos="0">
                    <a:schemeClr val="accent1">
                      <a:lumMod val="20000"/>
                      <a:lumOff val="80000"/>
                    </a:schemeClr>
                  </a:gs>
                  <a:gs pos="100000">
                    <a:schemeClr val="accent1"/>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Aft>
                  <a:spcPts val="600"/>
                </a:spcAft>
              </a:pPr>
              <a:r>
                <a:rPr kumimoji="1" lang="ja-JP" altLang="en-US" sz="2800" b="1" spc="300" dirty="0">
                  <a:solidFill>
                    <a:schemeClr val="bg1"/>
                  </a:solidFill>
                  <a:effectLst>
                    <a:glow rad="228600">
                      <a:srgbClr val="ED8795"/>
                    </a:glow>
                  </a:effectLst>
                  <a:latin typeface="游ゴシック" panose="020B0400000000000000" pitchFamily="50" charset="-128"/>
                  <a:ea typeface="游ゴシック" panose="020B0400000000000000" pitchFamily="50" charset="-128"/>
                </a:rPr>
                <a:t>寄り添う</a:t>
              </a:r>
              <a:endParaRPr kumimoji="1" lang="en-US" altLang="ja-JP" sz="2800" b="1" spc="300" dirty="0">
                <a:solidFill>
                  <a:schemeClr val="bg1"/>
                </a:solidFill>
                <a:effectLst>
                  <a:glow rad="228600">
                    <a:srgbClr val="ED8795"/>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600" u="sng" dirty="0">
                  <a:solidFill>
                    <a:schemeClr val="accent2">
                      <a:lumMod val="40000"/>
                      <a:lumOff val="60000"/>
                    </a:schemeClr>
                  </a:solidFill>
                  <a:latin typeface="游ゴシック" panose="020B0400000000000000" pitchFamily="50" charset="-128"/>
                  <a:ea typeface="游ゴシック" panose="020B0400000000000000" pitchFamily="50" charset="-128"/>
                </a:rPr>
                <a:t>東北と新潟の成長・発展</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に</a:t>
              </a:r>
              <a:endParaRPr kumimoji="1" lang="en-US" altLang="ja-JP" sz="1400" dirty="0" smtClean="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しっかり</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と「寄り添う」</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取り組み</a:t>
              </a:r>
              <a:endParaRPr kumimoji="1" lang="en-US" altLang="ja-JP" sz="1400" dirty="0" smtClean="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を</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展開します。</a:t>
              </a:r>
              <a:endParaRPr kumimoji="1" lang="ja-JP" altLang="en-US" sz="1600" dirty="0">
                <a:solidFill>
                  <a:schemeClr val="bg2">
                    <a:lumMod val="25000"/>
                  </a:schemeClr>
                </a:solidFill>
                <a:latin typeface="游ゴシック" panose="020B0400000000000000" pitchFamily="50" charset="-128"/>
                <a:ea typeface="游ゴシック" panose="020B0400000000000000" pitchFamily="50" charset="-128"/>
              </a:endParaRPr>
            </a:p>
          </p:txBody>
        </p:sp>
        <p:cxnSp>
          <p:nvCxnSpPr>
            <p:cNvPr id="13" name="カギ線コネクタ 12">
              <a:extLst>
                <a:ext uri="{FF2B5EF4-FFF2-40B4-BE49-F238E27FC236}">
                  <a16:creationId xmlns:a16="http://schemas.microsoft.com/office/drawing/2014/main" id="{4B767A27-5EFB-9341-B676-3089262E7F9E}"/>
                </a:ext>
              </a:extLst>
            </p:cNvPr>
            <p:cNvCxnSpPr>
              <a:cxnSpLocks/>
              <a:stCxn id="14" idx="2"/>
              <a:endCxn id="7" idx="0"/>
            </p:cNvCxnSpPr>
            <p:nvPr/>
          </p:nvCxnSpPr>
          <p:spPr>
            <a:xfrm rot="16200000" flipH="1">
              <a:off x="5935756" y="725457"/>
              <a:ext cx="529954" cy="2312704"/>
            </a:xfrm>
            <a:prstGeom prst="bentConnector3">
              <a:avLst>
                <a:gd name="adj1" fmla="val 50000"/>
              </a:avLst>
            </a:prstGeom>
            <a:ln w="6350">
              <a:solidFill>
                <a:schemeClr val="bg2">
                  <a:lumMod val="50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グループ化 9">
            <a:extLst>
              <a:ext uri="{FF2B5EF4-FFF2-40B4-BE49-F238E27FC236}">
                <a16:creationId xmlns:a16="http://schemas.microsoft.com/office/drawing/2014/main" id="{125B9F2A-593D-45EA-88F8-CD38C0CA964E}"/>
              </a:ext>
            </a:extLst>
          </p:cNvPr>
          <p:cNvGrpSpPr/>
          <p:nvPr/>
        </p:nvGrpSpPr>
        <p:grpSpPr>
          <a:xfrm>
            <a:off x="589571" y="4995275"/>
            <a:ext cx="3974930" cy="1730874"/>
            <a:chOff x="823279" y="5313126"/>
            <a:chExt cx="3974930" cy="992393"/>
          </a:xfrm>
        </p:grpSpPr>
        <p:sp>
          <p:nvSpPr>
            <p:cNvPr id="5" name="四角形: 角を丸くする 4">
              <a:extLst>
                <a:ext uri="{FF2B5EF4-FFF2-40B4-BE49-F238E27FC236}">
                  <a16:creationId xmlns:a16="http://schemas.microsoft.com/office/drawing/2014/main" id="{E7ECD605-EDBC-4663-9D7C-FB746E5F8DAA}"/>
                </a:ext>
              </a:extLst>
            </p:cNvPr>
            <p:cNvSpPr/>
            <p:nvPr/>
          </p:nvSpPr>
          <p:spPr>
            <a:xfrm>
              <a:off x="823280" y="5313126"/>
              <a:ext cx="3974929" cy="463477"/>
            </a:xfrm>
            <a:prstGeom prst="roundRect">
              <a:avLst>
                <a:gd name="adj" fmla="val 6831"/>
              </a:avLst>
            </a:prstGeom>
            <a:solidFill>
              <a:srgbClr val="ADE9E2"/>
            </a:solidFill>
            <a:ln>
              <a:noFill/>
            </a:ln>
          </p:spPr>
          <p:style>
            <a:lnRef idx="1">
              <a:schemeClr val="accent3"/>
            </a:lnRef>
            <a:fillRef idx="2">
              <a:schemeClr val="accent3"/>
            </a:fillRef>
            <a:effectRef idx="1">
              <a:schemeClr val="accent3"/>
            </a:effectRef>
            <a:fontRef idx="minor">
              <a:schemeClr val="dk1"/>
            </a:fontRef>
          </p:style>
          <p:txBody>
            <a:bodyPr wrap="square" lIns="180000" tIns="108000" rIns="180000" bIns="108000" rtlCol="0" anchor="ctr">
              <a:spAutoFit/>
            </a:bodyPr>
            <a:lstStyle/>
            <a:p>
              <a:pPr>
                <a:lnSpc>
                  <a:spcPct val="130000"/>
                </a:lnSpc>
              </a:pPr>
              <a:r>
                <a:rPr kumimoji="1" lang="ja-JP" altLang="en-US" sz="1400" spc="-100" dirty="0">
                  <a:latin typeface="游ゴシック" panose="020B0400000000000000" pitchFamily="50" charset="-128"/>
                  <a:ea typeface="游ゴシック" panose="020B0400000000000000" pitchFamily="50" charset="-128"/>
                </a:rPr>
                <a:t>お客さまのライフスタイルにぴったりとあった</a:t>
              </a:r>
              <a:r>
                <a:rPr kumimoji="1" lang="ja-JP" altLang="en-US" sz="1400" dirty="0">
                  <a:latin typeface="游ゴシック" panose="020B0400000000000000" pitchFamily="50" charset="-128"/>
                  <a:ea typeface="游ゴシック" panose="020B0400000000000000" pitchFamily="50" charset="-128"/>
                </a:rPr>
                <a:t>新サービスや料金プランを提供します。</a:t>
              </a:r>
              <a:endParaRPr kumimoji="1" lang="en-US" altLang="ja-JP" sz="1400" dirty="0">
                <a:latin typeface="游ゴシック" panose="020B0400000000000000" pitchFamily="50" charset="-128"/>
                <a:ea typeface="游ゴシック" panose="020B0400000000000000" pitchFamily="50" charset="-128"/>
              </a:endParaRPr>
            </a:p>
          </p:txBody>
        </p:sp>
        <p:sp>
          <p:nvSpPr>
            <p:cNvPr id="21" name="四角形: 角を丸くする 20">
              <a:extLst>
                <a:ext uri="{FF2B5EF4-FFF2-40B4-BE49-F238E27FC236}">
                  <a16:creationId xmlns:a16="http://schemas.microsoft.com/office/drawing/2014/main" id="{D5DCD201-6647-446D-9BD6-38C98B21B9E4}"/>
                </a:ext>
              </a:extLst>
            </p:cNvPr>
            <p:cNvSpPr/>
            <p:nvPr/>
          </p:nvSpPr>
          <p:spPr>
            <a:xfrm>
              <a:off x="823279" y="5851665"/>
              <a:ext cx="3974929" cy="453854"/>
            </a:xfrm>
            <a:prstGeom prst="roundRect">
              <a:avLst>
                <a:gd name="adj" fmla="val 6948"/>
              </a:avLst>
            </a:prstGeom>
            <a:solidFill>
              <a:srgbClr val="ADE9E2"/>
            </a:solidFill>
            <a:ln>
              <a:noFill/>
            </a:ln>
          </p:spPr>
          <p:style>
            <a:lnRef idx="1">
              <a:schemeClr val="accent3"/>
            </a:lnRef>
            <a:fillRef idx="2">
              <a:schemeClr val="accent3"/>
            </a:fillRef>
            <a:effectRef idx="1">
              <a:schemeClr val="accent3"/>
            </a:effectRef>
            <a:fontRef idx="minor">
              <a:schemeClr val="dk1"/>
            </a:fontRef>
          </p:style>
          <p:txBody>
            <a:bodyPr wrap="square" lIns="180000" tIns="108000" rIns="180000" bIns="108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お客さまの声を、より一層反映し、サービスの向上に努めます。</a:t>
              </a:r>
            </a:p>
          </p:txBody>
        </p:sp>
      </p:grpSp>
      <p:grpSp>
        <p:nvGrpSpPr>
          <p:cNvPr id="11" name="グループ化 10">
            <a:extLst>
              <a:ext uri="{FF2B5EF4-FFF2-40B4-BE49-F238E27FC236}">
                <a16:creationId xmlns:a16="http://schemas.microsoft.com/office/drawing/2014/main" id="{3033F65E-0578-4B74-B73D-64B31B42E376}"/>
              </a:ext>
            </a:extLst>
          </p:cNvPr>
          <p:cNvGrpSpPr/>
          <p:nvPr/>
        </p:nvGrpSpPr>
        <p:grpSpPr>
          <a:xfrm>
            <a:off x="5639322" y="5005364"/>
            <a:ext cx="3974928" cy="2024086"/>
            <a:chOff x="5448228" y="5225808"/>
            <a:chExt cx="3807531" cy="1287801"/>
          </a:xfrm>
        </p:grpSpPr>
        <p:sp>
          <p:nvSpPr>
            <p:cNvPr id="22" name="四角形: 角を丸くする 21">
              <a:extLst>
                <a:ext uri="{FF2B5EF4-FFF2-40B4-BE49-F238E27FC236}">
                  <a16:creationId xmlns:a16="http://schemas.microsoft.com/office/drawing/2014/main" id="{25900B47-4634-4C00-8A71-C82A48194ABE}"/>
                </a:ext>
              </a:extLst>
            </p:cNvPr>
            <p:cNvSpPr/>
            <p:nvPr/>
          </p:nvSpPr>
          <p:spPr>
            <a:xfrm>
              <a:off x="5448228" y="5225808"/>
              <a:ext cx="3807531" cy="453431"/>
            </a:xfrm>
            <a:prstGeom prst="roundRect">
              <a:avLst>
                <a:gd name="adj" fmla="val 7564"/>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pPr>
              <a:r>
                <a:rPr kumimoji="1" lang="ja-JP" altLang="en-US" sz="1400" spc="-100" dirty="0">
                  <a:latin typeface="游ゴシック" panose="020B0400000000000000" pitchFamily="50" charset="-128"/>
                  <a:ea typeface="游ゴシック" panose="020B0400000000000000" pitchFamily="50" charset="-128"/>
                </a:rPr>
                <a:t>震災からの復興に懸命に取り組む地域とともに歩み続けます。</a:t>
              </a:r>
            </a:p>
          </p:txBody>
        </p:sp>
        <p:sp>
          <p:nvSpPr>
            <p:cNvPr id="23" name="四角形: 角を丸くする 22">
              <a:extLst>
                <a:ext uri="{FF2B5EF4-FFF2-40B4-BE49-F238E27FC236}">
                  <a16:creationId xmlns:a16="http://schemas.microsoft.com/office/drawing/2014/main" id="{A15BF8D8-248C-4C19-83EB-42E89D0BD2AB}"/>
                </a:ext>
              </a:extLst>
            </p:cNvPr>
            <p:cNvSpPr/>
            <p:nvPr/>
          </p:nvSpPr>
          <p:spPr>
            <a:xfrm>
              <a:off x="5448228" y="5732702"/>
              <a:ext cx="3807531" cy="453431"/>
            </a:xfrm>
            <a:prstGeom prst="roundRect">
              <a:avLst>
                <a:gd name="adj" fmla="val 7445"/>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地域の経済活動の基盤となる電力の安定供給の使命を果たし続けます。</a:t>
              </a:r>
            </a:p>
          </p:txBody>
        </p:sp>
        <p:sp>
          <p:nvSpPr>
            <p:cNvPr id="25" name="四角形: 角を丸くする 24">
              <a:extLst>
                <a:ext uri="{FF2B5EF4-FFF2-40B4-BE49-F238E27FC236}">
                  <a16:creationId xmlns:a16="http://schemas.microsoft.com/office/drawing/2014/main" id="{0386585D-428E-42F9-AC58-B6CEF45331AB}"/>
                </a:ext>
              </a:extLst>
            </p:cNvPr>
            <p:cNvSpPr/>
            <p:nvPr/>
          </p:nvSpPr>
          <p:spPr>
            <a:xfrm>
              <a:off x="5448228" y="6242879"/>
              <a:ext cx="3807531" cy="270730"/>
            </a:xfrm>
            <a:prstGeom prst="roundRect">
              <a:avLst>
                <a:gd name="adj" fmla="val 6543"/>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地域活性化への取り組みを応援し続けます。</a:t>
              </a:r>
            </a:p>
          </p:txBody>
        </p:sp>
      </p:grpSp>
      <p:pic>
        <p:nvPicPr>
          <p:cNvPr id="14" name="図 13">
            <a:extLst>
              <a:ext uri="{FF2B5EF4-FFF2-40B4-BE49-F238E27FC236}">
                <a16:creationId xmlns:a16="http://schemas.microsoft.com/office/drawing/2014/main" id="{008C426D-8149-4502-84F8-B9D000BB391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85208" y="725460"/>
            <a:ext cx="6116822" cy="798124"/>
          </a:xfrm>
          <a:prstGeom prst="rect">
            <a:avLst/>
          </a:prstGeom>
        </p:spPr>
      </p:pic>
      <p:sp>
        <p:nvSpPr>
          <p:cNvPr id="24" name="フッター プレースホルダー 23">
            <a:extLst>
              <a:ext uri="{FF2B5EF4-FFF2-40B4-BE49-F238E27FC236}">
                <a16:creationId xmlns:a16="http://schemas.microsoft.com/office/drawing/2014/main" id="{A2FD632D-13FA-594A-8FB9-D7C607251617}"/>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26" name="スライド番号プレースホルダー 25">
            <a:extLst>
              <a:ext uri="{FF2B5EF4-FFF2-40B4-BE49-F238E27FC236}">
                <a16:creationId xmlns:a16="http://schemas.microsoft.com/office/drawing/2014/main" id="{4B2A0EE0-C06B-D245-98FA-7DDB75FA3387}"/>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07</a:t>
            </a:r>
            <a:endParaRPr kumimoji="1" lang="ja-JP" altLang="en-US"/>
          </a:p>
        </p:txBody>
      </p:sp>
      <p:sp>
        <p:nvSpPr>
          <p:cNvPr id="41" name="ホームベース 40">
            <a:extLst>
              <a:ext uri="{FF2B5EF4-FFF2-40B4-BE49-F238E27FC236}">
                <a16:creationId xmlns:a16="http://schemas.microsoft.com/office/drawing/2014/main" id="{FC83DD17-FF77-064E-A019-3E23B65B20F5}"/>
              </a:ext>
            </a:extLst>
          </p:cNvPr>
          <p:cNvSpPr/>
          <p:nvPr/>
        </p:nvSpPr>
        <p:spPr>
          <a:xfrm>
            <a:off x="734438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探索</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42" name="ホームベース 41">
            <a:extLst>
              <a:ext uri="{FF2B5EF4-FFF2-40B4-BE49-F238E27FC236}">
                <a16:creationId xmlns:a16="http://schemas.microsoft.com/office/drawing/2014/main" id="{3B9F709A-6651-BE43-8D79-1507E2386C72}"/>
              </a:ext>
            </a:extLst>
          </p:cNvPr>
          <p:cNvSpPr/>
          <p:nvPr/>
        </p:nvSpPr>
        <p:spPr>
          <a:xfrm>
            <a:off x="793835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原石</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43" name="ホームベース 42">
            <a:extLst>
              <a:ext uri="{FF2B5EF4-FFF2-40B4-BE49-F238E27FC236}">
                <a16:creationId xmlns:a16="http://schemas.microsoft.com/office/drawing/2014/main" id="{4284741C-10F4-F943-AD9E-30C5FDBB232D}"/>
              </a:ext>
            </a:extLst>
          </p:cNvPr>
          <p:cNvSpPr/>
          <p:nvPr/>
        </p:nvSpPr>
        <p:spPr>
          <a:xfrm>
            <a:off x="853232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研磨</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44" name="ホームベース 43">
            <a:extLst>
              <a:ext uri="{FF2B5EF4-FFF2-40B4-BE49-F238E27FC236}">
                <a16:creationId xmlns:a16="http://schemas.microsoft.com/office/drawing/2014/main" id="{B9C119B4-3018-7D4C-9ED0-2EDE93354A0A}"/>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5" name="角丸四角形 44">
            <a:extLst>
              <a:ext uri="{FF2B5EF4-FFF2-40B4-BE49-F238E27FC236}">
                <a16:creationId xmlns:a16="http://schemas.microsoft.com/office/drawing/2014/main" id="{54CC2FF2-97F4-F646-90A6-16315D125B3F}"/>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8" name="タイトル 27">
            <a:extLst>
              <a:ext uri="{FF2B5EF4-FFF2-40B4-BE49-F238E27FC236}">
                <a16:creationId xmlns:a16="http://schemas.microsoft.com/office/drawing/2014/main" id="{ECFFD12F-AFAA-1444-8C6E-8D3BB1484FF3}"/>
              </a:ext>
            </a:extLst>
          </p:cNvPr>
          <p:cNvSpPr>
            <a:spLocks noGrp="1"/>
          </p:cNvSpPr>
          <p:nvPr>
            <p:ph type="title"/>
          </p:nvPr>
        </p:nvSpPr>
        <p:spPr>
          <a:xfrm>
            <a:off x="1169354" y="129112"/>
            <a:ext cx="8920796" cy="462022"/>
          </a:xfrm>
        </p:spPr>
        <p:txBody>
          <a:bodyPr/>
          <a:lstStyle/>
          <a:p>
            <a:pPr marL="273050" indent="-273050">
              <a:buFont typeface="+mj-lt"/>
              <a:buAutoNum type="arabicPeriod" startAt="5"/>
            </a:pPr>
            <a:r>
              <a:rPr lang="ja-JP" altLang="en-US" b="1">
                <a:latin typeface="游ゴシック" panose="020B0400000000000000" pitchFamily="50" charset="-128"/>
                <a:ea typeface="游ゴシック" panose="020B0400000000000000" pitchFamily="50" charset="-128"/>
              </a:rPr>
              <a:t>「より、そう、ちから。」の誕生プロセス</a:t>
            </a:r>
          </a:p>
        </p:txBody>
      </p:sp>
      <p:pic>
        <p:nvPicPr>
          <p:cNvPr id="3" name="P_7.mp3">
            <a:hlinkClick r:id="" action="ppaction://media"/>
            <a:extLst>
              <a:ext uri="{FF2B5EF4-FFF2-40B4-BE49-F238E27FC236}">
                <a16:creationId xmlns:a16="http://schemas.microsoft.com/office/drawing/2014/main" id="{96BB43D6-5759-5F3F-FC87-E8F61106C8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7559675"/>
            <a:ext cx="539496" cy="539496"/>
          </a:xfrm>
          <a:prstGeom prst="rect">
            <a:avLst/>
          </a:prstGeom>
        </p:spPr>
      </p:pic>
    </p:spTree>
    <p:extLst>
      <p:ext uri="{BB962C8B-B14F-4D97-AF65-F5344CB8AC3E}">
        <p14:creationId xmlns:p14="http://schemas.microsoft.com/office/powerpoint/2010/main" val="406609102"/>
      </p:ext>
    </p:extLst>
  </p:cSld>
  <p:clrMapOvr>
    <a:masterClrMapping/>
  </p:clrMapOvr>
  <mc:AlternateContent xmlns:mc="http://schemas.openxmlformats.org/markup-compatibility/2006" xmlns:p14="http://schemas.microsoft.com/office/powerpoint/2010/main">
    <mc:Choice Requires="p14">
      <p:transition spd="med" p14:dur="700" advTm="34300">
        <p:fade/>
      </p:transition>
    </mc:Choice>
    <mc:Fallback xmlns="">
      <p:transition spd="med" advTm="343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136" fill="hold"/>
                                        <p:tgtEl>
                                          <p:spTgt spid="3"/>
                                        </p:tgtEl>
                                      </p:cBhvr>
                                    </p:cmd>
                                  </p:childTnLst>
                                </p:cTn>
                              </p:par>
                              <p:par>
                                <p:cTn id="7" presetID="10" presetClass="entr" presetSubtype="0" fill="hold" nodeType="withEffect">
                                  <p:stCondLst>
                                    <p:cond delay="1600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22" presetClass="entr" presetSubtype="1" fill="hold" grpId="0" nodeType="withEffect">
                                  <p:stCondLst>
                                    <p:cond delay="1600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par>
                                <p:cTn id="13" presetID="22" presetClass="entr" presetSubtype="1" fill="hold" nodeType="withEffect">
                                  <p:stCondLst>
                                    <p:cond delay="1600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2400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par>
                                <p:cTn id="19" presetID="22" presetClass="entr" presetSubtype="1" fill="hold" nodeType="withEffect">
                                  <p:stCondLst>
                                    <p:cond delay="2400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4C64C354-2B3B-4333-84FF-2C578638A26D}"/>
              </a:ext>
            </a:extLst>
          </p:cNvPr>
          <p:cNvSpPr txBox="1"/>
          <p:nvPr/>
        </p:nvSpPr>
        <p:spPr>
          <a:xfrm>
            <a:off x="179387" y="465670"/>
            <a:ext cx="9720263" cy="1763899"/>
          </a:xfrm>
          <a:prstGeom prst="rect">
            <a:avLst/>
          </a:prstGeom>
          <a:noFill/>
        </p:spPr>
        <p:txBody>
          <a:bodyPr wrap="square" lIns="360000" tIns="180000" rIns="360000" bIns="180000" rtlCol="0">
            <a:spAutoFit/>
          </a:bodyPr>
          <a:lstStyle/>
          <a:p>
            <a:pPr algn="just">
              <a:lnSpc>
                <a:spcPct val="130000"/>
              </a:lnSpc>
            </a:pPr>
            <a:r>
              <a:rPr lang="en-US" altLang="ja-JP" sz="1400" spc="100" dirty="0">
                <a:latin typeface="游ゴシック" panose="020B0400000000000000" pitchFamily="50" charset="-128"/>
                <a:ea typeface="游ゴシック" panose="020B0400000000000000" pitchFamily="50" charset="-128"/>
              </a:rPr>
              <a:t>2019</a:t>
            </a:r>
            <a:r>
              <a:rPr lang="ja-JP" altLang="en-US" sz="1400" spc="100" dirty="0">
                <a:latin typeface="游ゴシック" panose="020B0400000000000000" pitchFamily="50" charset="-128"/>
                <a:ea typeface="游ゴシック" panose="020B0400000000000000" pitchFamily="50" charset="-128"/>
              </a:rPr>
              <a:t>年</a:t>
            </a:r>
            <a:r>
              <a:rPr lang="en-US" altLang="ja-JP" sz="1400" spc="100" dirty="0">
                <a:latin typeface="游ゴシック" panose="020B0400000000000000" pitchFamily="50" charset="-128"/>
                <a:ea typeface="游ゴシック" panose="020B0400000000000000" pitchFamily="50" charset="-128"/>
              </a:rPr>
              <a:t>4</a:t>
            </a:r>
            <a:r>
              <a:rPr lang="ja-JP" altLang="en-US" sz="1400" spc="100" dirty="0">
                <a:latin typeface="游ゴシック" panose="020B0400000000000000" pitchFamily="50" charset="-128"/>
                <a:ea typeface="游ゴシック" panose="020B0400000000000000" pitchFamily="50" charset="-128"/>
              </a:rPr>
              <a:t>月</a:t>
            </a:r>
            <a:r>
              <a:rPr lang="ja-JP" altLang="en-US" sz="1400" dirty="0">
                <a:latin typeface="游ゴシック" panose="020B0400000000000000" pitchFamily="50" charset="-128"/>
                <a:ea typeface="游ゴシック" panose="020B0400000000000000" pitchFamily="50" charset="-128"/>
              </a:rPr>
              <a:t>に、東北電⼒グループの一体感を⾼め、将来のさらなる成⻑に向けて総合⼒を発揮していくこと</a:t>
            </a:r>
            <a:r>
              <a:rPr lang="ja-JP" altLang="en-US" sz="1400" dirty="0" smtClean="0">
                <a:latin typeface="游ゴシック" panose="020B0400000000000000" pitchFamily="50" charset="-128"/>
                <a:ea typeface="游ゴシック" panose="020B0400000000000000" pitchFamily="50" charset="-128"/>
              </a:rPr>
              <a:t>が　必要</a:t>
            </a:r>
            <a:r>
              <a:rPr lang="ja-JP" altLang="en-US" sz="1400" dirty="0">
                <a:latin typeface="游ゴシック" panose="020B0400000000000000" pitchFamily="50" charset="-128"/>
                <a:ea typeface="游ゴシック" panose="020B0400000000000000" pitchFamily="50" charset="-128"/>
              </a:rPr>
              <a:t>であることから、東北電⼒グループスローガンに設定。グループスローガン「より、そう、ちから。」は、　経営理念を従業員一人ひとりが日々の行動で体現していく「お客さまや地域社会とのお約束」として位置づけ、東北電力グループサステナビリティ方針、東北電力およびグループ各社の中期経営計画・グループ行動指針</a:t>
            </a:r>
            <a:r>
              <a:rPr lang="ja-JP" altLang="en-US" sz="1400" dirty="0" smtClean="0">
                <a:latin typeface="游ゴシック" panose="020B0400000000000000" pitchFamily="50" charset="-128"/>
                <a:ea typeface="游ゴシック" panose="020B0400000000000000" pitchFamily="50" charset="-128"/>
              </a:rPr>
              <a:t>や　人権</a:t>
            </a:r>
            <a:r>
              <a:rPr lang="ja-JP" altLang="en-US" sz="1400" dirty="0">
                <a:latin typeface="游ゴシック" panose="020B0400000000000000" pitchFamily="50" charset="-128"/>
                <a:ea typeface="游ゴシック" panose="020B0400000000000000" pitchFamily="50" charset="-128"/>
              </a:rPr>
              <a:t>方針、東北電力グループ中長期ビジョン</a:t>
            </a:r>
            <a:r>
              <a:rPr lang="en-US" altLang="ja-JP" sz="1400" dirty="0">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以下「よりそう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a:t>
            </a:r>
            <a:r>
              <a:rPr lang="en-US" altLang="ja-JP" sz="1400" dirty="0">
                <a:latin typeface="游ゴシック" panose="020B0400000000000000" pitchFamily="50" charset="-128"/>
                <a:ea typeface="游ゴシック" panose="020B0400000000000000" pitchFamily="50" charset="-128"/>
              </a:rPr>
              <a:t>) </a:t>
            </a:r>
            <a:r>
              <a:rPr lang="ja-JP" altLang="en-US" sz="1400" dirty="0">
                <a:latin typeface="游ゴシック" panose="020B0400000000000000" pitchFamily="50" charset="-128"/>
                <a:ea typeface="游ゴシック" panose="020B0400000000000000" pitchFamily="50" charset="-128"/>
              </a:rPr>
              <a:t>にも反映されています。</a:t>
            </a:r>
          </a:p>
        </p:txBody>
      </p:sp>
      <p:grpSp>
        <p:nvGrpSpPr>
          <p:cNvPr id="8" name="グループ化 7">
            <a:extLst>
              <a:ext uri="{FF2B5EF4-FFF2-40B4-BE49-F238E27FC236}">
                <a16:creationId xmlns:a16="http://schemas.microsoft.com/office/drawing/2014/main" id="{DC83C4E6-1F99-4B0C-87E4-CFB656E717A2}"/>
              </a:ext>
            </a:extLst>
          </p:cNvPr>
          <p:cNvGrpSpPr/>
          <p:nvPr/>
        </p:nvGrpSpPr>
        <p:grpSpPr>
          <a:xfrm>
            <a:off x="1703309" y="3693707"/>
            <a:ext cx="6670832" cy="795384"/>
            <a:chOff x="1859011" y="4130961"/>
            <a:chExt cx="6670832" cy="603611"/>
          </a:xfrm>
        </p:grpSpPr>
        <p:sp>
          <p:nvSpPr>
            <p:cNvPr id="28" name="二等辺三角形 27">
              <a:extLst>
                <a:ext uri="{FF2B5EF4-FFF2-40B4-BE49-F238E27FC236}">
                  <a16:creationId xmlns:a16="http://schemas.microsoft.com/office/drawing/2014/main" id="{246F4A92-34B3-4F68-BD1E-0F3A7B71DB3D}"/>
                </a:ext>
              </a:extLst>
            </p:cNvPr>
            <p:cNvSpPr/>
            <p:nvPr/>
          </p:nvSpPr>
          <p:spPr>
            <a:xfrm flipV="1">
              <a:off x="3875630" y="4153336"/>
              <a:ext cx="2639182" cy="354754"/>
            </a:xfrm>
            <a:prstGeom prst="triangle">
              <a:avLst>
                <a:gd name="adj" fmla="val 51299"/>
              </a:avLst>
            </a:prstGeom>
            <a:gradFill flip="none" rotWithShape="1">
              <a:gsLst>
                <a:gs pos="58000">
                  <a:schemeClr val="bg2">
                    <a:lumMod val="9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45" name="テキスト ボックス 6">
              <a:extLst>
                <a:ext uri="{FF2B5EF4-FFF2-40B4-BE49-F238E27FC236}">
                  <a16:creationId xmlns:a16="http://schemas.microsoft.com/office/drawing/2014/main" id="{5F7AC75A-AA5A-48B8-88E2-FA2F329FCB04}"/>
                </a:ext>
              </a:extLst>
            </p:cNvPr>
            <p:cNvSpPr txBox="1"/>
            <p:nvPr/>
          </p:nvSpPr>
          <p:spPr>
            <a:xfrm>
              <a:off x="1859011" y="4130961"/>
              <a:ext cx="6670832" cy="603611"/>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Aft>
                  <a:spcPts val="600"/>
                </a:spcAft>
                <a:buClr>
                  <a:schemeClr val="bg2">
                    <a:lumMod val="50000"/>
                  </a:schemeClr>
                </a:buClr>
              </a:pPr>
              <a:r>
                <a:rPr lang="ja-JP" altLang="en-US" sz="1200" b="1" dirty="0">
                  <a:latin typeface="游ゴシック" panose="020B0400000000000000" pitchFamily="50" charset="-128"/>
                  <a:ea typeface="游ゴシック" panose="020B0400000000000000" pitchFamily="50" charset="-128"/>
                </a:rPr>
                <a:t>経営理念を従業員一人ひとりの日々の行動で体現していく基本姿勢を端的に表現した</a:t>
              </a:r>
              <a:endParaRPr lang="en-US" altLang="ja-JP" sz="1200" b="1" dirty="0">
                <a:latin typeface="游ゴシック" panose="020B0400000000000000" pitchFamily="50" charset="-128"/>
                <a:ea typeface="游ゴシック" panose="020B0400000000000000" pitchFamily="50" charset="-128"/>
              </a:endParaRPr>
            </a:p>
            <a:p>
              <a:pPr algn="ctr">
                <a:lnSpc>
                  <a:spcPct val="120000"/>
                </a:lnSpc>
                <a:spcAft>
                  <a:spcPts val="600"/>
                </a:spcAft>
                <a:buClr>
                  <a:schemeClr val="bg2">
                    <a:lumMod val="50000"/>
                  </a:schemeClr>
                </a:buClr>
              </a:pPr>
              <a:r>
                <a:rPr lang="ja-JP" altLang="en-US" sz="1600" b="1" dirty="0">
                  <a:solidFill>
                    <a:schemeClr val="bg2">
                      <a:lumMod val="25000"/>
                    </a:schemeClr>
                  </a:solidFill>
                  <a:effectLst>
                    <a:glow rad="152400">
                      <a:srgbClr val="FF9900">
                        <a:alpha val="44000"/>
                      </a:srgbClr>
                    </a:glow>
                  </a:effectLst>
                  <a:latin typeface="游ゴシック" panose="020B0400000000000000" pitchFamily="50" charset="-128"/>
                  <a:ea typeface="游ゴシック" panose="020B0400000000000000" pitchFamily="50" charset="-128"/>
                </a:rPr>
                <a:t>お客さまや地域社会とのお約束</a:t>
              </a:r>
              <a:endParaRPr lang="en-US" altLang="ja-JP" sz="1600" b="1" dirty="0">
                <a:solidFill>
                  <a:schemeClr val="bg2">
                    <a:lumMod val="25000"/>
                  </a:schemeClr>
                </a:solidFill>
                <a:effectLst>
                  <a:glow rad="152400">
                    <a:srgbClr val="FF9900">
                      <a:alpha val="44000"/>
                    </a:srgbClr>
                  </a:glow>
                </a:effectLst>
                <a:latin typeface="游ゴシック" panose="020B0400000000000000" pitchFamily="50" charset="-128"/>
                <a:ea typeface="游ゴシック" panose="020B0400000000000000" pitchFamily="50" charset="-128"/>
              </a:endParaRPr>
            </a:p>
          </p:txBody>
        </p:sp>
      </p:grpSp>
      <p:grpSp>
        <p:nvGrpSpPr>
          <p:cNvPr id="9" name="グループ化 8">
            <a:extLst>
              <a:ext uri="{FF2B5EF4-FFF2-40B4-BE49-F238E27FC236}">
                <a16:creationId xmlns:a16="http://schemas.microsoft.com/office/drawing/2014/main" id="{9D7911DD-8030-4C17-9218-26C9A3DFC552}"/>
              </a:ext>
            </a:extLst>
          </p:cNvPr>
          <p:cNvGrpSpPr/>
          <p:nvPr/>
        </p:nvGrpSpPr>
        <p:grpSpPr>
          <a:xfrm>
            <a:off x="592731" y="2293844"/>
            <a:ext cx="8893997" cy="1194597"/>
            <a:chOff x="592731" y="2571909"/>
            <a:chExt cx="8893997" cy="1194597"/>
          </a:xfrm>
        </p:grpSpPr>
        <p:grpSp>
          <p:nvGrpSpPr>
            <p:cNvPr id="7" name="グループ化 6">
              <a:extLst>
                <a:ext uri="{FF2B5EF4-FFF2-40B4-BE49-F238E27FC236}">
                  <a16:creationId xmlns:a16="http://schemas.microsoft.com/office/drawing/2014/main" id="{C9CC62E9-C3BD-4CC5-8B80-273D4B83BCFA}"/>
                </a:ext>
              </a:extLst>
            </p:cNvPr>
            <p:cNvGrpSpPr/>
            <p:nvPr/>
          </p:nvGrpSpPr>
          <p:grpSpPr>
            <a:xfrm>
              <a:off x="2028616" y="2571909"/>
              <a:ext cx="7458112" cy="1194597"/>
              <a:chOff x="1896137" y="2536740"/>
              <a:chExt cx="7458112" cy="1194597"/>
            </a:xfrm>
          </p:grpSpPr>
          <p:sp>
            <p:nvSpPr>
              <p:cNvPr id="53" name="角丸四角形 40">
                <a:extLst>
                  <a:ext uri="{FF2B5EF4-FFF2-40B4-BE49-F238E27FC236}">
                    <a16:creationId xmlns:a16="http://schemas.microsoft.com/office/drawing/2014/main" id="{D9F0FCDF-A5BF-42C5-9D0D-0EEFA8F1882A}"/>
                  </a:ext>
                </a:extLst>
              </p:cNvPr>
              <p:cNvSpPr/>
              <p:nvPr/>
            </p:nvSpPr>
            <p:spPr>
              <a:xfrm>
                <a:off x="2043454" y="2557624"/>
                <a:ext cx="7310795" cy="1173713"/>
              </a:xfrm>
              <a:prstGeom prst="roundRect">
                <a:avLst>
                  <a:gd name="adj" fmla="val 0"/>
                </a:avLst>
              </a:prstGeom>
              <a:solidFill>
                <a:schemeClr val="bg1">
                  <a:alpha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51" name="テキスト ボックス 25">
                <a:extLst>
                  <a:ext uri="{FF2B5EF4-FFF2-40B4-BE49-F238E27FC236}">
                    <a16:creationId xmlns:a16="http://schemas.microsoft.com/office/drawing/2014/main" id="{39D7E500-BF22-4B04-BD79-A9FD63B3982C}"/>
                  </a:ext>
                </a:extLst>
              </p:cNvPr>
              <p:cNvSpPr txBox="1"/>
              <p:nvPr/>
            </p:nvSpPr>
            <p:spPr>
              <a:xfrm>
                <a:off x="1896137" y="2536740"/>
                <a:ext cx="4594225" cy="705935"/>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nSpc>
                    <a:spcPct val="120000"/>
                  </a:lnSpc>
                  <a:spcBef>
                    <a:spcPts val="600"/>
                  </a:spcBef>
                  <a:spcAft>
                    <a:spcPts val="600"/>
                  </a:spcAft>
                  <a:buClr>
                    <a:schemeClr val="bg2">
                      <a:lumMod val="50000"/>
                    </a:schemeClr>
                  </a:buClr>
                </a:pPr>
                <a:r>
                  <a:rPr lang="ja-JP" altLang="en-US" sz="2800" b="1" dirty="0">
                    <a:ln>
                      <a:solidFill>
                        <a:srgbClr val="333333"/>
                      </a:solidFill>
                    </a:ln>
                    <a:solidFill>
                      <a:srgbClr val="333333"/>
                    </a:solidFill>
                    <a:latin typeface="游ゴシック" panose="020B0400000000000000" pitchFamily="50" charset="-128"/>
                    <a:ea typeface="游ゴシック" panose="020B0400000000000000" pitchFamily="50" charset="-128"/>
                  </a:rPr>
                  <a:t>「地域社会との共栄」</a:t>
                </a:r>
              </a:p>
            </p:txBody>
          </p:sp>
          <p:sp>
            <p:nvSpPr>
              <p:cNvPr id="52" name="正方形/長方形 51">
                <a:extLst>
                  <a:ext uri="{FF2B5EF4-FFF2-40B4-BE49-F238E27FC236}">
                    <a16:creationId xmlns:a16="http://schemas.microsoft.com/office/drawing/2014/main" id="{9B91F73B-3D4F-4118-9A54-F6A207F859BB}"/>
                  </a:ext>
                </a:extLst>
              </p:cNvPr>
              <p:cNvSpPr/>
              <p:nvPr/>
            </p:nvSpPr>
            <p:spPr>
              <a:xfrm>
                <a:off x="2073937" y="3074962"/>
                <a:ext cx="7140784" cy="649253"/>
              </a:xfrm>
              <a:prstGeom prst="rect">
                <a:avLst/>
              </a:prstGeom>
            </p:spPr>
            <p:txBody>
              <a:bodyPr wrap="square" lIns="180000" tIns="108000" rIns="180000" bIns="10800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nSpc>
                    <a:spcPct val="120000"/>
                  </a:lnSpc>
                  <a:spcAft>
                    <a:spcPts val="600"/>
                  </a:spcAft>
                </a:pPr>
                <a:r>
                  <a:rPr lang="ja-JP" altLang="en-US" sz="1200" dirty="0">
                    <a:solidFill>
                      <a:srgbClr val="333333"/>
                    </a:solidFill>
                    <a:latin typeface="游ゴシック" panose="020B0400000000000000" pitchFamily="50" charset="-128"/>
                    <a:ea typeface="游ゴシック" panose="020B0400000000000000" pitchFamily="50" charset="-128"/>
                  </a:rPr>
                  <a:t>私たちは、お客さまや地域によりそい、挑戦と変革をしつづけることで、東北電力グループだからできる価値を創造し、豊かな社会と自らの成長を実現します。</a:t>
                </a:r>
                <a:endParaRPr lang="en-US" altLang="ja-JP" sz="1200" dirty="0">
                  <a:solidFill>
                    <a:srgbClr val="333333"/>
                  </a:solidFill>
                  <a:latin typeface="游ゴシック" panose="020B0400000000000000" pitchFamily="50" charset="-128"/>
                  <a:ea typeface="游ゴシック" panose="020B0400000000000000" pitchFamily="50" charset="-128"/>
                </a:endParaRPr>
              </a:p>
            </p:txBody>
          </p:sp>
        </p:grpSp>
        <p:sp>
          <p:nvSpPr>
            <p:cNvPr id="6" name="正方形/長方形 5">
              <a:extLst>
                <a:ext uri="{FF2B5EF4-FFF2-40B4-BE49-F238E27FC236}">
                  <a16:creationId xmlns:a16="http://schemas.microsoft.com/office/drawing/2014/main" id="{9715CC5B-D349-4321-8BA5-AE7174DFBAFE}"/>
                </a:ext>
              </a:extLst>
            </p:cNvPr>
            <p:cNvSpPr/>
            <p:nvPr/>
          </p:nvSpPr>
          <p:spPr>
            <a:xfrm>
              <a:off x="592731" y="2592793"/>
              <a:ext cx="1583202" cy="1173713"/>
            </a:xfrm>
            <a:prstGeom prst="rect">
              <a:avLst/>
            </a:prstGeom>
            <a:solidFill>
              <a:schemeClr val="tx1">
                <a:lumMod val="95000"/>
                <a:lumOff val="5000"/>
              </a:schemeClr>
            </a:solidFill>
            <a:ln w="28575">
              <a:solidFill>
                <a:schemeClr val="tx1"/>
              </a:solid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noAutofit/>
            </a:bodyPr>
            <a:lstStyle/>
            <a:p>
              <a:pPr algn="dist">
                <a:lnSpc>
                  <a:spcPct val="120000"/>
                </a:lnSpc>
                <a:spcAft>
                  <a:spcPts val="600"/>
                </a:spcAft>
              </a:pPr>
              <a:r>
                <a:rPr kumimoji="1" lang="ja-JP" altLang="en-US" sz="1200" b="1" dirty="0">
                  <a:solidFill>
                    <a:schemeClr val="bg1"/>
                  </a:solidFill>
                  <a:latin typeface="游ゴシック" panose="020B0400000000000000" pitchFamily="50" charset="-128"/>
                  <a:ea typeface="游ゴシック" panose="020B0400000000000000" pitchFamily="50" charset="-128"/>
                </a:rPr>
                <a:t>東北電力グループ</a:t>
              </a:r>
              <a:r>
                <a:rPr kumimoji="1" lang="en-US" altLang="ja-JP" sz="1200" b="1" dirty="0">
                  <a:solidFill>
                    <a:schemeClr val="bg1"/>
                  </a:solidFill>
                  <a:latin typeface="游ゴシック" panose="020B0400000000000000" pitchFamily="50" charset="-128"/>
                  <a:ea typeface="游ゴシック" panose="020B0400000000000000" pitchFamily="50" charset="-128"/>
                </a:rPr>
                <a:t/>
              </a:r>
              <a:br>
                <a:rPr kumimoji="1" lang="en-US" altLang="ja-JP" sz="1200" b="1" dirty="0">
                  <a:solidFill>
                    <a:schemeClr val="bg1"/>
                  </a:solidFill>
                  <a:latin typeface="游ゴシック" panose="020B0400000000000000" pitchFamily="50" charset="-128"/>
                  <a:ea typeface="游ゴシック" panose="020B0400000000000000" pitchFamily="50" charset="-128"/>
                </a:rPr>
              </a:br>
              <a:r>
                <a:rPr kumimoji="1" lang="ja-JP" altLang="en-US" sz="1200" b="1" dirty="0">
                  <a:solidFill>
                    <a:schemeClr val="bg1"/>
                  </a:solidFill>
                  <a:latin typeface="游ゴシック" panose="020B0400000000000000" pitchFamily="50" charset="-128"/>
                  <a:ea typeface="游ゴシック" panose="020B0400000000000000" pitchFamily="50" charset="-128"/>
                </a:rPr>
                <a:t>経営理念</a:t>
              </a:r>
            </a:p>
          </p:txBody>
        </p:sp>
      </p:grpSp>
      <p:sp>
        <p:nvSpPr>
          <p:cNvPr id="17" name="フッター プレースホルダー 16">
            <a:extLst>
              <a:ext uri="{FF2B5EF4-FFF2-40B4-BE49-F238E27FC236}">
                <a16:creationId xmlns:a16="http://schemas.microsoft.com/office/drawing/2014/main" id="{79BD91EC-3D6C-3346-8A9F-4B49EBF5590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8" name="スライド番号プレースホルダー 17">
            <a:extLst>
              <a:ext uri="{FF2B5EF4-FFF2-40B4-BE49-F238E27FC236}">
                <a16:creationId xmlns:a16="http://schemas.microsoft.com/office/drawing/2014/main" id="{6D7519E6-6F2A-0745-97C0-78DDDD76FB84}"/>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08</a:t>
            </a:r>
            <a:endParaRPr kumimoji="1" lang="ja-JP" altLang="en-US"/>
          </a:p>
        </p:txBody>
      </p:sp>
      <p:sp>
        <p:nvSpPr>
          <p:cNvPr id="31" name="角丸四角形 30">
            <a:extLst>
              <a:ext uri="{FF2B5EF4-FFF2-40B4-BE49-F238E27FC236}">
                <a16:creationId xmlns:a16="http://schemas.microsoft.com/office/drawing/2014/main" id="{0D837F62-6974-854C-ACDE-17C7AB85302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1" name="タイトル 20">
            <a:extLst>
              <a:ext uri="{FF2B5EF4-FFF2-40B4-BE49-F238E27FC236}">
                <a16:creationId xmlns:a16="http://schemas.microsoft.com/office/drawing/2014/main" id="{F6D40AB4-BF59-884F-8D9A-605784DA2499}"/>
              </a:ext>
            </a:extLst>
          </p:cNvPr>
          <p:cNvSpPr>
            <a:spLocks noGrp="1"/>
          </p:cNvSpPr>
          <p:nvPr>
            <p:ph type="title"/>
          </p:nvPr>
        </p:nvSpPr>
        <p:spPr>
          <a:xfrm>
            <a:off x="1169354" y="128824"/>
            <a:ext cx="8920796" cy="462600"/>
          </a:xfrm>
        </p:spPr>
        <p:txBody>
          <a:bodyPr/>
          <a:lstStyle/>
          <a:p>
            <a:pPr marL="273050" indent="-273050">
              <a:buFont typeface="+mj-lt"/>
              <a:buAutoNum type="arabicPeriod" startAt="6"/>
            </a:pPr>
            <a:r>
              <a:rPr lang="ja-JP" altLang="en-US" b="1" dirty="0">
                <a:latin typeface="游ゴシック" panose="020B0400000000000000" pitchFamily="50" charset="-128"/>
                <a:ea typeface="游ゴシック" panose="020B0400000000000000" pitchFamily="50" charset="-128"/>
              </a:rPr>
              <a:t>「より、そう、ちから。」の位置づけ</a:t>
            </a:r>
          </a:p>
        </p:txBody>
      </p:sp>
      <p:pic>
        <p:nvPicPr>
          <p:cNvPr id="3" name="P_8.mp3">
            <a:hlinkClick r:id="" action="ppaction://media"/>
            <a:extLst>
              <a:ext uri="{FF2B5EF4-FFF2-40B4-BE49-F238E27FC236}">
                <a16:creationId xmlns:a16="http://schemas.microsoft.com/office/drawing/2014/main" id="{A6318735-0A4A-465F-69BA-C7F6E390D6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39496" cy="539496"/>
          </a:xfrm>
          <a:prstGeom prst="rect">
            <a:avLst/>
          </a:prstGeom>
        </p:spPr>
      </p:pic>
      <p:grpSp>
        <p:nvGrpSpPr>
          <p:cNvPr id="15" name="グループ化 14">
            <a:extLst>
              <a:ext uri="{FF2B5EF4-FFF2-40B4-BE49-F238E27FC236}">
                <a16:creationId xmlns:a16="http://schemas.microsoft.com/office/drawing/2014/main" id="{007F282C-D5F8-FE9D-34C1-85B6FC6352FF}"/>
              </a:ext>
            </a:extLst>
          </p:cNvPr>
          <p:cNvGrpSpPr/>
          <p:nvPr/>
        </p:nvGrpSpPr>
        <p:grpSpPr>
          <a:xfrm>
            <a:off x="592309" y="4606702"/>
            <a:ext cx="8909909" cy="2713278"/>
            <a:chOff x="592309" y="4594002"/>
            <a:chExt cx="8909909" cy="2713278"/>
          </a:xfrm>
        </p:grpSpPr>
        <p:sp>
          <p:nvSpPr>
            <p:cNvPr id="16" name="正方形/長方形 15">
              <a:extLst>
                <a:ext uri="{FF2B5EF4-FFF2-40B4-BE49-F238E27FC236}">
                  <a16:creationId xmlns:a16="http://schemas.microsoft.com/office/drawing/2014/main" id="{EB10924B-48E0-01ED-9B8E-2DC0183AD943}"/>
                </a:ext>
              </a:extLst>
            </p:cNvPr>
            <p:cNvSpPr/>
            <p:nvPr/>
          </p:nvSpPr>
          <p:spPr>
            <a:xfrm>
              <a:off x="592309" y="4594002"/>
              <a:ext cx="8909909" cy="354438"/>
            </a:xfrm>
            <a:prstGeom prst="rect">
              <a:avLst/>
            </a:prstGeom>
            <a:solidFill>
              <a:schemeClr val="tx1">
                <a:lumMod val="95000"/>
                <a:lumOff val="5000"/>
              </a:schemeClr>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gn="ctr">
                <a:lnSpc>
                  <a:spcPct val="120000"/>
                </a:lnSpc>
                <a:spcAft>
                  <a:spcPts val="600"/>
                </a:spcAft>
              </a:pPr>
              <a:r>
                <a:rPr kumimoji="1" lang="ja-JP" altLang="en-US" sz="1200" b="1" dirty="0">
                  <a:solidFill>
                    <a:schemeClr val="bg1"/>
                  </a:solidFill>
                  <a:latin typeface="游ゴシック" panose="020B0400000000000000" pitchFamily="50" charset="-128"/>
                  <a:ea typeface="游ゴシック" panose="020B0400000000000000" pitchFamily="50" charset="-128"/>
                </a:rPr>
                <a:t>東北電力グループスローガン</a:t>
              </a:r>
            </a:p>
          </p:txBody>
        </p:sp>
        <p:sp>
          <p:nvSpPr>
            <p:cNvPr id="19" name="角丸四角形 41">
              <a:extLst>
                <a:ext uri="{FF2B5EF4-FFF2-40B4-BE49-F238E27FC236}">
                  <a16:creationId xmlns:a16="http://schemas.microsoft.com/office/drawing/2014/main" id="{1A300060-DD97-F916-C044-A7C2139D8335}"/>
                </a:ext>
              </a:extLst>
            </p:cNvPr>
            <p:cNvSpPr/>
            <p:nvPr/>
          </p:nvSpPr>
          <p:spPr>
            <a:xfrm>
              <a:off x="592309" y="4944432"/>
              <a:ext cx="8894420" cy="2219956"/>
            </a:xfrm>
            <a:prstGeom prst="roundRect">
              <a:avLst>
                <a:gd name="adj" fmla="val 0"/>
              </a:avLst>
            </a:prstGeom>
            <a:solidFill>
              <a:schemeClr val="bg1">
                <a:alpha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20" name="テキスト ボックス 15">
              <a:extLst>
                <a:ext uri="{FF2B5EF4-FFF2-40B4-BE49-F238E27FC236}">
                  <a16:creationId xmlns:a16="http://schemas.microsoft.com/office/drawing/2014/main" id="{8BA2268C-0710-0CB3-69B7-C349EFF99BF1}"/>
                </a:ext>
              </a:extLst>
            </p:cNvPr>
            <p:cNvSpPr txBox="1"/>
            <p:nvPr/>
          </p:nvSpPr>
          <p:spPr>
            <a:xfrm>
              <a:off x="2432757" y="4945632"/>
              <a:ext cx="5213524" cy="705935"/>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Bef>
                  <a:spcPts val="600"/>
                </a:spcBef>
                <a:spcAft>
                  <a:spcPts val="600"/>
                </a:spcAft>
                <a:buClr>
                  <a:schemeClr val="bg2">
                    <a:lumMod val="50000"/>
                  </a:schemeClr>
                </a:buClr>
              </a:pPr>
              <a:r>
                <a:rPr lang="ja-JP" altLang="en-US" sz="2800" b="1" dirty="0">
                  <a:ln>
                    <a:solidFill>
                      <a:srgbClr val="333333"/>
                    </a:solidFill>
                  </a:ln>
                  <a:solidFill>
                    <a:srgbClr val="333333"/>
                  </a:solidFill>
                  <a:latin typeface="游ゴシック" panose="020B0400000000000000" pitchFamily="50" charset="-128"/>
                  <a:ea typeface="游ゴシック" panose="020B0400000000000000" pitchFamily="50" charset="-128"/>
                </a:rPr>
                <a:t>「　　　　　　　　  」</a:t>
              </a:r>
            </a:p>
          </p:txBody>
        </p:sp>
        <p:sp>
          <p:nvSpPr>
            <p:cNvPr id="23" name="正方形/長方形 22">
              <a:extLst>
                <a:ext uri="{FF2B5EF4-FFF2-40B4-BE49-F238E27FC236}">
                  <a16:creationId xmlns:a16="http://schemas.microsoft.com/office/drawing/2014/main" id="{0FE80371-F828-3C1D-2CBE-B8EEAB7EC61F}"/>
                </a:ext>
              </a:extLst>
            </p:cNvPr>
            <p:cNvSpPr/>
            <p:nvPr/>
          </p:nvSpPr>
          <p:spPr>
            <a:xfrm>
              <a:off x="1133708" y="5559072"/>
              <a:ext cx="7811623" cy="1748208"/>
            </a:xfrm>
            <a:prstGeom prst="rect">
              <a:avLst/>
            </a:prstGeom>
          </p:spPr>
          <p:txBody>
            <a:bodyPr wrap="square" lIns="180000" tIns="108000" rIns="180000" bIns="10800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東北電力グループだからお役に立てる、より沿う力。</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それは、お客さまひとりひとりを見つめ　ライフスタイルに合った快適な暮らしを提案していくこと。</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そして、これからも地域に、寄り添う力。</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それは、創立以来の変わらない想いを胸に　地域とともに発展しつづけること。</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心からの感謝の気持ちと大きなこころざしを持って　ひとりひとりへ、そして地域へ。</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私たちは、皆さまのお力となれるよう、取り組んでまいります。</a:t>
              </a:r>
            </a:p>
          </p:txBody>
        </p:sp>
        <p:pic>
          <p:nvPicPr>
            <p:cNvPr id="25" name="図 24">
              <a:extLst>
                <a:ext uri="{FF2B5EF4-FFF2-40B4-BE49-F238E27FC236}">
                  <a16:creationId xmlns:a16="http://schemas.microsoft.com/office/drawing/2014/main" id="{0C6E23A7-BBF7-E6C0-79B1-8B48636EAA6B}"/>
                </a:ext>
              </a:extLst>
            </p:cNvPr>
            <p:cNvPicPr>
              <a:picLocks noChangeAspect="1"/>
            </p:cNvPicPr>
            <p:nvPr/>
          </p:nvPicPr>
          <p:blipFill rotWithShape="1">
            <a:blip r:embed="rId6">
              <a:extLst>
                <a:ext uri="{28A0092B-C50C-407E-A947-70E740481C1C}">
                  <a14:useLocalDpi xmlns:a14="http://schemas.microsoft.com/office/drawing/2010/main" val="0"/>
                </a:ext>
              </a:extLst>
            </a:blip>
            <a:srcRect l="7386" t="26655" r="3467" b="14136"/>
            <a:stretch/>
          </p:blipFill>
          <p:spPr>
            <a:xfrm>
              <a:off x="3619158" y="5068221"/>
              <a:ext cx="2840723" cy="442035"/>
            </a:xfrm>
            <a:prstGeom prst="rect">
              <a:avLst/>
            </a:prstGeom>
          </p:spPr>
        </p:pic>
      </p:grpSp>
    </p:spTree>
    <p:extLst>
      <p:ext uri="{BB962C8B-B14F-4D97-AF65-F5344CB8AC3E}">
        <p14:creationId xmlns:p14="http://schemas.microsoft.com/office/powerpoint/2010/main" val="900039674"/>
      </p:ext>
    </p:extLst>
  </p:cSld>
  <p:clrMapOvr>
    <a:masterClrMapping/>
  </p:clrMapOvr>
  <mc:AlternateContent xmlns:mc="http://schemas.openxmlformats.org/markup-compatibility/2006" xmlns:p14="http://schemas.microsoft.com/office/powerpoint/2010/main">
    <mc:Choice Requires="p14">
      <p:transition spd="med" p14:dur="700" advTm="26300">
        <p:fade/>
      </p:transition>
    </mc:Choice>
    <mc:Fallback xmlns="">
      <p:transition spd="med" advTm="263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552" fill="hold"/>
                                        <p:tgtEl>
                                          <p:spTgt spid="3"/>
                                        </p:tgtEl>
                                      </p:cBhvr>
                                    </p:cmd>
                                  </p:childTnLst>
                                </p:cTn>
                              </p:par>
                              <p:par>
                                <p:cTn id="7" presetID="10" presetClass="entr" presetSubtype="0" fill="hold" nodeType="withEffect">
                                  <p:stCondLst>
                                    <p:cond delay="1450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par>
                                <p:cTn id="10" presetID="22" presetClass="entr" presetSubtype="1" fill="hold" nodeType="withEffect">
                                  <p:stCondLst>
                                    <p:cond delay="1820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par>
                                <p:cTn id="13" presetID="10" presetClass="entr" presetSubtype="0" fill="hold" nodeType="withEffect">
                                  <p:stCondLst>
                                    <p:cond delay="40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wdUpDiag">
          <a:fgClr>
            <a:srgbClr val="EB5E7C"/>
          </a:fgClr>
          <a:bgClr>
            <a:srgbClr val="F96382"/>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6C04D935-19BF-C94B-878D-E160AB286272}"/>
              </a:ext>
            </a:extLst>
          </p:cNvPr>
          <p:cNvSpPr/>
          <p:nvPr/>
        </p:nvSpPr>
        <p:spPr>
          <a:xfrm>
            <a:off x="358775" y="719138"/>
            <a:ext cx="9361488" cy="6445250"/>
          </a:xfrm>
          <a:prstGeom prst="roundRect">
            <a:avLst>
              <a:gd name="adj" fmla="val 1231"/>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917AC1A8-E9EC-490B-BCDD-305AB4EBF886}"/>
              </a:ext>
            </a:extLst>
          </p:cNvPr>
          <p:cNvSpPr txBox="1"/>
          <p:nvPr/>
        </p:nvSpPr>
        <p:spPr>
          <a:xfrm>
            <a:off x="719137" y="872871"/>
            <a:ext cx="8644319" cy="860199"/>
          </a:xfrm>
          <a:prstGeom prst="rect">
            <a:avLst/>
          </a:prstGeom>
          <a:noFill/>
        </p:spPr>
        <p:txBody>
          <a:bodyPr wrap="square" lIns="180000" tIns="108000" rIns="180000" bIns="180000">
            <a:spAutoFit/>
          </a:bodyPr>
          <a:lstStyle/>
          <a:p>
            <a:pPr fontAlgn="t">
              <a:spcAft>
                <a:spcPts val="600"/>
              </a:spcAft>
              <a:buSzPts val="2200"/>
            </a:pPr>
            <a:r>
              <a:rPr lang="ja-JP" altLang="en-US" sz="1500" b="1" dirty="0">
                <a:solidFill>
                  <a:srgbClr val="000000"/>
                </a:solidFill>
                <a:latin typeface="游ゴシック" panose="020B0400000000000000" pitchFamily="50" charset="-128"/>
                <a:ea typeface="游ゴシック" panose="020B0400000000000000" pitchFamily="50" charset="-128"/>
              </a:rPr>
              <a:t>東北電力グループスローガン</a:t>
            </a:r>
            <a:r>
              <a:rPr lang="ja-JP" altLang="ja-JP" sz="1500" b="1" dirty="0">
                <a:solidFill>
                  <a:srgbClr val="000000"/>
                </a:solidFill>
                <a:latin typeface="游ゴシック" panose="020B0400000000000000" pitchFamily="50" charset="-128"/>
                <a:ea typeface="游ゴシック" panose="020B0400000000000000" pitchFamily="50" charset="-128"/>
              </a:rPr>
              <a:t>「より、そう、ちから。」</a:t>
            </a:r>
            <a:r>
              <a:rPr lang="ja-JP" altLang="en-US" sz="1500" b="1" dirty="0">
                <a:solidFill>
                  <a:srgbClr val="000000"/>
                </a:solidFill>
                <a:latin typeface="游ゴシック" panose="020B0400000000000000" pitchFamily="50" charset="-128"/>
                <a:ea typeface="游ゴシック" panose="020B0400000000000000" pitchFamily="50" charset="-128"/>
              </a:rPr>
              <a:t>についてお答えください。</a:t>
            </a:r>
            <a:endParaRPr lang="en-US" altLang="ja-JP" sz="1500" b="1" dirty="0">
              <a:solidFill>
                <a:srgbClr val="000000"/>
              </a:solidFill>
              <a:latin typeface="游ゴシック" panose="020B0400000000000000" pitchFamily="50" charset="-128"/>
              <a:ea typeface="游ゴシック" panose="020B0400000000000000" pitchFamily="50" charset="-128"/>
            </a:endParaRPr>
          </a:p>
          <a:p>
            <a:pPr fontAlgn="t">
              <a:spcAft>
                <a:spcPts val="600"/>
              </a:spcAft>
              <a:buSzPts val="2200"/>
            </a:pPr>
            <a:r>
              <a:rPr lang="ja-JP" altLang="en-US" sz="1500" b="1" dirty="0">
                <a:solidFill>
                  <a:srgbClr val="FF0000"/>
                </a:solidFill>
                <a:latin typeface="游ゴシック" panose="020B0400000000000000" pitchFamily="50" charset="-128"/>
                <a:ea typeface="游ゴシック" panose="020B0400000000000000" pitchFamily="50" charset="-128"/>
              </a:rPr>
              <a:t>答えが出たら、クリックして答え合わせをしましょう。</a:t>
            </a:r>
            <a:endParaRPr lang="en-US" altLang="ja-JP" sz="1500" b="1" dirty="0">
              <a:solidFill>
                <a:srgbClr val="FF0000"/>
              </a:solidFill>
              <a:latin typeface="游ゴシック" panose="020B0400000000000000" pitchFamily="50" charset="-128"/>
              <a:ea typeface="游ゴシック" panose="020B0400000000000000" pitchFamily="50" charset="-128"/>
            </a:endParaRPr>
          </a:p>
        </p:txBody>
      </p:sp>
      <p:grpSp>
        <p:nvGrpSpPr>
          <p:cNvPr id="18" name="グループ化 17">
            <a:extLst>
              <a:ext uri="{FF2B5EF4-FFF2-40B4-BE49-F238E27FC236}">
                <a16:creationId xmlns:a16="http://schemas.microsoft.com/office/drawing/2014/main" id="{F655FBD7-0C13-9345-A718-3723020CDD68}"/>
              </a:ext>
            </a:extLst>
          </p:cNvPr>
          <p:cNvGrpSpPr/>
          <p:nvPr/>
        </p:nvGrpSpPr>
        <p:grpSpPr>
          <a:xfrm>
            <a:off x="719138" y="5437356"/>
            <a:ext cx="8719418" cy="1308390"/>
            <a:chOff x="719138" y="5325596"/>
            <a:chExt cx="8719418" cy="1308390"/>
          </a:xfrm>
        </p:grpSpPr>
        <p:sp>
          <p:nvSpPr>
            <p:cNvPr id="17" name="テキスト ボックス 16">
              <a:extLst>
                <a:ext uri="{FF2B5EF4-FFF2-40B4-BE49-F238E27FC236}">
                  <a16:creationId xmlns:a16="http://schemas.microsoft.com/office/drawing/2014/main" id="{43F7034A-F18C-40CC-A409-480FE5FAD456}"/>
                </a:ext>
              </a:extLst>
            </p:cNvPr>
            <p:cNvSpPr txBox="1"/>
            <p:nvPr/>
          </p:nvSpPr>
          <p:spPr>
            <a:xfrm>
              <a:off x="1268196" y="5325596"/>
              <a:ext cx="8170360" cy="1308390"/>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「より、そう、ちから。」は、</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従業員一人ひとりからお客さま、地域社会へのお約束</a:t>
              </a:r>
            </a:p>
          </p:txBody>
        </p:sp>
        <p:sp>
          <p:nvSpPr>
            <p:cNvPr id="28" name="テキスト ボックス 27">
              <a:extLst>
                <a:ext uri="{FF2B5EF4-FFF2-40B4-BE49-F238E27FC236}">
                  <a16:creationId xmlns:a16="http://schemas.microsoft.com/office/drawing/2014/main" id="{37BEAA54-1C1B-40D5-A7BA-8439A61605A9}"/>
                </a:ext>
              </a:extLst>
            </p:cNvPr>
            <p:cNvSpPr txBox="1"/>
            <p:nvPr/>
          </p:nvSpPr>
          <p:spPr>
            <a:xfrm>
              <a:off x="719138" y="5325596"/>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Q3</a:t>
              </a:r>
              <a:endParaRPr lang="ja-JP" altLang="en-US" sz="2000" dirty="0">
                <a:latin typeface="游ゴシック" panose="020B0400000000000000" pitchFamily="50" charset="-128"/>
                <a:ea typeface="游ゴシック" panose="020B0400000000000000" pitchFamily="50" charset="-128"/>
              </a:endParaRPr>
            </a:p>
          </p:txBody>
        </p:sp>
      </p:grpSp>
      <p:sp>
        <p:nvSpPr>
          <p:cNvPr id="29" name="四角形: 角を丸くする 28">
            <a:extLst>
              <a:ext uri="{FF2B5EF4-FFF2-40B4-BE49-F238E27FC236}">
                <a16:creationId xmlns:a16="http://schemas.microsoft.com/office/drawing/2014/main" id="{3A04988E-1BC3-4B9C-9116-5D6E81399CED}"/>
              </a:ext>
            </a:extLst>
          </p:cNvPr>
          <p:cNvSpPr/>
          <p:nvPr/>
        </p:nvSpPr>
        <p:spPr>
          <a:xfrm>
            <a:off x="7853680" y="6154815"/>
            <a:ext cx="957162"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grpSp>
        <p:nvGrpSpPr>
          <p:cNvPr id="16" name="グループ化 15">
            <a:extLst>
              <a:ext uri="{FF2B5EF4-FFF2-40B4-BE49-F238E27FC236}">
                <a16:creationId xmlns:a16="http://schemas.microsoft.com/office/drawing/2014/main" id="{F5CD4E74-FC72-B043-9EB1-9D6AE59F8BEB}"/>
              </a:ext>
            </a:extLst>
          </p:cNvPr>
          <p:cNvGrpSpPr/>
          <p:nvPr/>
        </p:nvGrpSpPr>
        <p:grpSpPr>
          <a:xfrm>
            <a:off x="719138" y="3894323"/>
            <a:ext cx="8484217" cy="1308390"/>
            <a:chOff x="719138" y="3846135"/>
            <a:chExt cx="8484217" cy="1308390"/>
          </a:xfrm>
        </p:grpSpPr>
        <p:sp>
          <p:nvSpPr>
            <p:cNvPr id="19" name="テキスト ボックス 18">
              <a:extLst>
                <a:ext uri="{FF2B5EF4-FFF2-40B4-BE49-F238E27FC236}">
                  <a16:creationId xmlns:a16="http://schemas.microsoft.com/office/drawing/2014/main" id="{0FF79E3D-B909-481D-9CF5-9B93BB11B706}"/>
                </a:ext>
              </a:extLst>
            </p:cNvPr>
            <p:cNvSpPr txBox="1"/>
            <p:nvPr/>
          </p:nvSpPr>
          <p:spPr>
            <a:xfrm>
              <a:off x="1268196" y="3846135"/>
              <a:ext cx="7935159" cy="1308390"/>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基本コンセプトは</a:t>
              </a:r>
              <a:endParaRPr kumimoji="1" lang="en-US" altLang="ja-JP"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「ライフスタイルを提案する企業への転換」</a:t>
              </a:r>
            </a:p>
          </p:txBody>
        </p:sp>
        <p:sp>
          <p:nvSpPr>
            <p:cNvPr id="30" name="テキスト ボックス 29">
              <a:extLst>
                <a:ext uri="{FF2B5EF4-FFF2-40B4-BE49-F238E27FC236}">
                  <a16:creationId xmlns:a16="http://schemas.microsoft.com/office/drawing/2014/main" id="{A92243A6-2F09-428E-ABC5-4B1D27E20ED4}"/>
                </a:ext>
              </a:extLst>
            </p:cNvPr>
            <p:cNvSpPr txBox="1"/>
            <p:nvPr/>
          </p:nvSpPr>
          <p:spPr>
            <a:xfrm>
              <a:off x="719138" y="3846135"/>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Q2</a:t>
              </a:r>
              <a:endParaRPr lang="ja-JP" altLang="en-US" sz="2000" dirty="0">
                <a:latin typeface="游ゴシック" panose="020B0400000000000000" pitchFamily="50" charset="-128"/>
                <a:ea typeface="游ゴシック" panose="020B0400000000000000" pitchFamily="50" charset="-128"/>
              </a:endParaRPr>
            </a:p>
          </p:txBody>
        </p:sp>
      </p:grpSp>
      <p:sp>
        <p:nvSpPr>
          <p:cNvPr id="31" name="四角形: 角を丸くする 30">
            <a:extLst>
              <a:ext uri="{FF2B5EF4-FFF2-40B4-BE49-F238E27FC236}">
                <a16:creationId xmlns:a16="http://schemas.microsoft.com/office/drawing/2014/main" id="{0F3A1AFE-E637-40AE-856E-B3C35F67CE29}"/>
              </a:ext>
            </a:extLst>
          </p:cNvPr>
          <p:cNvSpPr/>
          <p:nvPr/>
        </p:nvSpPr>
        <p:spPr>
          <a:xfrm>
            <a:off x="1765706" y="4636468"/>
            <a:ext cx="2122323"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grpSp>
        <p:nvGrpSpPr>
          <p:cNvPr id="15" name="グループ化 14">
            <a:extLst>
              <a:ext uri="{FF2B5EF4-FFF2-40B4-BE49-F238E27FC236}">
                <a16:creationId xmlns:a16="http://schemas.microsoft.com/office/drawing/2014/main" id="{4284E69B-B1DD-704E-BBC5-5DAB24B392E1}"/>
              </a:ext>
            </a:extLst>
          </p:cNvPr>
          <p:cNvGrpSpPr/>
          <p:nvPr/>
        </p:nvGrpSpPr>
        <p:grpSpPr>
          <a:xfrm>
            <a:off x="719138" y="1831148"/>
            <a:ext cx="8821102" cy="1828532"/>
            <a:chOff x="719138" y="1993708"/>
            <a:chExt cx="8821102" cy="1828532"/>
          </a:xfrm>
        </p:grpSpPr>
        <p:sp>
          <p:nvSpPr>
            <p:cNvPr id="26" name="テキスト ボックス 25">
              <a:extLst>
                <a:ext uri="{FF2B5EF4-FFF2-40B4-BE49-F238E27FC236}">
                  <a16:creationId xmlns:a16="http://schemas.microsoft.com/office/drawing/2014/main" id="{6A62B372-5A23-457F-8DD8-63392CECAECA}"/>
                </a:ext>
              </a:extLst>
            </p:cNvPr>
            <p:cNvSpPr txBox="1"/>
            <p:nvPr/>
          </p:nvSpPr>
          <p:spPr>
            <a:xfrm>
              <a:off x="1268196" y="1993708"/>
              <a:ext cx="8272044" cy="1828532"/>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「より、そう、ちから。」に込められた２つの意味は？</a:t>
              </a: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❶「お客さまにより沿う」</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❷「地域に寄り添う」</a:t>
              </a:r>
            </a:p>
          </p:txBody>
        </p:sp>
        <p:sp>
          <p:nvSpPr>
            <p:cNvPr id="32" name="テキスト ボックス 31">
              <a:extLst>
                <a:ext uri="{FF2B5EF4-FFF2-40B4-BE49-F238E27FC236}">
                  <a16:creationId xmlns:a16="http://schemas.microsoft.com/office/drawing/2014/main" id="{9FA6A8A0-4702-439F-99F1-26C01FD7120F}"/>
                </a:ext>
              </a:extLst>
            </p:cNvPr>
            <p:cNvSpPr txBox="1"/>
            <p:nvPr/>
          </p:nvSpPr>
          <p:spPr>
            <a:xfrm>
              <a:off x="719138" y="1993708"/>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Q1</a:t>
              </a:r>
              <a:endParaRPr lang="ja-JP" altLang="en-US" sz="2000" dirty="0">
                <a:latin typeface="游ゴシック" panose="020B0400000000000000" pitchFamily="50" charset="-128"/>
                <a:ea typeface="游ゴシック" panose="020B0400000000000000" pitchFamily="50" charset="-128"/>
              </a:endParaRPr>
            </a:p>
          </p:txBody>
        </p:sp>
      </p:grpSp>
      <p:sp>
        <p:nvSpPr>
          <p:cNvPr id="36" name="四角形: 角を丸くする 35">
            <a:extLst>
              <a:ext uri="{FF2B5EF4-FFF2-40B4-BE49-F238E27FC236}">
                <a16:creationId xmlns:a16="http://schemas.microsoft.com/office/drawing/2014/main" id="{7F23F4B2-63DF-48E0-B1E7-E87105800EE4}"/>
              </a:ext>
            </a:extLst>
          </p:cNvPr>
          <p:cNvSpPr/>
          <p:nvPr/>
        </p:nvSpPr>
        <p:spPr>
          <a:xfrm>
            <a:off x="2050288" y="2559013"/>
            <a:ext cx="1243584"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37" name="四角形: 角を丸くする 36">
            <a:extLst>
              <a:ext uri="{FF2B5EF4-FFF2-40B4-BE49-F238E27FC236}">
                <a16:creationId xmlns:a16="http://schemas.microsoft.com/office/drawing/2014/main" id="{887DBC56-F84C-427E-82DE-96A229D1CF5F}"/>
              </a:ext>
            </a:extLst>
          </p:cNvPr>
          <p:cNvSpPr/>
          <p:nvPr/>
        </p:nvSpPr>
        <p:spPr>
          <a:xfrm>
            <a:off x="2050288" y="3072752"/>
            <a:ext cx="638860"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2" name="タイトル 1">
            <a:extLst>
              <a:ext uri="{FF2B5EF4-FFF2-40B4-BE49-F238E27FC236}">
                <a16:creationId xmlns:a16="http://schemas.microsoft.com/office/drawing/2014/main" id="{1FD5D79B-6E69-BF43-8C49-27CD5EA9E0A8}"/>
              </a:ext>
            </a:extLst>
          </p:cNvPr>
          <p:cNvSpPr txBox="1">
            <a:spLocks/>
          </p:cNvSpPr>
          <p:nvPr/>
        </p:nvSpPr>
        <p:spPr>
          <a:xfrm>
            <a:off x="1161734" y="129115"/>
            <a:ext cx="8737916"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1800" b="1" spc="50">
                <a:ln w="0"/>
                <a:solidFill>
                  <a:schemeClr val="bg1"/>
                </a:solidFill>
                <a:latin typeface="游ゴシック" panose="020B0400000000000000" pitchFamily="50" charset="-128"/>
                <a:ea typeface="游ゴシック" panose="020B0400000000000000" pitchFamily="50" charset="-128"/>
              </a:rPr>
              <a:t>習熟度</a:t>
            </a:r>
            <a:r>
              <a:rPr lang="ja-JP" altLang="en-US" sz="1800" b="1" spc="50" dirty="0">
                <a:ln w="0"/>
                <a:solidFill>
                  <a:schemeClr val="bg1"/>
                </a:solidFill>
                <a:latin typeface="游ゴシック" panose="020B0400000000000000" pitchFamily="50" charset="-128"/>
                <a:ea typeface="游ゴシック" panose="020B0400000000000000" pitchFamily="50" charset="-128"/>
              </a:rPr>
              <a:t>テスト</a:t>
            </a:r>
          </a:p>
        </p:txBody>
      </p:sp>
      <p:sp>
        <p:nvSpPr>
          <p:cNvPr id="11" name="フッター プレースホルダー 10">
            <a:extLst>
              <a:ext uri="{FF2B5EF4-FFF2-40B4-BE49-F238E27FC236}">
                <a16:creationId xmlns:a16="http://schemas.microsoft.com/office/drawing/2014/main" id="{7888836A-6186-3A4D-88BB-5229D7763E51}"/>
              </a:ext>
            </a:extLst>
          </p:cNvPr>
          <p:cNvSpPr>
            <a:spLocks noGrp="1"/>
          </p:cNvSpPr>
          <p:nvPr>
            <p:ph type="ftr" sz="quarter" idx="11"/>
          </p:nvPr>
        </p:nvSpPr>
        <p:spPr>
          <a:xfrm>
            <a:off x="7814821" y="7187744"/>
            <a:ext cx="1762813" cy="347376"/>
          </a:xfrm>
        </p:spPr>
        <p:txBody>
          <a:bodyPr/>
          <a:lstStyle/>
          <a:p>
            <a:r>
              <a:rPr kumimoji="1" lang="en-US" altLang="ja-JP" dirty="0">
                <a:solidFill>
                  <a:schemeClr val="bg1"/>
                </a:solidFill>
              </a:rPr>
              <a:t>@ 2023 Tohoku Electric Power Co.,</a:t>
            </a:r>
            <a:r>
              <a:rPr kumimoji="1" lang="en-US" altLang="ja-JP" dirty="0" err="1">
                <a:solidFill>
                  <a:schemeClr val="bg1"/>
                </a:solidFill>
              </a:rPr>
              <a:t>Inc</a:t>
            </a:r>
            <a:r>
              <a:rPr kumimoji="1" lang="en-US" altLang="ja-JP" dirty="0">
                <a:solidFill>
                  <a:schemeClr val="bg1"/>
                </a:solidFill>
              </a:rPr>
              <a:t>.</a:t>
            </a:r>
            <a:endParaRPr kumimoji="1" lang="ja-JP" altLang="en-US" dirty="0">
              <a:solidFill>
                <a:schemeClr val="bg1"/>
              </a:solidFill>
            </a:endParaRPr>
          </a:p>
        </p:txBody>
      </p:sp>
      <p:sp>
        <p:nvSpPr>
          <p:cNvPr id="12" name="スライド番号プレースホルダー 11">
            <a:extLst>
              <a:ext uri="{FF2B5EF4-FFF2-40B4-BE49-F238E27FC236}">
                <a16:creationId xmlns:a16="http://schemas.microsoft.com/office/drawing/2014/main" id="{AFD0A706-0E40-BB40-B111-76185B00AD2D}"/>
              </a:ext>
            </a:extLst>
          </p:cNvPr>
          <p:cNvSpPr>
            <a:spLocks noGrp="1"/>
          </p:cNvSpPr>
          <p:nvPr>
            <p:ph type="sldNum" sz="quarter" idx="12"/>
          </p:nvPr>
        </p:nvSpPr>
        <p:spPr/>
        <p:txBody>
          <a:bodyPr/>
          <a:lstStyle/>
          <a:p>
            <a:r>
              <a:rPr kumimoji="1" lang="en-US" altLang="ja-JP" dirty="0">
                <a:solidFill>
                  <a:schemeClr val="bg1"/>
                </a:solidFill>
              </a:rPr>
              <a:t>#0</a:t>
            </a:r>
            <a:fld id="{333886D2-0EBE-448B-9C70-C282F8453824}" type="slidenum">
              <a:rPr kumimoji="1" lang="ja-JP" altLang="en-US" smtClean="0">
                <a:solidFill>
                  <a:schemeClr val="bg1"/>
                </a:solidFill>
              </a:rPr>
              <a:pPr/>
              <a:t>9</a:t>
            </a:fld>
            <a:endParaRPr kumimoji="1" lang="ja-JP" altLang="en-US">
              <a:solidFill>
                <a:schemeClr val="bg1"/>
              </a:solidFill>
            </a:endParaRPr>
          </a:p>
        </p:txBody>
      </p:sp>
      <p:sp>
        <p:nvSpPr>
          <p:cNvPr id="24" name="テキスト ボックス 23">
            <a:extLst>
              <a:ext uri="{FF2B5EF4-FFF2-40B4-BE49-F238E27FC236}">
                <a16:creationId xmlns:a16="http://schemas.microsoft.com/office/drawing/2014/main" id="{25368D10-141A-1140-8776-13D6E4E4062B}"/>
              </a:ext>
            </a:extLst>
          </p:cNvPr>
          <p:cNvSpPr txBox="1"/>
          <p:nvPr/>
        </p:nvSpPr>
        <p:spPr>
          <a:xfrm>
            <a:off x="6669328" y="25112"/>
            <a:ext cx="3325865" cy="740350"/>
          </a:xfrm>
          <a:prstGeom prst="rect">
            <a:avLst/>
          </a:prstGeom>
          <a:noFill/>
        </p:spPr>
        <p:txBody>
          <a:bodyPr wrap="none" lIns="180000" tIns="180000" rIns="180000" bIns="180000" rtlCol="0">
            <a:spAutoFit/>
          </a:bodyPr>
          <a:lstStyle/>
          <a:p>
            <a:pPr algn="l">
              <a:lnSpc>
                <a:spcPct val="120000"/>
              </a:lnSpc>
            </a:pPr>
            <a:r>
              <a:rPr kumimoji="1" lang="en-US" altLang="ja-JP" sz="1050" b="1" dirty="0">
                <a:solidFill>
                  <a:schemeClr val="bg1"/>
                </a:solidFill>
                <a:latin typeface="游ゴシック" panose="020B0400000000000000" pitchFamily="50" charset="-128"/>
                <a:ea typeface="游ゴシック" panose="020B0400000000000000" pitchFamily="50" charset="-128"/>
              </a:rPr>
              <a:t>※</a:t>
            </a:r>
            <a:r>
              <a:rPr kumimoji="1" lang="ja-JP" altLang="en-US" sz="1050" b="1" dirty="0">
                <a:solidFill>
                  <a:schemeClr val="bg1"/>
                </a:solidFill>
                <a:latin typeface="游ゴシック" panose="020B0400000000000000" pitchFamily="50" charset="-128"/>
                <a:ea typeface="游ゴシック" panose="020B0400000000000000" pitchFamily="50" charset="-128"/>
              </a:rPr>
              <a:t>このページは自動では進みません。</a:t>
            </a:r>
            <a:endParaRPr kumimoji="1" lang="en-US" altLang="ja-JP" sz="1050" b="1" dirty="0">
              <a:solidFill>
                <a:schemeClr val="bg1"/>
              </a:solidFill>
              <a:latin typeface="游ゴシック" panose="020B0400000000000000" pitchFamily="50" charset="-128"/>
              <a:ea typeface="游ゴシック" panose="020B0400000000000000" pitchFamily="50" charset="-128"/>
            </a:endParaRPr>
          </a:p>
          <a:p>
            <a:pPr algn="l">
              <a:lnSpc>
                <a:spcPct val="120000"/>
              </a:lnSpc>
            </a:pPr>
            <a:r>
              <a:rPr kumimoji="1" lang="ja-JP" altLang="en-US" sz="1050" b="1" dirty="0">
                <a:solidFill>
                  <a:schemeClr val="bg1"/>
                </a:solidFill>
                <a:latin typeface="游ゴシック" panose="020B0400000000000000" pitchFamily="50" charset="-128"/>
                <a:ea typeface="游ゴシック" panose="020B0400000000000000" pitchFamily="50" charset="-128"/>
              </a:rPr>
              <a:t>　クリックして答えあわせをしてみてください。</a:t>
            </a:r>
          </a:p>
        </p:txBody>
      </p:sp>
      <p:sp>
        <p:nvSpPr>
          <p:cNvPr id="35" name="角丸四角形 34">
            <a:extLst>
              <a:ext uri="{FF2B5EF4-FFF2-40B4-BE49-F238E27FC236}">
                <a16:creationId xmlns:a16="http://schemas.microsoft.com/office/drawing/2014/main" id="{537532F7-4EE6-E64C-BBAD-B9AC3B652A0E}"/>
              </a:ext>
            </a:extLst>
          </p:cNvPr>
          <p:cNvSpPr/>
          <p:nvPr/>
        </p:nvSpPr>
        <p:spPr>
          <a:xfrm>
            <a:off x="362269" y="210997"/>
            <a:ext cx="799465" cy="298253"/>
          </a:xfrm>
          <a:prstGeom prst="roundRect">
            <a:avLst>
              <a:gd name="adj" fmla="val 50000"/>
            </a:avLst>
          </a:prstGeom>
          <a:solidFill>
            <a:schemeClr val="bg1"/>
          </a:solidFill>
          <a:ln w="6350">
            <a:solidFill>
              <a:schemeClr val="bg1"/>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pic>
        <p:nvPicPr>
          <p:cNvPr id="2" name="P_9.mp3">
            <a:hlinkClick r:id="" action="ppaction://media"/>
            <a:extLst>
              <a:ext uri="{FF2B5EF4-FFF2-40B4-BE49-F238E27FC236}">
                <a16:creationId xmlns:a16="http://schemas.microsoft.com/office/drawing/2014/main" id="{3A5B9CC3-F660-DE63-B6C6-922E56C37E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2260" cy="542260"/>
          </a:xfrm>
          <a:prstGeom prst="rect">
            <a:avLst/>
          </a:prstGeom>
        </p:spPr>
      </p:pic>
    </p:spTree>
    <p:extLst>
      <p:ext uri="{BB962C8B-B14F-4D97-AF65-F5344CB8AC3E}">
        <p14:creationId xmlns:p14="http://schemas.microsoft.com/office/powerpoint/2010/main" val="9840539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9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2" presetClass="exit" presetSubtype="8" fill="hold" grpId="0" nodeType="clickEffect">
                                  <p:stCondLst>
                                    <p:cond delay="0"/>
                                  </p:stCondLst>
                                  <p:childTnLst>
                                    <p:animEffect transition="out" filter="wipe(left)">
                                      <p:cBhvr>
                                        <p:cTn id="10" dur="500"/>
                                        <p:tgtEl>
                                          <p:spTgt spid="36"/>
                                        </p:tgtEl>
                                      </p:cBhvr>
                                    </p:animEffect>
                                    <p:set>
                                      <p:cBhvr>
                                        <p:cTn id="11" dur="1" fill="hold">
                                          <p:stCondLst>
                                            <p:cond delay="499"/>
                                          </p:stCondLst>
                                        </p:cTn>
                                        <p:tgtEl>
                                          <p:spTgt spid="3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grpId="0" nodeType="clickEffect">
                                  <p:stCondLst>
                                    <p:cond delay="0"/>
                                  </p:stCondLst>
                                  <p:childTnLst>
                                    <p:animEffect transition="out" filter="wipe(left)">
                                      <p:cBhvr>
                                        <p:cTn id="15" dur="500"/>
                                        <p:tgtEl>
                                          <p:spTgt spid="37"/>
                                        </p:tgtEl>
                                      </p:cBhvr>
                                    </p:animEffect>
                                    <p:set>
                                      <p:cBhvr>
                                        <p:cTn id="16" dur="1" fill="hold">
                                          <p:stCondLst>
                                            <p:cond delay="499"/>
                                          </p:stCondLst>
                                        </p:cTn>
                                        <p:tgtEl>
                                          <p:spTgt spid="3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grpId="0" nodeType="clickEffect">
                                  <p:stCondLst>
                                    <p:cond delay="0"/>
                                  </p:stCondLst>
                                  <p:childTnLst>
                                    <p:animEffect transition="out" filter="wipe(left)">
                                      <p:cBhvr>
                                        <p:cTn id="20" dur="500"/>
                                        <p:tgtEl>
                                          <p:spTgt spid="31"/>
                                        </p:tgtEl>
                                      </p:cBhvr>
                                    </p:animEffect>
                                    <p:set>
                                      <p:cBhvr>
                                        <p:cTn id="21" dur="1" fill="hold">
                                          <p:stCondLst>
                                            <p:cond delay="499"/>
                                          </p:stCondLst>
                                        </p:cTn>
                                        <p:tgtEl>
                                          <p:spTgt spid="3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xit" presetSubtype="8" fill="hold" grpId="0" nodeType="clickEffect">
                                  <p:stCondLst>
                                    <p:cond delay="0"/>
                                  </p:stCondLst>
                                  <p:childTnLst>
                                    <p:animEffect transition="out" filter="wipe(left)">
                                      <p:cBhvr>
                                        <p:cTn id="25" dur="400"/>
                                        <p:tgtEl>
                                          <p:spTgt spid="29"/>
                                        </p:tgtEl>
                                      </p:cBhvr>
                                    </p:animEffect>
                                    <p:set>
                                      <p:cBhvr>
                                        <p:cTn id="26" dur="1" fill="hold">
                                          <p:stCondLst>
                                            <p:cond delay="3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2"/>
                </p:tgtEl>
              </p:cMediaNode>
            </p:audio>
          </p:childTnLst>
        </p:cTn>
      </p:par>
    </p:tnLst>
    <p:bldLst>
      <p:bldP spid="29" grpId="0" animBg="1"/>
      <p:bldP spid="31" grpId="0" animBg="1"/>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辺形 27">
            <a:extLst>
              <a:ext uri="{FF2B5EF4-FFF2-40B4-BE49-F238E27FC236}">
                <a16:creationId xmlns:a16="http://schemas.microsoft.com/office/drawing/2014/main" id="{2AB1D7E8-7919-634D-830E-16A20971C6C7}"/>
              </a:ext>
            </a:extLst>
          </p:cNvPr>
          <p:cNvSpPr/>
          <p:nvPr/>
        </p:nvSpPr>
        <p:spPr>
          <a:xfrm>
            <a:off x="2247608" y="134347"/>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9" name="正方形/長方形 16">
            <a:extLst>
              <a:ext uri="{FF2B5EF4-FFF2-40B4-BE49-F238E27FC236}">
                <a16:creationId xmlns:a16="http://schemas.microsoft.com/office/drawing/2014/main" id="{78A3DC6A-04FB-5441-B75E-56C871C37E86}"/>
              </a:ext>
            </a:extLst>
          </p:cNvPr>
          <p:cNvSpPr/>
          <p:nvPr/>
        </p:nvSpPr>
        <p:spPr>
          <a:xfrm>
            <a:off x="358774" y="134347"/>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8557"/>
            <a:ext cx="9540875" cy="613602"/>
          </a:xfrm>
        </p:spPr>
        <p:txBody>
          <a:bodyPr/>
          <a:lstStyle/>
          <a:p>
            <a:r>
              <a:rPr lang="en-US" altLang="ja-JP" sz="800" b="1" dirty="0">
                <a:latin typeface="游ゴシック" panose="020B0400000000000000" pitchFamily="50" charset="-128"/>
                <a:ea typeface="游ゴシック" panose="020B0400000000000000" pitchFamily="50" charset="-128"/>
              </a:rPr>
              <a:t>COLUMN</a:t>
            </a:r>
            <a:br>
              <a:rPr lang="en-US" altLang="ja-JP" sz="800" b="1" dirty="0">
                <a:latin typeface="游ゴシック" panose="020B0400000000000000" pitchFamily="50" charset="-128"/>
                <a:ea typeface="游ゴシック" panose="020B0400000000000000" pitchFamily="50" charset="-128"/>
              </a:rPr>
            </a:br>
            <a:r>
              <a:rPr lang="ja-JP" altLang="en-US" b="1" dirty="0">
                <a:latin typeface="游ゴシック" panose="020B0400000000000000" pitchFamily="50" charset="-128"/>
                <a:ea typeface="游ゴシック" panose="020B0400000000000000" pitchFamily="50" charset="-128"/>
              </a:rPr>
              <a:t>よりそうヒストリー</a:t>
            </a:r>
            <a:r>
              <a:rPr lang="en-US" altLang="ja-JP" b="1" dirty="0">
                <a:latin typeface="游ゴシック" panose="020B0400000000000000" pitchFamily="50" charset="-128"/>
                <a:ea typeface="游ゴシック" panose="020B0400000000000000" pitchFamily="50" charset="-128"/>
              </a:rPr>
              <a:t>	01_</a:t>
            </a:r>
            <a:r>
              <a:rPr lang="ja-JP" altLang="en-US" b="1" dirty="0">
                <a:latin typeface="游ゴシック" panose="020B0400000000000000" pitchFamily="50" charset="-128"/>
                <a:ea typeface="游ゴシック" panose="020B0400000000000000" pitchFamily="50" charset="-128"/>
              </a:rPr>
              <a:t>東北の繁栄なくして当社の発展なし</a:t>
            </a:r>
            <a:endParaRPr kumimoji="1" lang="ja-JP" altLang="en-US" b="1" dirty="0">
              <a:latin typeface="游ゴシック" panose="020B0400000000000000" pitchFamily="50" charset="-128"/>
              <a:ea typeface="游ゴシック" panose="020B0400000000000000" pitchFamily="50" charset="-128"/>
            </a:endParaRPr>
          </a:p>
        </p:txBody>
      </p:sp>
      <p:sp>
        <p:nvSpPr>
          <p:cNvPr id="23" name="正方形/長方形 22">
            <a:extLst>
              <a:ext uri="{FF2B5EF4-FFF2-40B4-BE49-F238E27FC236}">
                <a16:creationId xmlns:a16="http://schemas.microsoft.com/office/drawing/2014/main" id="{FDAE33A0-49DE-144E-808B-59C893C75A6B}"/>
              </a:ext>
            </a:extLst>
          </p:cNvPr>
          <p:cNvSpPr/>
          <p:nvPr/>
        </p:nvSpPr>
        <p:spPr>
          <a:xfrm>
            <a:off x="4685665" y="1100344"/>
            <a:ext cx="4853304" cy="1389314"/>
          </a:xfrm>
          <a:prstGeom prst="rect">
            <a:avLst/>
          </a:prstGeom>
        </p:spPr>
        <p:txBody>
          <a:bodyPr wrap="square" lIns="180000" tIns="180000" rIns="180000" bIns="144000">
            <a:spAutoFit/>
          </a:bodyPr>
          <a:lstStyle/>
          <a:p>
            <a:pPr algn="just">
              <a:lnSpc>
                <a:spcPct val="150000"/>
              </a:lnSpc>
              <a:spcAft>
                <a:spcPts val="600"/>
              </a:spcAft>
              <a:buClr>
                <a:schemeClr val="bg1">
                  <a:lumMod val="50000"/>
                </a:schemeClr>
              </a:buClr>
            </a:pP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東北電力は、東北地方の振興を目的に</a:t>
            </a:r>
            <a:r>
              <a:rPr lang="en-US" altLang="ja-JP"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1936</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年に国策で設立された東北振興電力を前身とし、戦時中の国家管理の時代を経て、</a:t>
            </a:r>
            <a:r>
              <a:rPr lang="en-US" altLang="ja-JP"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1951</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年に誕生した。</a:t>
            </a:r>
          </a:p>
        </p:txBody>
      </p:sp>
      <p:sp>
        <p:nvSpPr>
          <p:cNvPr id="25" name="正方形/長方形 24">
            <a:extLst>
              <a:ext uri="{FF2B5EF4-FFF2-40B4-BE49-F238E27FC236}">
                <a16:creationId xmlns:a16="http://schemas.microsoft.com/office/drawing/2014/main" id="{2E61A837-E004-AA41-84E4-78704036BB02}"/>
              </a:ext>
            </a:extLst>
          </p:cNvPr>
          <p:cNvSpPr/>
          <p:nvPr/>
        </p:nvSpPr>
        <p:spPr>
          <a:xfrm>
            <a:off x="387081" y="6342548"/>
            <a:ext cx="3849048" cy="304681"/>
          </a:xfrm>
          <a:prstGeom prst="rect">
            <a:avLst/>
          </a:prstGeom>
        </p:spPr>
        <p:txBody>
          <a:bodyPr wrap="square" lIns="180000" tIns="72000" rIns="180000" bIns="72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夜を徹しての本名発電所建設工事</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7" name="正方形/長方形 26">
            <a:extLst>
              <a:ext uri="{FF2B5EF4-FFF2-40B4-BE49-F238E27FC236}">
                <a16:creationId xmlns:a16="http://schemas.microsoft.com/office/drawing/2014/main" id="{93CD421D-D260-0846-BA34-C8FFE6EB1A5A}"/>
              </a:ext>
            </a:extLst>
          </p:cNvPr>
          <p:cNvSpPr/>
          <p:nvPr/>
        </p:nvSpPr>
        <p:spPr>
          <a:xfrm>
            <a:off x="387081" y="3493205"/>
            <a:ext cx="3849048" cy="304681"/>
          </a:xfrm>
          <a:prstGeom prst="rect">
            <a:avLst/>
          </a:prstGeom>
        </p:spPr>
        <p:txBody>
          <a:bodyPr wrap="square" lIns="180000" tIns="72000" rIns="180000" bIns="72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東北電力創立時の記念式典の様子</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2" name="フッター プレースホルダー 11">
            <a:extLst>
              <a:ext uri="{FF2B5EF4-FFF2-40B4-BE49-F238E27FC236}">
                <a16:creationId xmlns:a16="http://schemas.microsoft.com/office/drawing/2014/main" id="{EDFFEAA5-20BF-BC45-A654-2E3AECF2DD18}"/>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F5CFFF45-96D5-3049-AE0D-C198DFDBDBA9}"/>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10</a:t>
            </a:fld>
            <a:endParaRPr kumimoji="1" lang="ja-JP" altLang="en-US"/>
          </a:p>
        </p:txBody>
      </p:sp>
      <p:sp>
        <p:nvSpPr>
          <p:cNvPr id="38" name="正方形/長方形 37">
            <a:extLst>
              <a:ext uri="{FF2B5EF4-FFF2-40B4-BE49-F238E27FC236}">
                <a16:creationId xmlns:a16="http://schemas.microsoft.com/office/drawing/2014/main" id="{6F3D067D-BDFF-7247-91D7-3C923402180F}"/>
              </a:ext>
            </a:extLst>
          </p:cNvPr>
          <p:cNvSpPr/>
          <p:nvPr/>
        </p:nvSpPr>
        <p:spPr>
          <a:xfrm>
            <a:off x="4685665" y="2571006"/>
            <a:ext cx="4853304" cy="4586150"/>
          </a:xfrm>
          <a:prstGeom prst="rect">
            <a:avLst/>
          </a:prstGeom>
        </p:spPr>
        <p:txBody>
          <a:bodyPr wrap="square" lIns="180000" tIns="180000" rIns="180000" bIns="144000">
            <a:spAutoFit/>
          </a:bodyPr>
          <a:lstStyle/>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その創立時は、戦後復興期で電力需要が急激に　伸び、電力不足が深刻であった。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東北電力初代社長である内ヶ崎社長は、</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「日本の再建は東北から、東北の開発は電力から」をモットーに掲げ、</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只見川水系の電源開発を強力に進めた。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このモットーは、「東北の繁栄なくして当社の　発展なし」という表現に転じ、現在に至るまで、</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東北・新潟の地域社会への強い想いが、当社経営の基本的価値観</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となっている。</a:t>
            </a:r>
          </a:p>
        </p:txBody>
      </p:sp>
      <p:cxnSp>
        <p:nvCxnSpPr>
          <p:cNvPr id="42" name="直線コネクタ 41">
            <a:extLst>
              <a:ext uri="{FF2B5EF4-FFF2-40B4-BE49-F238E27FC236}">
                <a16:creationId xmlns:a16="http://schemas.microsoft.com/office/drawing/2014/main" id="{04B3F89E-24AC-BC47-8BE2-F550182CE158}"/>
              </a:ext>
            </a:extLst>
          </p:cNvPr>
          <p:cNvCxnSpPr>
            <a:cxnSpLocks/>
          </p:cNvCxnSpPr>
          <p:nvPr/>
        </p:nvCxnSpPr>
        <p:spPr>
          <a:xfrm>
            <a:off x="4859020" y="1590564"/>
            <a:ext cx="450056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0E971EFF-3763-454F-97F1-506EB1E6EBEA}"/>
              </a:ext>
            </a:extLst>
          </p:cNvPr>
          <p:cNvCxnSpPr>
            <a:cxnSpLocks/>
          </p:cNvCxnSpPr>
          <p:nvPr/>
        </p:nvCxnSpPr>
        <p:spPr>
          <a:xfrm>
            <a:off x="4859020" y="1961404"/>
            <a:ext cx="450056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C3ADCAF8-2C9A-314D-85F9-3E6512483D40}"/>
              </a:ext>
            </a:extLst>
          </p:cNvPr>
          <p:cNvCxnSpPr>
            <a:cxnSpLocks/>
          </p:cNvCxnSpPr>
          <p:nvPr/>
        </p:nvCxnSpPr>
        <p:spPr>
          <a:xfrm>
            <a:off x="4859020" y="2332244"/>
            <a:ext cx="4540814"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83067AD4-4C00-9E44-A9ED-503FBB9A70A7}"/>
              </a:ext>
            </a:extLst>
          </p:cNvPr>
          <p:cNvCxnSpPr>
            <a:cxnSpLocks/>
          </p:cNvCxnSpPr>
          <p:nvPr/>
        </p:nvCxnSpPr>
        <p:spPr>
          <a:xfrm>
            <a:off x="8605520" y="4321064"/>
            <a:ext cx="7569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D11B70E2-90A8-A948-8ADF-6D716ED196FE}"/>
              </a:ext>
            </a:extLst>
          </p:cNvPr>
          <p:cNvCxnSpPr>
            <a:cxnSpLocks/>
          </p:cNvCxnSpPr>
          <p:nvPr/>
        </p:nvCxnSpPr>
        <p:spPr>
          <a:xfrm>
            <a:off x="4859020" y="4686824"/>
            <a:ext cx="45034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251AA172-2116-D347-BF63-E5E8F0E2711F}"/>
              </a:ext>
            </a:extLst>
          </p:cNvPr>
          <p:cNvCxnSpPr>
            <a:cxnSpLocks/>
          </p:cNvCxnSpPr>
          <p:nvPr/>
        </p:nvCxnSpPr>
        <p:spPr>
          <a:xfrm>
            <a:off x="4859020" y="6589823"/>
            <a:ext cx="45034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0B67143D-42D7-BE44-8526-455DD637A663}"/>
              </a:ext>
            </a:extLst>
          </p:cNvPr>
          <p:cNvCxnSpPr>
            <a:cxnSpLocks/>
          </p:cNvCxnSpPr>
          <p:nvPr/>
        </p:nvCxnSpPr>
        <p:spPr>
          <a:xfrm>
            <a:off x="4859020" y="6965743"/>
            <a:ext cx="1418212" cy="3468"/>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0043E959-04BA-4076-80CF-A6E6687C4C7D}"/>
              </a:ext>
            </a:extLst>
          </p:cNvPr>
          <p:cNvCxnSpPr>
            <a:cxnSpLocks/>
          </p:cNvCxnSpPr>
          <p:nvPr/>
        </p:nvCxnSpPr>
        <p:spPr>
          <a:xfrm>
            <a:off x="4856163" y="5052111"/>
            <a:ext cx="1143317"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5" name="P_10.mp3">
            <a:hlinkClick r:id="" action="ppaction://media"/>
            <a:extLst>
              <a:ext uri="{FF2B5EF4-FFF2-40B4-BE49-F238E27FC236}">
                <a16:creationId xmlns:a16="http://schemas.microsoft.com/office/drawing/2014/main" id="{CED5220D-18E7-2817-E24D-71097A3729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321" y="7559675"/>
            <a:ext cx="542260" cy="542260"/>
          </a:xfrm>
          <a:prstGeom prst="rect">
            <a:avLst/>
          </a:prstGeom>
        </p:spPr>
      </p:pic>
      <p:sp>
        <p:nvSpPr>
          <p:cNvPr id="6" name="角丸四角形 5">
            <a:extLst>
              <a:ext uri="{FF2B5EF4-FFF2-40B4-BE49-F238E27FC236}">
                <a16:creationId xmlns:a16="http://schemas.microsoft.com/office/drawing/2014/main" id="{78B3DA29-82A5-AC8E-55DD-8F2369E4BF10}"/>
              </a:ext>
            </a:extLst>
          </p:cNvPr>
          <p:cNvSpPr/>
          <p:nvPr/>
        </p:nvSpPr>
        <p:spPr>
          <a:xfrm>
            <a:off x="556582" y="1351477"/>
            <a:ext cx="3881668" cy="2130539"/>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7" name="角丸四角形 6">
            <a:extLst>
              <a:ext uri="{FF2B5EF4-FFF2-40B4-BE49-F238E27FC236}">
                <a16:creationId xmlns:a16="http://schemas.microsoft.com/office/drawing/2014/main" id="{A3937756-9982-3659-9F24-3D1529A378FC}"/>
              </a:ext>
            </a:extLst>
          </p:cNvPr>
          <p:cNvSpPr/>
          <p:nvPr/>
        </p:nvSpPr>
        <p:spPr>
          <a:xfrm>
            <a:off x="556581" y="4117434"/>
            <a:ext cx="3881667" cy="2240836"/>
          </a:xfrm>
          <a:prstGeom prst="roundRect">
            <a:avLst>
              <a:gd name="adj" fmla="val 2737"/>
            </a:avLst>
          </a:prstGeom>
          <a:blipFill>
            <a:blip r:embed="rId7"/>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567769887"/>
      </p:ext>
    </p:extLst>
  </p:cSld>
  <p:clrMapOvr>
    <a:masterClrMapping/>
  </p:clrMapOvr>
  <p:transition spd="slow" advTm="5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136" fill="hold"/>
                                        <p:tgtEl>
                                          <p:spTgt spid="5"/>
                                        </p:tgtEl>
                                      </p:cBhvr>
                                    </p:cmd>
                                  </p:childTnLst>
                                </p:cTn>
                              </p:par>
                              <p:par>
                                <p:cTn id="7" presetID="22" presetClass="entr" presetSubtype="8" fill="hold" nodeType="withEffect">
                                  <p:stCondLst>
                                    <p:cond delay="13300"/>
                                  </p:stCondLst>
                                  <p:childTnLst>
                                    <p:set>
                                      <p:cBhvr>
                                        <p:cTn id="8" dur="1" fill="hold">
                                          <p:stCondLst>
                                            <p:cond delay="0"/>
                                          </p:stCondLst>
                                        </p:cTn>
                                        <p:tgtEl>
                                          <p:spTgt spid="42"/>
                                        </p:tgtEl>
                                        <p:attrNameLst>
                                          <p:attrName>style.visibility</p:attrName>
                                        </p:attrNameLst>
                                      </p:cBhvr>
                                      <p:to>
                                        <p:strVal val="visible"/>
                                      </p:to>
                                    </p:set>
                                    <p:animEffect transition="in" filter="wipe(left)">
                                      <p:cBhvr>
                                        <p:cTn id="9" dur="6500"/>
                                        <p:tgtEl>
                                          <p:spTgt spid="42"/>
                                        </p:tgtEl>
                                      </p:cBhvr>
                                    </p:animEffect>
                                  </p:childTnLst>
                                </p:cTn>
                              </p:par>
                              <p:par>
                                <p:cTn id="10" presetID="22" presetClass="entr" presetSubtype="8" fill="hold" nodeType="withEffect">
                                  <p:stCondLst>
                                    <p:cond delay="1990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7000"/>
                                        <p:tgtEl>
                                          <p:spTgt spid="43"/>
                                        </p:tgtEl>
                                      </p:cBhvr>
                                    </p:animEffect>
                                  </p:childTnLst>
                                </p:cTn>
                              </p:par>
                              <p:par>
                                <p:cTn id="13" presetID="22" presetClass="entr" presetSubtype="8" fill="hold" nodeType="withEffect">
                                  <p:stCondLst>
                                    <p:cond delay="2680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6400"/>
                                        <p:tgtEl>
                                          <p:spTgt spid="44"/>
                                        </p:tgtEl>
                                      </p:cBhvr>
                                    </p:animEffect>
                                  </p:childTnLst>
                                </p:cTn>
                              </p:par>
                              <p:par>
                                <p:cTn id="16" presetID="22" presetClass="entr" presetSubtype="8" fill="hold" nodeType="withEffect">
                                  <p:stCondLst>
                                    <p:cond delay="34800"/>
                                  </p:stCondLst>
                                  <p:childTnLst>
                                    <p:set>
                                      <p:cBhvr>
                                        <p:cTn id="17" dur="1" fill="hold">
                                          <p:stCondLst>
                                            <p:cond delay="0"/>
                                          </p:stCondLst>
                                        </p:cTn>
                                        <p:tgtEl>
                                          <p:spTgt spid="46"/>
                                        </p:tgtEl>
                                        <p:attrNameLst>
                                          <p:attrName>style.visibility</p:attrName>
                                        </p:attrNameLst>
                                      </p:cBhvr>
                                      <p:to>
                                        <p:strVal val="visible"/>
                                      </p:to>
                                    </p:set>
                                    <p:animEffect transition="in" filter="wipe(left)">
                                      <p:cBhvr>
                                        <p:cTn id="18" dur="900"/>
                                        <p:tgtEl>
                                          <p:spTgt spid="46"/>
                                        </p:tgtEl>
                                      </p:cBhvr>
                                    </p:animEffect>
                                  </p:childTnLst>
                                </p:cTn>
                              </p:par>
                              <p:par>
                                <p:cTn id="19" presetID="22" presetClass="entr" presetSubtype="8" fill="hold" nodeType="withEffect">
                                  <p:stCondLst>
                                    <p:cond delay="35700"/>
                                  </p:stCondLst>
                                  <p:childTnLst>
                                    <p:set>
                                      <p:cBhvr>
                                        <p:cTn id="20" dur="1" fill="hold">
                                          <p:stCondLst>
                                            <p:cond delay="0"/>
                                          </p:stCondLst>
                                        </p:cTn>
                                        <p:tgtEl>
                                          <p:spTgt spid="47"/>
                                        </p:tgtEl>
                                        <p:attrNameLst>
                                          <p:attrName>style.visibility</p:attrName>
                                        </p:attrNameLst>
                                      </p:cBhvr>
                                      <p:to>
                                        <p:strVal val="visible"/>
                                      </p:to>
                                    </p:set>
                                    <p:animEffect transition="in" filter="wipe(left)">
                                      <p:cBhvr>
                                        <p:cTn id="21" dur="5100"/>
                                        <p:tgtEl>
                                          <p:spTgt spid="47"/>
                                        </p:tgtEl>
                                      </p:cBhvr>
                                    </p:animEffect>
                                  </p:childTnLst>
                                </p:cTn>
                              </p:par>
                              <p:par>
                                <p:cTn id="22" presetID="22" presetClass="entr" presetSubtype="8" fill="hold" nodeType="withEffect">
                                  <p:stCondLst>
                                    <p:cond delay="4060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1500"/>
                                        <p:tgtEl>
                                          <p:spTgt spid="30"/>
                                        </p:tgtEl>
                                      </p:cBhvr>
                                    </p:animEffect>
                                  </p:childTnLst>
                                </p:cTn>
                              </p:par>
                              <p:par>
                                <p:cTn id="25" presetID="22" presetClass="entr" presetSubtype="8" fill="hold" nodeType="withEffect">
                                  <p:stCondLst>
                                    <p:cond delay="4310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4800"/>
                                        <p:tgtEl>
                                          <p:spTgt spid="48"/>
                                        </p:tgtEl>
                                      </p:cBhvr>
                                    </p:animEffect>
                                  </p:childTnLst>
                                </p:cTn>
                              </p:par>
                              <p:par>
                                <p:cTn id="28" presetID="22" presetClass="entr" presetSubtype="8" fill="hold" nodeType="withEffect">
                                  <p:stCondLst>
                                    <p:cond delay="48000"/>
                                  </p:stCondLst>
                                  <p:childTnLst>
                                    <p:set>
                                      <p:cBhvr>
                                        <p:cTn id="29" dur="1" fill="hold">
                                          <p:stCondLst>
                                            <p:cond delay="0"/>
                                          </p:stCondLst>
                                        </p:cTn>
                                        <p:tgtEl>
                                          <p:spTgt spid="49"/>
                                        </p:tgtEl>
                                        <p:attrNameLst>
                                          <p:attrName>style.visibility</p:attrName>
                                        </p:attrNameLst>
                                      </p:cBhvr>
                                      <p:to>
                                        <p:strVal val="visible"/>
                                      </p:to>
                                    </p:set>
                                    <p:animEffect transition="in" filter="wipe(left)">
                                      <p:cBhvr>
                                        <p:cTn id="30" dur="2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平行四辺形 15">
            <a:extLst>
              <a:ext uri="{FF2B5EF4-FFF2-40B4-BE49-F238E27FC236}">
                <a16:creationId xmlns:a16="http://schemas.microsoft.com/office/drawing/2014/main" id="{DD7CA7D0-75E1-9049-A9F7-0CDA4D25E9AC}"/>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7" name="正方形/長方形 16">
            <a:extLst>
              <a:ext uri="{FF2B5EF4-FFF2-40B4-BE49-F238E27FC236}">
                <a16:creationId xmlns:a16="http://schemas.microsoft.com/office/drawing/2014/main" id="{16D1E722-5C99-B745-A9F9-88B4BB96EB5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3322"/>
            <a:ext cx="9540875" cy="613602"/>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02_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電力の低廉かつ安定供給への挑戦</a:t>
            </a:r>
            <a:endParaRPr kumimoji="1" lang="ja-JP" altLang="en-US" b="1" dirty="0">
              <a:latin typeface="游ゴシック" panose="020B0400000000000000" pitchFamily="50" charset="-128"/>
              <a:ea typeface="游ゴシック" panose="020B0400000000000000" pitchFamily="50" charset="-128"/>
            </a:endParaRPr>
          </a:p>
        </p:txBody>
      </p:sp>
      <p:sp>
        <p:nvSpPr>
          <p:cNvPr id="19" name="正方形/長方形 18">
            <a:extLst>
              <a:ext uri="{FF2B5EF4-FFF2-40B4-BE49-F238E27FC236}">
                <a16:creationId xmlns:a16="http://schemas.microsoft.com/office/drawing/2014/main" id="{FE6B7CEC-EB6B-D844-8AC7-22528D1086C1}"/>
              </a:ext>
            </a:extLst>
          </p:cNvPr>
          <p:cNvSpPr/>
          <p:nvPr/>
        </p:nvSpPr>
        <p:spPr>
          <a:xfrm>
            <a:off x="3648186" y="1247810"/>
            <a:ext cx="5582768" cy="3025783"/>
          </a:xfrm>
          <a:prstGeom prst="rect">
            <a:avLst/>
          </a:prstGeom>
        </p:spPr>
        <p:txBody>
          <a:bodyPr wrap="square" lIns="180000" tIns="180000" rIns="180000" bIns="180000">
            <a:spAutoFit/>
          </a:bodyPr>
          <a:lstStyle/>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東北</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6</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県と新潟県は国土の約</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2</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割を占める広範囲なエリアであり、また、厳しい自然条件を有する。</a:t>
            </a: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その中で、</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お客さまに電力を低廉かつ安定的にお届け　するため、新たな技術の導入に積極的に挑戦する</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と</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共</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に</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幾多の自然災害から得られた教訓をもとに、設備対策はもとより、訓練を積み重ね、</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ハード、ソフトの両面から災害対応力の強化を図ってきた。</a:t>
            </a:r>
          </a:p>
        </p:txBody>
      </p:sp>
      <p:sp>
        <p:nvSpPr>
          <p:cNvPr id="15" name="正方形/長方形 14">
            <a:extLst>
              <a:ext uri="{FF2B5EF4-FFF2-40B4-BE49-F238E27FC236}">
                <a16:creationId xmlns:a16="http://schemas.microsoft.com/office/drawing/2014/main" id="{910BFB30-2739-0549-AEF5-A58C71320BB3}"/>
              </a:ext>
            </a:extLst>
          </p:cNvPr>
          <p:cNvSpPr/>
          <p:nvPr/>
        </p:nvSpPr>
        <p:spPr>
          <a:xfrm>
            <a:off x="398709" y="4014371"/>
            <a:ext cx="2822956" cy="569168"/>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1050" b="1" kern="100" dirty="0">
                <a:latin typeface="游ゴシック" panose="020B0400000000000000" pitchFamily="50" charset="-128"/>
                <a:ea typeface="游ゴシック" panose="020B0400000000000000" pitchFamily="50" charset="-128"/>
                <a:cs typeface="Times New Roman" panose="02020603050405020304" pitchFamily="18" charset="0"/>
              </a:rPr>
              <a:t>我が国初のマイクロ波</a:t>
            </a:r>
            <a:r>
              <a:rPr lang="ja-JP" altLang="en-US" sz="1050" b="1" kern="100">
                <a:latin typeface="游ゴシック" panose="020B0400000000000000" pitchFamily="50" charset="-128"/>
                <a:ea typeface="游ゴシック" panose="020B0400000000000000" pitchFamily="50" charset="-128"/>
                <a:cs typeface="Times New Roman" panose="02020603050405020304" pitchFamily="18" charset="0"/>
              </a:rPr>
              <a:t>無線</a:t>
            </a:r>
            <a:r>
              <a:rPr lang="ja-JP" altLang="en-US" sz="1050" b="1"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導入</a:t>
            </a:r>
            <a:r>
              <a:rPr lang="en-US" altLang="ja-JP" sz="105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lang="en-US" altLang="ja-JP" sz="105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本店～会津若松電力事務所間）</a:t>
            </a:r>
            <a:endPar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0" name="正方形/長方形 19">
            <a:extLst>
              <a:ext uri="{FF2B5EF4-FFF2-40B4-BE49-F238E27FC236}">
                <a16:creationId xmlns:a16="http://schemas.microsoft.com/office/drawing/2014/main" id="{7371A66E-26D1-6745-A618-46B146591EE8}"/>
              </a:ext>
            </a:extLst>
          </p:cNvPr>
          <p:cNvSpPr/>
          <p:nvPr/>
        </p:nvSpPr>
        <p:spPr>
          <a:xfrm>
            <a:off x="379459" y="6402123"/>
            <a:ext cx="2822956" cy="59526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1050" b="1" kern="100" dirty="0">
                <a:latin typeface="游ゴシック" panose="020B0400000000000000" pitchFamily="50" charset="-128"/>
                <a:ea typeface="游ゴシック" panose="020B0400000000000000" pitchFamily="50" charset="-128"/>
                <a:cs typeface="Times New Roman" panose="02020603050405020304" pitchFamily="18" charset="0"/>
              </a:rPr>
              <a:t>我が国初の大容量コンバインドサイクル発電</a:t>
            </a:r>
            <a:r>
              <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の東新潟火力</a:t>
            </a:r>
            <a:r>
              <a:rPr lang="en-US" altLang="ja-JP"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号系列</a:t>
            </a:r>
          </a:p>
        </p:txBody>
      </p:sp>
      <p:sp>
        <p:nvSpPr>
          <p:cNvPr id="21" name="正方形/長方形 20">
            <a:extLst>
              <a:ext uri="{FF2B5EF4-FFF2-40B4-BE49-F238E27FC236}">
                <a16:creationId xmlns:a16="http://schemas.microsoft.com/office/drawing/2014/main" id="{910BFB30-2739-0549-AEF5-A58C71320BB3}"/>
              </a:ext>
            </a:extLst>
          </p:cNvPr>
          <p:cNvSpPr/>
          <p:nvPr/>
        </p:nvSpPr>
        <p:spPr>
          <a:xfrm>
            <a:off x="3547731" y="6402123"/>
            <a:ext cx="2519758"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新潟地震時の様子</a:t>
            </a:r>
          </a:p>
        </p:txBody>
      </p:sp>
      <p:sp>
        <p:nvSpPr>
          <p:cNvPr id="23" name="正方形/長方形 22">
            <a:extLst>
              <a:ext uri="{FF2B5EF4-FFF2-40B4-BE49-F238E27FC236}">
                <a16:creationId xmlns:a16="http://schemas.microsoft.com/office/drawing/2014/main" id="{910BFB30-2739-0549-AEF5-A58C71320BB3}"/>
              </a:ext>
            </a:extLst>
          </p:cNvPr>
          <p:cNvSpPr/>
          <p:nvPr/>
        </p:nvSpPr>
        <p:spPr>
          <a:xfrm>
            <a:off x="6472633" y="6402123"/>
            <a:ext cx="2816159"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55</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雪害時の様子</a:t>
            </a:r>
          </a:p>
        </p:txBody>
      </p:sp>
      <p:cxnSp>
        <p:nvCxnSpPr>
          <p:cNvPr id="29" name="直線コネクタ 28">
            <a:extLst>
              <a:ext uri="{FF2B5EF4-FFF2-40B4-BE49-F238E27FC236}">
                <a16:creationId xmlns:a16="http://schemas.microsoft.com/office/drawing/2014/main" id="{DC50DAA6-4DDE-4278-8719-8EFDDEA12F30}"/>
              </a:ext>
            </a:extLst>
          </p:cNvPr>
          <p:cNvCxnSpPr>
            <a:cxnSpLocks/>
          </p:cNvCxnSpPr>
          <p:nvPr/>
        </p:nvCxnSpPr>
        <p:spPr>
          <a:xfrm>
            <a:off x="4853598" y="2559867"/>
            <a:ext cx="4204636"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sp>
        <p:nvSpPr>
          <p:cNvPr id="26" name="フッター プレースホルダー 25">
            <a:extLst>
              <a:ext uri="{FF2B5EF4-FFF2-40B4-BE49-F238E27FC236}">
                <a16:creationId xmlns:a16="http://schemas.microsoft.com/office/drawing/2014/main" id="{94E9A5A1-0681-A242-BFF9-41487A8D8E0B}"/>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34" name="スライド番号プレースホルダー 33">
            <a:extLst>
              <a:ext uri="{FF2B5EF4-FFF2-40B4-BE49-F238E27FC236}">
                <a16:creationId xmlns:a16="http://schemas.microsoft.com/office/drawing/2014/main" id="{A72C5E58-BA49-CA49-BF41-08EF86A8C275}"/>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11</a:t>
            </a:fld>
            <a:endParaRPr kumimoji="1" lang="ja-JP" altLang="en-US"/>
          </a:p>
        </p:txBody>
      </p:sp>
      <p:cxnSp>
        <p:nvCxnSpPr>
          <p:cNvPr id="45" name="直線コネクタ 44">
            <a:extLst>
              <a:ext uri="{FF2B5EF4-FFF2-40B4-BE49-F238E27FC236}">
                <a16:creationId xmlns:a16="http://schemas.microsoft.com/office/drawing/2014/main" id="{DF486D81-2621-1D48-B4CF-F4765C982CDA}"/>
              </a:ext>
            </a:extLst>
          </p:cNvPr>
          <p:cNvCxnSpPr>
            <a:cxnSpLocks/>
          </p:cNvCxnSpPr>
          <p:nvPr/>
        </p:nvCxnSpPr>
        <p:spPr>
          <a:xfrm>
            <a:off x="3815674" y="2926162"/>
            <a:ext cx="5242560"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pic>
        <p:nvPicPr>
          <p:cNvPr id="4" name="P_11.mp3">
            <a:hlinkClick r:id="" action="ppaction://media"/>
            <a:extLst>
              <a:ext uri="{FF2B5EF4-FFF2-40B4-BE49-F238E27FC236}">
                <a16:creationId xmlns:a16="http://schemas.microsoft.com/office/drawing/2014/main" id="{E94732E8-512C-38FB-5043-CE491ED4F2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2260" cy="542260"/>
          </a:xfrm>
          <a:prstGeom prst="rect">
            <a:avLst/>
          </a:prstGeom>
        </p:spPr>
      </p:pic>
      <p:sp>
        <p:nvSpPr>
          <p:cNvPr id="7" name="角丸四角形 6">
            <a:extLst>
              <a:ext uri="{FF2B5EF4-FFF2-40B4-BE49-F238E27FC236}">
                <a16:creationId xmlns:a16="http://schemas.microsoft.com/office/drawing/2014/main" id="{DC5529B0-BE8C-3356-FFB3-4ED4CBEA3F25}"/>
              </a:ext>
            </a:extLst>
          </p:cNvPr>
          <p:cNvSpPr/>
          <p:nvPr/>
        </p:nvSpPr>
        <p:spPr>
          <a:xfrm>
            <a:off x="570234" y="4752859"/>
            <a:ext cx="2506370" cy="1668512"/>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8" name="角丸四角形 7">
            <a:extLst>
              <a:ext uri="{FF2B5EF4-FFF2-40B4-BE49-F238E27FC236}">
                <a16:creationId xmlns:a16="http://schemas.microsoft.com/office/drawing/2014/main" id="{5A952F5D-0EAC-536A-C8AB-E9ACBEB714CE}"/>
              </a:ext>
            </a:extLst>
          </p:cNvPr>
          <p:cNvSpPr/>
          <p:nvPr/>
        </p:nvSpPr>
        <p:spPr>
          <a:xfrm>
            <a:off x="3708232" y="4752861"/>
            <a:ext cx="2301507" cy="1668510"/>
          </a:xfrm>
          <a:prstGeom prst="roundRect">
            <a:avLst>
              <a:gd name="adj" fmla="val 2737"/>
            </a:avLst>
          </a:prstGeom>
          <a:blipFill>
            <a:blip r:embed="rId7"/>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 name="角丸四角形 8">
            <a:extLst>
              <a:ext uri="{FF2B5EF4-FFF2-40B4-BE49-F238E27FC236}">
                <a16:creationId xmlns:a16="http://schemas.microsoft.com/office/drawing/2014/main" id="{69F63103-8D24-7561-D849-611EE44F0A81}"/>
              </a:ext>
            </a:extLst>
          </p:cNvPr>
          <p:cNvSpPr/>
          <p:nvPr/>
        </p:nvSpPr>
        <p:spPr>
          <a:xfrm>
            <a:off x="6640882" y="4752861"/>
            <a:ext cx="2609147" cy="1668512"/>
          </a:xfrm>
          <a:prstGeom prst="roundRect">
            <a:avLst>
              <a:gd name="adj" fmla="val 2737"/>
            </a:avLst>
          </a:prstGeom>
          <a:blipFill>
            <a:blip r:embed="rId8"/>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 name="角丸四角形 9">
            <a:extLst>
              <a:ext uri="{FF2B5EF4-FFF2-40B4-BE49-F238E27FC236}">
                <a16:creationId xmlns:a16="http://schemas.microsoft.com/office/drawing/2014/main" id="{794BEB7C-99FE-AE11-04BE-2F5B78987F8B}"/>
              </a:ext>
            </a:extLst>
          </p:cNvPr>
          <p:cNvSpPr/>
          <p:nvPr/>
        </p:nvSpPr>
        <p:spPr>
          <a:xfrm>
            <a:off x="559121" y="1350300"/>
            <a:ext cx="2522449" cy="2700913"/>
          </a:xfrm>
          <a:prstGeom prst="roundRect">
            <a:avLst>
              <a:gd name="adj" fmla="val 2737"/>
            </a:avLst>
          </a:prstGeom>
          <a:blipFill>
            <a:blip r:embed="rId9"/>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cxnSp>
        <p:nvCxnSpPr>
          <p:cNvPr id="22" name="直線コネクタ 21">
            <a:extLst>
              <a:ext uri="{FF2B5EF4-FFF2-40B4-BE49-F238E27FC236}">
                <a16:creationId xmlns:a16="http://schemas.microsoft.com/office/drawing/2014/main" id="{A82FE5A5-EDB8-4B34-9386-DFC73FBCD590}"/>
              </a:ext>
            </a:extLst>
          </p:cNvPr>
          <p:cNvCxnSpPr>
            <a:cxnSpLocks/>
          </p:cNvCxnSpPr>
          <p:nvPr/>
        </p:nvCxnSpPr>
        <p:spPr>
          <a:xfrm flipV="1">
            <a:off x="6540191" y="3656260"/>
            <a:ext cx="2483158"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FD491195-E43A-4B2A-A3F6-DD970C549DDE}"/>
              </a:ext>
            </a:extLst>
          </p:cNvPr>
          <p:cNvCxnSpPr>
            <a:cxnSpLocks/>
          </p:cNvCxnSpPr>
          <p:nvPr/>
        </p:nvCxnSpPr>
        <p:spPr>
          <a:xfrm flipV="1">
            <a:off x="3820332" y="4025388"/>
            <a:ext cx="2915559"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4279368"/>
      </p:ext>
    </p:extLst>
  </p:cSld>
  <p:clrMapOvr>
    <a:masterClrMapping/>
  </p:clrMapOvr>
  <mc:AlternateContent xmlns:mc="http://schemas.openxmlformats.org/markup-compatibility/2006" xmlns:p14="http://schemas.microsoft.com/office/powerpoint/2010/main">
    <mc:Choice Requires="p14">
      <p:transition spd="med" p14:dur="700" advTm="21000">
        <p:fade/>
      </p:transition>
    </mc:Choice>
    <mc:Fallback xmlns="">
      <p:transition spd="med" advTm="2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688" fill="hold"/>
                                        <p:tgtEl>
                                          <p:spTgt spid="4"/>
                                        </p:tgtEl>
                                      </p:cBhvr>
                                    </p:cmd>
                                  </p:childTnLst>
                                </p:cTn>
                              </p:par>
                              <p:par>
                                <p:cTn id="7" presetID="22" presetClass="entr" presetSubtype="8"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wipe(left)">
                                      <p:cBhvr>
                                        <p:cTn id="9" dur="6500"/>
                                        <p:tgtEl>
                                          <p:spTgt spid="29"/>
                                        </p:tgtEl>
                                      </p:cBhvr>
                                    </p:animEffect>
                                  </p:childTnLst>
                                </p:cTn>
                              </p:par>
                              <p:par>
                                <p:cTn id="10" presetID="22" presetClass="entr" presetSubtype="8" fill="hold" nodeType="withEffect">
                                  <p:stCondLst>
                                    <p:cond delay="5900"/>
                                  </p:stCondLst>
                                  <p:childTnLst>
                                    <p:set>
                                      <p:cBhvr>
                                        <p:cTn id="11" dur="1" fill="hold">
                                          <p:stCondLst>
                                            <p:cond delay="0"/>
                                          </p:stCondLst>
                                        </p:cTn>
                                        <p:tgtEl>
                                          <p:spTgt spid="45"/>
                                        </p:tgtEl>
                                        <p:attrNameLst>
                                          <p:attrName>style.visibility</p:attrName>
                                        </p:attrNameLst>
                                      </p:cBhvr>
                                      <p:to>
                                        <p:strVal val="visible"/>
                                      </p:to>
                                    </p:set>
                                    <p:animEffect transition="in" filter="wipe(left)">
                                      <p:cBhvr>
                                        <p:cTn id="12" dur="5100"/>
                                        <p:tgtEl>
                                          <p:spTgt spid="45"/>
                                        </p:tgtEl>
                                      </p:cBhvr>
                                    </p:animEffect>
                                  </p:childTnLst>
                                </p:cTn>
                              </p:par>
                              <p:par>
                                <p:cTn id="13" presetID="22" presetClass="entr" presetSubtype="8" fill="hold" nodeType="withEffect">
                                  <p:stCondLst>
                                    <p:cond delay="1200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3400"/>
                                        <p:tgtEl>
                                          <p:spTgt spid="22"/>
                                        </p:tgtEl>
                                      </p:cBhvr>
                                    </p:animEffect>
                                  </p:childTnLst>
                                </p:cTn>
                              </p:par>
                              <p:par>
                                <p:cTn id="16" presetID="22" presetClass="entr" presetSubtype="8" fill="hold" nodeType="withEffect">
                                  <p:stCondLst>
                                    <p:cond delay="1550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32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辺形 6">
            <a:extLst>
              <a:ext uri="{FF2B5EF4-FFF2-40B4-BE49-F238E27FC236}">
                <a16:creationId xmlns:a16="http://schemas.microsoft.com/office/drawing/2014/main" id="{D4FB5D7B-7DA8-404B-B6A2-51CC05289E63}"/>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8" name="正方形/長方形 16">
            <a:extLst>
              <a:ext uri="{FF2B5EF4-FFF2-40B4-BE49-F238E27FC236}">
                <a16:creationId xmlns:a16="http://schemas.microsoft.com/office/drawing/2014/main" id="{1DF1248A-85BA-E94C-869A-84F964DD554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3322"/>
            <a:ext cx="9540875" cy="613602"/>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03_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東日本大震災における総合力の発揮</a:t>
            </a:r>
            <a:endParaRPr kumimoji="1" lang="ja-JP" altLang="en-US" b="1" dirty="0">
              <a:latin typeface="游ゴシック" panose="020B0400000000000000" pitchFamily="50" charset="-128"/>
              <a:ea typeface="游ゴシック" panose="020B0400000000000000" pitchFamily="50" charset="-128"/>
            </a:endParaRPr>
          </a:p>
        </p:txBody>
      </p:sp>
      <p:sp>
        <p:nvSpPr>
          <p:cNvPr id="9" name="正方形/長方形 8">
            <a:extLst>
              <a:ext uri="{FF2B5EF4-FFF2-40B4-BE49-F238E27FC236}">
                <a16:creationId xmlns:a16="http://schemas.microsoft.com/office/drawing/2014/main" id="{11E559D2-9A66-8749-B48C-B5413A828ECA}"/>
              </a:ext>
            </a:extLst>
          </p:cNvPr>
          <p:cNvSpPr/>
          <p:nvPr/>
        </p:nvSpPr>
        <p:spPr>
          <a:xfrm>
            <a:off x="5265128" y="660581"/>
            <a:ext cx="4497790" cy="6419789"/>
          </a:xfrm>
          <a:prstGeom prst="rect">
            <a:avLst/>
          </a:prstGeom>
        </p:spPr>
        <p:txBody>
          <a:bodyPr wrap="square" lIns="180000" tIns="180000" rIns="180000" bIns="180000">
            <a:spAutoFit/>
          </a:bodyPr>
          <a:lstStyle/>
          <a:p>
            <a:pPr algn="just">
              <a:lnSpc>
                <a:spcPts val="2500"/>
              </a:lnSpc>
              <a:spcBef>
                <a:spcPts val="1200"/>
              </a:spcBef>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地震や津波により発電所や鉄塔、電柱など　多くの設備が被災し、その影響により東北のほぼ全域が停電。しかし、発災</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44</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分後には　新潟県内事業所の応援隊が被災地に向けて　出発するなど、</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「一刻も早く電気をお届けする」という使命感を胸に、企業グループの　総力を結集して復旧作業に取り組み</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、発災後</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日で約</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80</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％の停電を解消した。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ts val="2500"/>
              </a:lnSpc>
              <a:spcBef>
                <a:spcPts val="1200"/>
              </a:spcBef>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また、太平洋側の火力発電所が当面供給力として見込めなくなり、需給が厳しくなったが、</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被災地の復興に必要な電力をお届けするため</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、緊急電源の設置やお客さまへの節電要請など、</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需給両面で様々な対策を行い、計画停電</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を　回避</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した</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ts val="2500"/>
              </a:lnSpc>
              <a:spcBef>
                <a:spcPts val="1200"/>
              </a:spcBef>
              <a:buClr>
                <a:schemeClr val="bg1">
                  <a:lumMod val="50000"/>
                </a:schemeClr>
              </a:buClr>
            </a:pP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一人ひとりが、地域の復旧・復興に</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向けて　東北</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電力グループとして何ができるのか</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　自分</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の仕事を通じて何ができるのかを考え、</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行動した。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1" name="正方形/長方形 10">
            <a:extLst>
              <a:ext uri="{FF2B5EF4-FFF2-40B4-BE49-F238E27FC236}">
                <a16:creationId xmlns:a16="http://schemas.microsoft.com/office/drawing/2014/main" id="{0C121B4A-385A-754D-B8B7-26FB6A571648}"/>
              </a:ext>
            </a:extLst>
          </p:cNvPr>
          <p:cNvSpPr/>
          <p:nvPr/>
        </p:nvSpPr>
        <p:spPr>
          <a:xfrm>
            <a:off x="382128" y="2662461"/>
            <a:ext cx="2152502"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震災直後の建柱作業の様子</a:t>
            </a:r>
          </a:p>
        </p:txBody>
      </p:sp>
      <p:sp>
        <p:nvSpPr>
          <p:cNvPr id="13" name="正方形/長方形 12">
            <a:extLst>
              <a:ext uri="{FF2B5EF4-FFF2-40B4-BE49-F238E27FC236}">
                <a16:creationId xmlns:a16="http://schemas.microsoft.com/office/drawing/2014/main" id="{4621E8C1-2BD8-7B47-9037-44EDEED56568}"/>
              </a:ext>
            </a:extLst>
          </p:cNvPr>
          <p:cNvSpPr/>
          <p:nvPr/>
        </p:nvSpPr>
        <p:spPr>
          <a:xfrm>
            <a:off x="2712720" y="2662461"/>
            <a:ext cx="2088631"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仮設事業所での夜を徹しての業務</a:t>
            </a:r>
          </a:p>
        </p:txBody>
      </p:sp>
      <p:sp>
        <p:nvSpPr>
          <p:cNvPr id="20" name="正方形/長方形 19">
            <a:extLst>
              <a:ext uri="{FF2B5EF4-FFF2-40B4-BE49-F238E27FC236}">
                <a16:creationId xmlns:a16="http://schemas.microsoft.com/office/drawing/2014/main" id="{E48DF28B-3AB8-9346-8996-52411F19674B}"/>
              </a:ext>
            </a:extLst>
          </p:cNvPr>
          <p:cNvSpPr/>
          <p:nvPr/>
        </p:nvSpPr>
        <p:spPr>
          <a:xfrm>
            <a:off x="378460" y="5792125"/>
            <a:ext cx="2341371" cy="543583"/>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津波で甚大な被害</a:t>
            </a: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を受けた</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原町</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火力発電所の復旧作業</a:t>
            </a:r>
          </a:p>
        </p:txBody>
      </p:sp>
      <p:sp>
        <p:nvSpPr>
          <p:cNvPr id="21" name="正方形/長方形 20">
            <a:extLst>
              <a:ext uri="{FF2B5EF4-FFF2-40B4-BE49-F238E27FC236}">
                <a16:creationId xmlns:a16="http://schemas.microsoft.com/office/drawing/2014/main" id="{4F702247-40E4-8A41-9F3B-66AEC7719EBA}"/>
              </a:ext>
            </a:extLst>
          </p:cNvPr>
          <p:cNvSpPr/>
          <p:nvPr/>
        </p:nvSpPr>
        <p:spPr>
          <a:xfrm>
            <a:off x="2702560" y="5792125"/>
            <a:ext cx="2291188"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街頭での節電要請の様子</a:t>
            </a:r>
          </a:p>
        </p:txBody>
      </p:sp>
      <p:sp>
        <p:nvSpPr>
          <p:cNvPr id="27" name="フッター プレースホルダー 26">
            <a:extLst>
              <a:ext uri="{FF2B5EF4-FFF2-40B4-BE49-F238E27FC236}">
                <a16:creationId xmlns:a16="http://schemas.microsoft.com/office/drawing/2014/main" id="{B7322139-D051-494B-AE5A-93CFAB793EBF}"/>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36" name="スライド番号プレースホルダー 35">
            <a:extLst>
              <a:ext uri="{FF2B5EF4-FFF2-40B4-BE49-F238E27FC236}">
                <a16:creationId xmlns:a16="http://schemas.microsoft.com/office/drawing/2014/main" id="{9EB2F984-168F-DF49-9AB1-39B1521F924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12</a:t>
            </a:fld>
            <a:endParaRPr kumimoji="1" lang="ja-JP" altLang="en-US"/>
          </a:p>
        </p:txBody>
      </p:sp>
      <p:cxnSp>
        <p:nvCxnSpPr>
          <p:cNvPr id="6" name="直線コネクタ 5">
            <a:extLst>
              <a:ext uri="{FF2B5EF4-FFF2-40B4-BE49-F238E27FC236}">
                <a16:creationId xmlns:a16="http://schemas.microsoft.com/office/drawing/2014/main" id="{B7D0598D-9B65-C4F2-369D-102B585D315B}"/>
              </a:ext>
            </a:extLst>
          </p:cNvPr>
          <p:cNvCxnSpPr>
            <a:cxnSpLocks/>
          </p:cNvCxnSpPr>
          <p:nvPr/>
        </p:nvCxnSpPr>
        <p:spPr>
          <a:xfrm>
            <a:off x="6988629" y="2384124"/>
            <a:ext cx="2608021"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D2ADB4C2-40CE-F2FE-54D8-782388E18F42}"/>
              </a:ext>
            </a:extLst>
          </p:cNvPr>
          <p:cNvCxnSpPr>
            <a:cxnSpLocks/>
          </p:cNvCxnSpPr>
          <p:nvPr/>
        </p:nvCxnSpPr>
        <p:spPr>
          <a:xfrm>
            <a:off x="5445125" y="2711422"/>
            <a:ext cx="4151525"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D69733BF-62D3-7775-B9AF-3E4D38D5B509}"/>
              </a:ext>
            </a:extLst>
          </p:cNvPr>
          <p:cNvCxnSpPr>
            <a:cxnSpLocks/>
          </p:cNvCxnSpPr>
          <p:nvPr/>
        </p:nvCxnSpPr>
        <p:spPr>
          <a:xfrm>
            <a:off x="5445125" y="3029044"/>
            <a:ext cx="329731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F298593F-AA41-9F43-873B-14257243BC78}"/>
              </a:ext>
            </a:extLst>
          </p:cNvPr>
          <p:cNvCxnSpPr>
            <a:cxnSpLocks/>
          </p:cNvCxnSpPr>
          <p:nvPr/>
        </p:nvCxnSpPr>
        <p:spPr>
          <a:xfrm>
            <a:off x="5445125" y="5087465"/>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D13D1EE4-5B93-CBEC-872B-8754AC77C276}"/>
              </a:ext>
            </a:extLst>
          </p:cNvPr>
          <p:cNvCxnSpPr>
            <a:cxnSpLocks/>
          </p:cNvCxnSpPr>
          <p:nvPr/>
        </p:nvCxnSpPr>
        <p:spPr>
          <a:xfrm>
            <a:off x="5445125" y="4452398"/>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DE1C7332-D34E-BE39-D8ED-9A443E4CA692}"/>
              </a:ext>
            </a:extLst>
          </p:cNvPr>
          <p:cNvCxnSpPr>
            <a:cxnSpLocks/>
          </p:cNvCxnSpPr>
          <p:nvPr/>
        </p:nvCxnSpPr>
        <p:spPr>
          <a:xfrm flipV="1">
            <a:off x="5445125" y="5406888"/>
            <a:ext cx="813687"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48D9C21A-C69E-B70C-D543-D4360B805D85}"/>
              </a:ext>
            </a:extLst>
          </p:cNvPr>
          <p:cNvCxnSpPr>
            <a:cxnSpLocks/>
          </p:cNvCxnSpPr>
          <p:nvPr/>
        </p:nvCxnSpPr>
        <p:spPr>
          <a:xfrm>
            <a:off x="5445125" y="5873893"/>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00225BA4-58D4-78E3-BBF5-0A193301C606}"/>
              </a:ext>
            </a:extLst>
          </p:cNvPr>
          <p:cNvCxnSpPr>
            <a:cxnSpLocks/>
          </p:cNvCxnSpPr>
          <p:nvPr/>
        </p:nvCxnSpPr>
        <p:spPr>
          <a:xfrm>
            <a:off x="5445125" y="6184710"/>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A1D71D29-84A0-10B4-F12E-4FF1E4B19CB4}"/>
              </a:ext>
            </a:extLst>
          </p:cNvPr>
          <p:cNvCxnSpPr>
            <a:cxnSpLocks/>
          </p:cNvCxnSpPr>
          <p:nvPr/>
        </p:nvCxnSpPr>
        <p:spPr>
          <a:xfrm>
            <a:off x="5445125" y="6511282"/>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pic>
        <p:nvPicPr>
          <p:cNvPr id="52" name="P_12_K.mp3">
            <a:hlinkClick r:id="" action="ppaction://media"/>
            <a:extLst>
              <a:ext uri="{FF2B5EF4-FFF2-40B4-BE49-F238E27FC236}">
                <a16:creationId xmlns:a16="http://schemas.microsoft.com/office/drawing/2014/main" id="{BB04DDF5-A8EE-BBAC-C3BF-4B5927EC24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237" cy="544237"/>
          </a:xfrm>
          <a:prstGeom prst="rect">
            <a:avLst/>
          </a:prstGeom>
        </p:spPr>
      </p:pic>
      <p:sp>
        <p:nvSpPr>
          <p:cNvPr id="53" name="角丸四角形 52">
            <a:extLst>
              <a:ext uri="{FF2B5EF4-FFF2-40B4-BE49-F238E27FC236}">
                <a16:creationId xmlns:a16="http://schemas.microsoft.com/office/drawing/2014/main" id="{3D4E5707-C78E-F443-EE79-BCB6A6221A5F}"/>
              </a:ext>
            </a:extLst>
          </p:cNvPr>
          <p:cNvSpPr/>
          <p:nvPr/>
        </p:nvSpPr>
        <p:spPr>
          <a:xfrm>
            <a:off x="551033" y="1343780"/>
            <a:ext cx="1983596" cy="1321439"/>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4" name="角丸四角形 53">
            <a:extLst>
              <a:ext uri="{FF2B5EF4-FFF2-40B4-BE49-F238E27FC236}">
                <a16:creationId xmlns:a16="http://schemas.microsoft.com/office/drawing/2014/main" id="{7FD273D4-2F89-CB6D-6717-BE813EA2595F}"/>
              </a:ext>
            </a:extLst>
          </p:cNvPr>
          <p:cNvSpPr/>
          <p:nvPr/>
        </p:nvSpPr>
        <p:spPr>
          <a:xfrm>
            <a:off x="2879851" y="1343780"/>
            <a:ext cx="1983596" cy="1321439"/>
          </a:xfrm>
          <a:prstGeom prst="roundRect">
            <a:avLst>
              <a:gd name="adj" fmla="val 2737"/>
            </a:avLst>
          </a:prstGeom>
          <a:blipFill>
            <a:blip r:embed="rId7"/>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5" name="角丸四角形 54">
            <a:extLst>
              <a:ext uri="{FF2B5EF4-FFF2-40B4-BE49-F238E27FC236}">
                <a16:creationId xmlns:a16="http://schemas.microsoft.com/office/drawing/2014/main" id="{4B2C0D34-AD44-6CFE-3165-4E299E85CC99}"/>
              </a:ext>
            </a:extLst>
          </p:cNvPr>
          <p:cNvSpPr/>
          <p:nvPr/>
        </p:nvSpPr>
        <p:spPr>
          <a:xfrm>
            <a:off x="551033" y="4470686"/>
            <a:ext cx="2008295" cy="1321439"/>
          </a:xfrm>
          <a:prstGeom prst="roundRect">
            <a:avLst>
              <a:gd name="adj" fmla="val 2737"/>
            </a:avLst>
          </a:prstGeom>
          <a:blipFill>
            <a:blip r:embed="rId8"/>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6" name="角丸四角形 55">
            <a:extLst>
              <a:ext uri="{FF2B5EF4-FFF2-40B4-BE49-F238E27FC236}">
                <a16:creationId xmlns:a16="http://schemas.microsoft.com/office/drawing/2014/main" id="{3BCC6950-EE7B-444D-19B0-8FC6CE7C52A0}"/>
              </a:ext>
            </a:extLst>
          </p:cNvPr>
          <p:cNvSpPr/>
          <p:nvPr/>
        </p:nvSpPr>
        <p:spPr>
          <a:xfrm>
            <a:off x="2884606" y="4470686"/>
            <a:ext cx="1975133" cy="1321439"/>
          </a:xfrm>
          <a:prstGeom prst="roundRect">
            <a:avLst>
              <a:gd name="adj" fmla="val 2737"/>
            </a:avLst>
          </a:prstGeom>
          <a:blipFill>
            <a:blip r:embed="rId9"/>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68179762"/>
      </p:ext>
    </p:extLst>
  </p:cSld>
  <p:clrMapOvr>
    <a:masterClrMapping/>
  </p:clrMapOvr>
  <mc:AlternateContent xmlns:mc="http://schemas.openxmlformats.org/markup-compatibility/2006" xmlns:p14="http://schemas.microsoft.com/office/powerpoint/2010/main">
    <mc:Choice Requires="p14">
      <p:transition p14:dur="10" advTm="43000">
        <p:fade/>
      </p:transition>
    </mc:Choice>
    <mc:Fallback xmlns="">
      <p:transition advTm="4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824" fill="hold"/>
                                        <p:tgtEl>
                                          <p:spTgt spid="52"/>
                                        </p:tgtEl>
                                      </p:cBhvr>
                                    </p:cmd>
                                  </p:childTnLst>
                                </p:cTn>
                              </p:par>
                              <p:par>
                                <p:cTn id="7" presetID="22" presetClass="entr" presetSubtype="8" fill="hold" nodeType="withEffect">
                                  <p:stCondLst>
                                    <p:cond delay="2500"/>
                                  </p:stCondLst>
                                  <p:childTnLst>
                                    <p:set>
                                      <p:cBhvr>
                                        <p:cTn id="8" dur="1" fill="hold">
                                          <p:stCondLst>
                                            <p:cond delay="0"/>
                                          </p:stCondLst>
                                        </p:cTn>
                                        <p:tgtEl>
                                          <p:spTgt spid="6"/>
                                        </p:tgtEl>
                                        <p:attrNameLst>
                                          <p:attrName>style.visibility</p:attrName>
                                        </p:attrNameLst>
                                      </p:cBhvr>
                                      <p:to>
                                        <p:strVal val="visible"/>
                                      </p:to>
                                    </p:set>
                                    <p:animEffect transition="in" filter="wipe(left)">
                                      <p:cBhvr>
                                        <p:cTn id="9" dur="2000"/>
                                        <p:tgtEl>
                                          <p:spTgt spid="6"/>
                                        </p:tgtEl>
                                      </p:cBhvr>
                                    </p:animEffect>
                                  </p:childTnLst>
                                </p:cTn>
                              </p:par>
                              <p:par>
                                <p:cTn id="10" presetID="22" presetClass="entr" presetSubtype="8" fill="hold" nodeType="withEffect">
                                  <p:stCondLst>
                                    <p:cond delay="45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0"/>
                                        <p:tgtEl>
                                          <p:spTgt spid="10"/>
                                        </p:tgtEl>
                                      </p:cBhvr>
                                    </p:animEffect>
                                  </p:childTnLst>
                                </p:cTn>
                              </p:par>
                              <p:par>
                                <p:cTn id="13" presetID="22" presetClass="entr" presetSubtype="8" fill="hold" nodeType="withEffect">
                                  <p:stCondLst>
                                    <p:cond delay="90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3000"/>
                                        <p:tgtEl>
                                          <p:spTgt spid="12"/>
                                        </p:tgtEl>
                                      </p:cBhvr>
                                    </p:animEffect>
                                  </p:childTnLst>
                                </p:cTn>
                              </p:par>
                              <p:par>
                                <p:cTn id="16" presetID="22" presetClass="entr" presetSubtype="8" fill="hold" nodeType="withEffect">
                                  <p:stCondLst>
                                    <p:cond delay="1530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3600"/>
                                        <p:tgtEl>
                                          <p:spTgt spid="24"/>
                                        </p:tgtEl>
                                      </p:cBhvr>
                                    </p:animEffect>
                                  </p:childTnLst>
                                </p:cTn>
                              </p:par>
                              <p:par>
                                <p:cTn id="19" presetID="22" presetClass="entr" presetSubtype="8" fill="hold" nodeType="withEffect">
                                  <p:stCondLst>
                                    <p:cond delay="2000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0"/>
                                        <p:tgtEl>
                                          <p:spTgt spid="23"/>
                                        </p:tgtEl>
                                      </p:cBhvr>
                                    </p:animEffect>
                                  </p:childTnLst>
                                </p:cTn>
                              </p:par>
                              <p:par>
                                <p:cTn id="22" presetID="22" presetClass="entr" presetSubtype="8" fill="hold" nodeType="withEffect">
                                  <p:stCondLst>
                                    <p:cond delay="2500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1000"/>
                                        <p:tgtEl>
                                          <p:spTgt spid="25"/>
                                        </p:tgtEl>
                                      </p:cBhvr>
                                    </p:animEffect>
                                  </p:childTnLst>
                                </p:cTn>
                              </p:par>
                              <p:par>
                                <p:cTn id="25" presetID="22" presetClass="entr" presetSubtype="8" fill="hold" nodeType="withEffect">
                                  <p:stCondLst>
                                    <p:cond delay="2800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0"/>
                                        <p:tgtEl>
                                          <p:spTgt spid="26"/>
                                        </p:tgtEl>
                                      </p:cBhvr>
                                    </p:animEffect>
                                  </p:childTnLst>
                                </p:cTn>
                              </p:par>
                              <p:par>
                                <p:cTn id="28" presetID="22" presetClass="entr" presetSubtype="8" fill="hold" nodeType="withEffect">
                                  <p:stCondLst>
                                    <p:cond delay="3200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4000"/>
                                        <p:tgtEl>
                                          <p:spTgt spid="34"/>
                                        </p:tgtEl>
                                      </p:cBhvr>
                                    </p:animEffect>
                                  </p:childTnLst>
                                </p:cTn>
                              </p:par>
                              <p:par>
                                <p:cTn id="31" presetID="22" presetClass="entr" presetSubtype="8" fill="hold" nodeType="withEffect">
                                  <p:stCondLst>
                                    <p:cond delay="3600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3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5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a:extLst>
              <a:ext uri="{FF2B5EF4-FFF2-40B4-BE49-F238E27FC236}">
                <a16:creationId xmlns:a16="http://schemas.microsoft.com/office/drawing/2014/main" id="{6D043A8A-FE09-5CCF-093F-8DF107A3654B}"/>
              </a:ext>
            </a:extLst>
          </p:cNvPr>
          <p:cNvSpPr/>
          <p:nvPr/>
        </p:nvSpPr>
        <p:spPr>
          <a:xfrm>
            <a:off x="554062" y="1360430"/>
            <a:ext cx="2052886" cy="1355070"/>
          </a:xfrm>
          <a:prstGeom prst="roundRect">
            <a:avLst>
              <a:gd name="adj" fmla="val 2737"/>
            </a:avLst>
          </a:prstGeom>
          <a:blipFill>
            <a:blip r:embed="rId5"/>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 name="角丸四角形 8">
            <a:extLst>
              <a:ext uri="{FF2B5EF4-FFF2-40B4-BE49-F238E27FC236}">
                <a16:creationId xmlns:a16="http://schemas.microsoft.com/office/drawing/2014/main" id="{C07FDABE-6AD8-D8C8-DB38-5396A1315EB9}"/>
              </a:ext>
            </a:extLst>
          </p:cNvPr>
          <p:cNvSpPr/>
          <p:nvPr/>
        </p:nvSpPr>
        <p:spPr>
          <a:xfrm>
            <a:off x="2804643" y="1360430"/>
            <a:ext cx="2052886" cy="1355070"/>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 name="角丸四角形 9">
            <a:extLst>
              <a:ext uri="{FF2B5EF4-FFF2-40B4-BE49-F238E27FC236}">
                <a16:creationId xmlns:a16="http://schemas.microsoft.com/office/drawing/2014/main" id="{7EA263FE-EA8B-740C-E376-5B1293C3FA72}"/>
              </a:ext>
            </a:extLst>
          </p:cNvPr>
          <p:cNvSpPr/>
          <p:nvPr/>
        </p:nvSpPr>
        <p:spPr>
          <a:xfrm>
            <a:off x="562966" y="4184830"/>
            <a:ext cx="4298594" cy="2471335"/>
          </a:xfrm>
          <a:prstGeom prst="roundRect">
            <a:avLst>
              <a:gd name="adj" fmla="val 2737"/>
            </a:avLst>
          </a:prstGeom>
          <a:blipFill>
            <a:blip r:embed="rId7"/>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7" name="平行四辺形 6">
            <a:extLst>
              <a:ext uri="{FF2B5EF4-FFF2-40B4-BE49-F238E27FC236}">
                <a16:creationId xmlns:a16="http://schemas.microsoft.com/office/drawing/2014/main" id="{D4FB5D7B-7DA8-404B-B6A2-51CC05289E63}"/>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8" name="正方形/長方形 16">
            <a:extLst>
              <a:ext uri="{FF2B5EF4-FFF2-40B4-BE49-F238E27FC236}">
                <a16:creationId xmlns:a16="http://schemas.microsoft.com/office/drawing/2014/main" id="{1DF1248A-85BA-E94C-869A-84F964DD554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47936"/>
            <a:ext cx="9540875" cy="624374"/>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04_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東日本大震災と原子力発電所</a:t>
            </a:r>
            <a:endParaRPr kumimoji="1" lang="ja-JP" altLang="en-US" b="1" dirty="0">
              <a:latin typeface="游ゴシック" panose="020B0400000000000000" pitchFamily="50" charset="-128"/>
              <a:ea typeface="游ゴシック" panose="020B0400000000000000" pitchFamily="50" charset="-128"/>
            </a:endParaRPr>
          </a:p>
        </p:txBody>
      </p:sp>
      <p:sp>
        <p:nvSpPr>
          <p:cNvPr id="21" name="正方形/長方形 20">
            <a:extLst>
              <a:ext uri="{FF2B5EF4-FFF2-40B4-BE49-F238E27FC236}">
                <a16:creationId xmlns:a16="http://schemas.microsoft.com/office/drawing/2014/main" id="{4F702247-40E4-8A41-9F3B-66AEC7719EBA}"/>
              </a:ext>
            </a:extLst>
          </p:cNvPr>
          <p:cNvSpPr/>
          <p:nvPr/>
        </p:nvSpPr>
        <p:spPr>
          <a:xfrm>
            <a:off x="2633962" y="2709518"/>
            <a:ext cx="2336800" cy="541468"/>
          </a:xfrm>
          <a:prstGeom prst="rect">
            <a:avLst/>
          </a:prstGeom>
        </p:spPr>
        <p:txBody>
          <a:bodyPr wrap="square" lIns="180000" tIns="108000" rIns="180000" bIns="108000">
            <a:spAutoFit/>
          </a:bodyPr>
          <a:lstStyle/>
          <a:p>
            <a:pPr>
              <a:lnSpc>
                <a:spcPct val="120000"/>
              </a:lnSpc>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最大</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364</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名の地域の皆さんが発電所</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buClr>
                <a:schemeClr val="bg1">
                  <a:lumMod val="50000"/>
                </a:schemeClr>
              </a:buClr>
            </a:pP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体育館</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で避難</a:t>
            </a:r>
          </a:p>
        </p:txBody>
      </p:sp>
      <p:cxnSp>
        <p:nvCxnSpPr>
          <p:cNvPr id="30" name="直線コネクタ 29">
            <a:extLst>
              <a:ext uri="{FF2B5EF4-FFF2-40B4-BE49-F238E27FC236}">
                <a16:creationId xmlns:a16="http://schemas.microsoft.com/office/drawing/2014/main" id="{706BDA1A-3C9C-4D54-83A8-08B844181CD7}"/>
              </a:ext>
            </a:extLst>
          </p:cNvPr>
          <p:cNvCxnSpPr>
            <a:cxnSpLocks/>
          </p:cNvCxnSpPr>
          <p:nvPr/>
        </p:nvCxnSpPr>
        <p:spPr>
          <a:xfrm flipV="1">
            <a:off x="575458" y="2014088"/>
            <a:ext cx="2031907" cy="178172"/>
          </a:xfrm>
          <a:prstGeom prst="line">
            <a:avLst/>
          </a:prstGeom>
          <a:ln w="254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FF1F6E55-CA17-4C0B-8F6C-97952CE55D94}"/>
              </a:ext>
            </a:extLst>
          </p:cNvPr>
          <p:cNvCxnSpPr>
            <a:cxnSpLocks/>
          </p:cNvCxnSpPr>
          <p:nvPr/>
        </p:nvCxnSpPr>
        <p:spPr>
          <a:xfrm>
            <a:off x="561730" y="2549876"/>
            <a:ext cx="2033155" cy="63216"/>
          </a:xfrm>
          <a:prstGeom prst="line">
            <a:avLst/>
          </a:prstGeom>
          <a:ln w="254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2B176FE-D67F-48C2-B703-3CD1BB8FBEF7}"/>
              </a:ext>
            </a:extLst>
          </p:cNvPr>
          <p:cNvCxnSpPr/>
          <p:nvPr/>
        </p:nvCxnSpPr>
        <p:spPr>
          <a:xfrm flipH="1">
            <a:off x="2017851" y="2017543"/>
            <a:ext cx="355533" cy="574045"/>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73C8FC7C-4DA7-44F2-8531-9C2721578E4C}"/>
              </a:ext>
            </a:extLst>
          </p:cNvPr>
          <p:cNvCxnSpPr>
            <a:cxnSpLocks/>
          </p:cNvCxnSpPr>
          <p:nvPr/>
        </p:nvCxnSpPr>
        <p:spPr>
          <a:xfrm flipH="1">
            <a:off x="2309079" y="2054480"/>
            <a:ext cx="251547" cy="51061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E1D5DBD3-E914-4080-8119-FF8EB62AC326}"/>
              </a:ext>
            </a:extLst>
          </p:cNvPr>
          <p:cNvCxnSpPr>
            <a:cxnSpLocks/>
          </p:cNvCxnSpPr>
          <p:nvPr/>
        </p:nvCxnSpPr>
        <p:spPr>
          <a:xfrm flipH="1">
            <a:off x="1807387" y="2049442"/>
            <a:ext cx="368038" cy="53204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E39C486A-0329-43DB-83BA-BE867EA400BF}"/>
              </a:ext>
            </a:extLst>
          </p:cNvPr>
          <p:cNvCxnSpPr>
            <a:cxnSpLocks/>
          </p:cNvCxnSpPr>
          <p:nvPr/>
        </p:nvCxnSpPr>
        <p:spPr>
          <a:xfrm flipH="1">
            <a:off x="1588875" y="2065612"/>
            <a:ext cx="387605" cy="51587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9629B9E7-49F8-43A8-A019-89E5906DEEE5}"/>
              </a:ext>
            </a:extLst>
          </p:cNvPr>
          <p:cNvCxnSpPr>
            <a:cxnSpLocks/>
          </p:cNvCxnSpPr>
          <p:nvPr/>
        </p:nvCxnSpPr>
        <p:spPr>
          <a:xfrm flipH="1">
            <a:off x="1406174" y="2082902"/>
            <a:ext cx="412184" cy="480269"/>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9D333DA6-8A5D-4C39-8A6C-AB39B2F8073D}"/>
              </a:ext>
            </a:extLst>
          </p:cNvPr>
          <p:cNvCxnSpPr>
            <a:cxnSpLocks/>
          </p:cNvCxnSpPr>
          <p:nvPr/>
        </p:nvCxnSpPr>
        <p:spPr>
          <a:xfrm flipH="1">
            <a:off x="1222015" y="2093982"/>
            <a:ext cx="420407" cy="486904"/>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67D8C28D-DFD2-4650-8101-4B22BB4B5446}"/>
              </a:ext>
            </a:extLst>
          </p:cNvPr>
          <p:cNvCxnSpPr>
            <a:cxnSpLocks/>
          </p:cNvCxnSpPr>
          <p:nvPr/>
        </p:nvCxnSpPr>
        <p:spPr>
          <a:xfrm flipH="1">
            <a:off x="1046080" y="2113921"/>
            <a:ext cx="438340" cy="459148"/>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369C03A7-748A-48ED-852F-2CA662057931}"/>
              </a:ext>
            </a:extLst>
          </p:cNvPr>
          <p:cNvCxnSpPr>
            <a:cxnSpLocks/>
          </p:cNvCxnSpPr>
          <p:nvPr/>
        </p:nvCxnSpPr>
        <p:spPr>
          <a:xfrm flipH="1">
            <a:off x="908517" y="2133492"/>
            <a:ext cx="451594" cy="429679"/>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CB2358C7-45EC-4987-BB00-0A6E9CA0575B}"/>
              </a:ext>
            </a:extLst>
          </p:cNvPr>
          <p:cNvCxnSpPr>
            <a:cxnSpLocks/>
          </p:cNvCxnSpPr>
          <p:nvPr/>
        </p:nvCxnSpPr>
        <p:spPr>
          <a:xfrm flipH="1">
            <a:off x="804062" y="2133492"/>
            <a:ext cx="431739" cy="40856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7A6B9C4F-3554-476F-B077-6E5876DAB8B7}"/>
              </a:ext>
            </a:extLst>
          </p:cNvPr>
          <p:cNvCxnSpPr>
            <a:cxnSpLocks/>
          </p:cNvCxnSpPr>
          <p:nvPr/>
        </p:nvCxnSpPr>
        <p:spPr>
          <a:xfrm flipH="1">
            <a:off x="582560" y="2157070"/>
            <a:ext cx="424608" cy="36255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C4B527E7-48AD-483A-995E-A54EFC24E47F}"/>
              </a:ext>
            </a:extLst>
          </p:cNvPr>
          <p:cNvCxnSpPr>
            <a:cxnSpLocks/>
          </p:cNvCxnSpPr>
          <p:nvPr/>
        </p:nvCxnSpPr>
        <p:spPr>
          <a:xfrm flipH="1">
            <a:off x="575458" y="2164174"/>
            <a:ext cx="327864" cy="280493"/>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910DC5B-2AA5-47A9-9580-6592DA96CDA1}"/>
              </a:ext>
            </a:extLst>
          </p:cNvPr>
          <p:cNvCxnSpPr>
            <a:cxnSpLocks/>
          </p:cNvCxnSpPr>
          <p:nvPr/>
        </p:nvCxnSpPr>
        <p:spPr>
          <a:xfrm>
            <a:off x="564352" y="2436298"/>
            <a:ext cx="2052886" cy="0"/>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9FED506A-5F15-41C1-96B6-EAAE0E144240}"/>
              </a:ext>
            </a:extLst>
          </p:cNvPr>
          <p:cNvCxnSpPr>
            <a:cxnSpLocks/>
          </p:cNvCxnSpPr>
          <p:nvPr/>
        </p:nvCxnSpPr>
        <p:spPr>
          <a:xfrm flipV="1">
            <a:off x="564352" y="2271989"/>
            <a:ext cx="2015357" cy="3847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C3624C7D-1355-4372-98F9-678974BCEFA8}"/>
              </a:ext>
            </a:extLst>
          </p:cNvPr>
          <p:cNvCxnSpPr>
            <a:cxnSpLocks/>
          </p:cNvCxnSpPr>
          <p:nvPr/>
        </p:nvCxnSpPr>
        <p:spPr>
          <a:xfrm flipV="1">
            <a:off x="564352" y="2141309"/>
            <a:ext cx="1991079" cy="10275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EE86C584-AB11-4B01-A5A7-25AF8F2E2EB7}"/>
              </a:ext>
            </a:extLst>
          </p:cNvPr>
          <p:cNvCxnSpPr>
            <a:cxnSpLocks/>
          </p:cNvCxnSpPr>
          <p:nvPr/>
        </p:nvCxnSpPr>
        <p:spPr>
          <a:xfrm flipH="1">
            <a:off x="674122" y="2141309"/>
            <a:ext cx="459419" cy="400750"/>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778D4D8A-F038-4BBD-8941-C20803EA5FD2}"/>
              </a:ext>
            </a:extLst>
          </p:cNvPr>
          <p:cNvCxnSpPr>
            <a:cxnSpLocks/>
          </p:cNvCxnSpPr>
          <p:nvPr/>
        </p:nvCxnSpPr>
        <p:spPr>
          <a:xfrm flipH="1">
            <a:off x="560480" y="2175951"/>
            <a:ext cx="242011" cy="207045"/>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84" name="正方形/長方形 83">
            <a:extLst>
              <a:ext uri="{FF2B5EF4-FFF2-40B4-BE49-F238E27FC236}">
                <a16:creationId xmlns:a16="http://schemas.microsoft.com/office/drawing/2014/main" id="{D94F91D5-FDCC-4108-8A1B-D5BE4864C6F7}"/>
              </a:ext>
            </a:extLst>
          </p:cNvPr>
          <p:cNvSpPr/>
          <p:nvPr/>
        </p:nvSpPr>
        <p:spPr>
          <a:xfrm>
            <a:off x="398901" y="6620182"/>
            <a:ext cx="4330867" cy="384309"/>
          </a:xfrm>
          <a:prstGeom prst="rect">
            <a:avLst/>
          </a:prstGeom>
        </p:spPr>
        <p:txBody>
          <a:bodyPr wrap="square" lIns="180000" tIns="108000" rIns="180000" bIns="108000">
            <a:spAutoFit/>
          </a:bodyPr>
          <a:lstStyle/>
          <a:p>
            <a:pPr algn="just">
              <a:lnSpc>
                <a:spcPct val="120000"/>
              </a:lnSpc>
              <a:spcAft>
                <a:spcPts val="600"/>
              </a:spcAft>
              <a:buClr>
                <a:schemeClr val="bg1">
                  <a:lumMod val="50000"/>
                </a:schemeClr>
              </a:buClr>
            </a:pP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2023</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11</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月の工事完了を目指し安全対策工事を進める女川原子力発電所</a:t>
            </a:r>
          </a:p>
        </p:txBody>
      </p:sp>
      <p:sp>
        <p:nvSpPr>
          <p:cNvPr id="46" name="正方形/長方形 45">
            <a:extLst>
              <a:ext uri="{FF2B5EF4-FFF2-40B4-BE49-F238E27FC236}">
                <a16:creationId xmlns:a16="http://schemas.microsoft.com/office/drawing/2014/main" id="{4F702247-40E4-8A41-9F3B-66AEC7719EBA}"/>
              </a:ext>
            </a:extLst>
          </p:cNvPr>
          <p:cNvSpPr/>
          <p:nvPr/>
        </p:nvSpPr>
        <p:spPr>
          <a:xfrm>
            <a:off x="394105" y="2709338"/>
            <a:ext cx="2346960" cy="867454"/>
          </a:xfrm>
          <a:prstGeom prst="rect">
            <a:avLst/>
          </a:prstGeom>
        </p:spPr>
        <p:txBody>
          <a:bodyPr wrap="square" lIns="180000" tIns="108000" rIns="180000" bIns="108000">
            <a:spAutoFit/>
          </a:bodyPr>
          <a:lstStyle/>
          <a:p>
            <a:pPr algn="just">
              <a:lnSpc>
                <a:spcPct val="120000"/>
              </a:lnSpc>
              <a:spcAft>
                <a:spcPts val="600"/>
              </a:spcAft>
              <a:buClr>
                <a:schemeClr val="bg1">
                  <a:lumMod val="50000"/>
                </a:schemeClr>
              </a:buClr>
            </a:pP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2</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号機建設時に想定津波の高さを</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ｍ程度から</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9.1</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ｍに見直し、津波で削り取られないように</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9.7</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ｍの高さまで法面の防護工事を実施</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破線例示</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a:t>
            </a:r>
            <a:endPar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8" name="フッター プレースホルダー 17">
            <a:extLst>
              <a:ext uri="{FF2B5EF4-FFF2-40B4-BE49-F238E27FC236}">
                <a16:creationId xmlns:a16="http://schemas.microsoft.com/office/drawing/2014/main" id="{1AA7D771-3942-C047-AB95-9432E9727E1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22" name="スライド番号プレースホルダー 21">
            <a:extLst>
              <a:ext uri="{FF2B5EF4-FFF2-40B4-BE49-F238E27FC236}">
                <a16:creationId xmlns:a16="http://schemas.microsoft.com/office/drawing/2014/main" id="{EEB25A6B-D2AE-2C41-87F0-29B9AFE9F0F4}"/>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13</a:t>
            </a:fld>
            <a:endParaRPr kumimoji="1" lang="ja-JP" altLang="en-US"/>
          </a:p>
        </p:txBody>
      </p:sp>
      <p:sp>
        <p:nvSpPr>
          <p:cNvPr id="4" name="正方形/長方形 3"/>
          <p:cNvSpPr/>
          <p:nvPr/>
        </p:nvSpPr>
        <p:spPr>
          <a:xfrm>
            <a:off x="4987320" y="1197826"/>
            <a:ext cx="4756690" cy="5893921"/>
          </a:xfrm>
          <a:prstGeom prst="rect">
            <a:avLst/>
          </a:prstGeom>
        </p:spPr>
        <p:txBody>
          <a:bodyPr wrap="square">
            <a:spAutoFit/>
          </a:bodyPr>
          <a:lstStyle/>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地震後、女川原子力発電所には約</a:t>
            </a:r>
            <a:r>
              <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rPr>
              <a:t>13m</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の津波が襲来したが、津波は敷地の高さを超えず、原子炉は設計どおり「止める」「冷やす」「閉じ込める」が機能し、安全に停止した。</a:t>
            </a: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歴史的調査と専門的見地により決定した敷地の高さ。　その後も建物や設備など数多くの耐震工事を実施し、　大きな地震に備えてきた。これは、発電所建設当時の先人たちの姿に学び、その積み重ねがあったからこそ対応できたものである。震災時、多くの地域の皆さまが女川原子力発電所に避難されたことは、</a:t>
            </a:r>
            <a:r>
              <a:rPr lang="ja-JP" altLang="en-US" sz="14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長年築き上げてきた地域との信頼関係</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の表れとも言える。</a:t>
            </a: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これからも、</a:t>
            </a:r>
            <a:r>
              <a:rPr lang="ja-JP" altLang="en-US" sz="14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「安全対策に終わりはない」という確固たる信念の下、安全性向上に不断の努力を積み重ね、地域の皆さまから信頼され、地域に貢献する発電所</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として　歩んでいく。</a:t>
            </a:r>
          </a:p>
        </p:txBody>
      </p:sp>
      <p:cxnSp>
        <p:nvCxnSpPr>
          <p:cNvPr id="11" name="直線コネクタ 10">
            <a:extLst>
              <a:ext uri="{FF2B5EF4-FFF2-40B4-BE49-F238E27FC236}">
                <a16:creationId xmlns:a16="http://schemas.microsoft.com/office/drawing/2014/main" id="{4FFE3946-D4B2-A964-8C1E-9CF96A8BE554}"/>
              </a:ext>
            </a:extLst>
          </p:cNvPr>
          <p:cNvCxnSpPr>
            <a:cxnSpLocks/>
          </p:cNvCxnSpPr>
          <p:nvPr/>
        </p:nvCxnSpPr>
        <p:spPr>
          <a:xfrm>
            <a:off x="7991959" y="4869382"/>
            <a:ext cx="1653153"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A78DA063-C776-9C74-5D95-96BE67126DBD}"/>
              </a:ext>
            </a:extLst>
          </p:cNvPr>
          <p:cNvCxnSpPr>
            <a:cxnSpLocks/>
          </p:cNvCxnSpPr>
          <p:nvPr/>
        </p:nvCxnSpPr>
        <p:spPr>
          <a:xfrm>
            <a:off x="6235485" y="5991215"/>
            <a:ext cx="3409627"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B02AD95-31F6-8B22-D0AD-7310542E0277}"/>
              </a:ext>
            </a:extLst>
          </p:cNvPr>
          <p:cNvCxnSpPr>
            <a:cxnSpLocks/>
          </p:cNvCxnSpPr>
          <p:nvPr/>
        </p:nvCxnSpPr>
        <p:spPr>
          <a:xfrm>
            <a:off x="5078278" y="6306175"/>
            <a:ext cx="4566834"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858B7B7C-FD9A-98BB-2E6C-4816F38FBA16}"/>
              </a:ext>
            </a:extLst>
          </p:cNvPr>
          <p:cNvCxnSpPr>
            <a:cxnSpLocks/>
          </p:cNvCxnSpPr>
          <p:nvPr/>
        </p:nvCxnSpPr>
        <p:spPr>
          <a:xfrm>
            <a:off x="5078278" y="6622828"/>
            <a:ext cx="4014061"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F085C4FA-E55B-9F8A-4147-BB88666397FD}"/>
              </a:ext>
            </a:extLst>
          </p:cNvPr>
          <p:cNvCxnSpPr>
            <a:cxnSpLocks/>
          </p:cNvCxnSpPr>
          <p:nvPr/>
        </p:nvCxnSpPr>
        <p:spPr>
          <a:xfrm>
            <a:off x="5078278" y="5191115"/>
            <a:ext cx="1425844"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pic>
        <p:nvPicPr>
          <p:cNvPr id="51" name="P_13_K.mp3">
            <a:hlinkClick r:id="" action="ppaction://media"/>
            <a:extLst>
              <a:ext uri="{FF2B5EF4-FFF2-40B4-BE49-F238E27FC236}">
                <a16:creationId xmlns:a16="http://schemas.microsoft.com/office/drawing/2014/main" id="{B5E7EE8D-839F-6360-676D-1DB52F5821F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0" y="7559675"/>
            <a:ext cx="542142" cy="542142"/>
          </a:xfrm>
          <a:prstGeom prst="rect">
            <a:avLst/>
          </a:prstGeom>
        </p:spPr>
      </p:pic>
    </p:spTree>
    <p:extLst>
      <p:ext uri="{BB962C8B-B14F-4D97-AF65-F5344CB8AC3E}">
        <p14:creationId xmlns:p14="http://schemas.microsoft.com/office/powerpoint/2010/main" val="587147172"/>
      </p:ext>
    </p:extLst>
  </p:cSld>
  <p:clrMapOvr>
    <a:masterClrMapping/>
  </p:clrMapOvr>
  <mc:AlternateContent xmlns:mc="http://schemas.openxmlformats.org/markup-compatibility/2006" xmlns:p14="http://schemas.microsoft.com/office/powerpoint/2010/main">
    <mc:Choice Requires="p14">
      <p:transition spd="slow" p14:dur="1250" advTm="50000">
        <p:fade/>
      </p:transition>
    </mc:Choice>
    <mc:Fallback xmlns="">
      <p:transition spd="slow" advTm="5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656" fill="hold"/>
                                        <p:tgtEl>
                                          <p:spTgt spid="51"/>
                                        </p:tgtEl>
                                      </p:cBhvr>
                                    </p:cmd>
                                  </p:childTnLst>
                                </p:cTn>
                              </p:par>
                              <p:par>
                                <p:cTn id="7" presetID="22" presetClass="entr" presetSubtype="8" fill="hold" nodeType="withEffect">
                                  <p:stCondLst>
                                    <p:cond delay="19000"/>
                                  </p:stCondLst>
                                  <p:childTnLst>
                                    <p:set>
                                      <p:cBhvr>
                                        <p:cTn id="8" dur="1" fill="hold">
                                          <p:stCondLst>
                                            <p:cond delay="0"/>
                                          </p:stCondLst>
                                        </p:cTn>
                                        <p:tgtEl>
                                          <p:spTgt spid="11"/>
                                        </p:tgtEl>
                                        <p:attrNameLst>
                                          <p:attrName>style.visibility</p:attrName>
                                        </p:attrNameLst>
                                      </p:cBhvr>
                                      <p:to>
                                        <p:strVal val="visible"/>
                                      </p:to>
                                    </p:set>
                                    <p:animEffect transition="in" filter="wipe(left)">
                                      <p:cBhvr>
                                        <p:cTn id="9" dur="3000"/>
                                        <p:tgtEl>
                                          <p:spTgt spid="11"/>
                                        </p:tgtEl>
                                      </p:cBhvr>
                                    </p:animEffect>
                                  </p:childTnLst>
                                </p:cTn>
                              </p:par>
                              <p:par>
                                <p:cTn id="10" presetID="22" presetClass="entr" presetSubtype="8" fill="hold" nodeType="withEffect">
                                  <p:stCondLst>
                                    <p:cond delay="2150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2000"/>
                                        <p:tgtEl>
                                          <p:spTgt spid="15"/>
                                        </p:tgtEl>
                                      </p:cBhvr>
                                    </p:animEffect>
                                  </p:childTnLst>
                                </p:cTn>
                              </p:par>
                              <p:par>
                                <p:cTn id="13" presetID="22" presetClass="entr" presetSubtype="8" fill="hold" nodeType="withEffect">
                                  <p:stCondLst>
                                    <p:cond delay="270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4000"/>
                                        <p:tgtEl>
                                          <p:spTgt spid="12"/>
                                        </p:tgtEl>
                                      </p:cBhvr>
                                    </p:animEffect>
                                  </p:childTnLst>
                                </p:cTn>
                              </p:par>
                              <p:par>
                                <p:cTn id="16" presetID="22" presetClass="entr" presetSubtype="8" fill="hold" nodeType="withEffect">
                                  <p:stCondLst>
                                    <p:cond delay="3100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6500"/>
                                        <p:tgtEl>
                                          <p:spTgt spid="13"/>
                                        </p:tgtEl>
                                      </p:cBhvr>
                                    </p:animEffect>
                                  </p:childTnLst>
                                </p:cTn>
                              </p:par>
                              <p:par>
                                <p:cTn id="19" presetID="22" presetClass="entr" presetSubtype="8" fill="hold" nodeType="withEffect">
                                  <p:stCondLst>
                                    <p:cond delay="3750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5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416381"/>
            <a:ext cx="4679950" cy="1514600"/>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２</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サステナビリティ重要課題の解決、</a:t>
            </a:r>
            <a:endParaRPr kumimoji="1" lang="en-US" altLang="ja-JP" sz="2000" b="1" dirty="0">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よりそう</a:t>
            </a:r>
            <a:r>
              <a:rPr kumimoji="1" lang="en-US" altLang="ja-JP" sz="2000" b="1" dirty="0">
                <a:latin typeface="游ゴシック" panose="020B0400000000000000" pitchFamily="50" charset="-128"/>
                <a:ea typeface="游ゴシック" panose="020B0400000000000000" pitchFamily="50" charset="-128"/>
              </a:rPr>
              <a:t>next</a:t>
            </a:r>
            <a:r>
              <a:rPr kumimoji="1" lang="ja-JP" altLang="en-US" sz="2000" b="1" dirty="0">
                <a:latin typeface="游ゴシック" panose="020B0400000000000000" pitchFamily="50" charset="-128"/>
                <a:ea typeface="游ゴシック" panose="020B0400000000000000" pitchFamily="50" charset="-128"/>
              </a:rPr>
              <a:t>の実現に向けた深化</a:t>
            </a:r>
            <a:endParaRPr kumimoji="1" lang="en-US" altLang="ja-JP" sz="2000" b="1"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63DF5301-F462-8245-95AE-3234C6577E9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0C1340E2-467F-9049-96CD-E7F280BB4F9D}"/>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14</a:t>
            </a:fld>
            <a:endParaRPr kumimoji="1" lang="ja-JP" altLang="en-US"/>
          </a:p>
        </p:txBody>
      </p:sp>
      <p:pic>
        <p:nvPicPr>
          <p:cNvPr id="4" name="P_14_K.mp3">
            <a:hlinkClick r:id="" action="ppaction://media"/>
            <a:extLst>
              <a:ext uri="{FF2B5EF4-FFF2-40B4-BE49-F238E27FC236}">
                <a16:creationId xmlns:a16="http://schemas.microsoft.com/office/drawing/2014/main" id="{2ECDBA35-D492-75EB-608E-D1E18A5F7A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1867" cy="541867"/>
          </a:xfrm>
          <a:prstGeom prst="rect">
            <a:avLst/>
          </a:prstGeom>
        </p:spPr>
      </p:pic>
    </p:spTree>
    <p:extLst>
      <p:ext uri="{BB962C8B-B14F-4D97-AF65-F5344CB8AC3E}">
        <p14:creationId xmlns:p14="http://schemas.microsoft.com/office/powerpoint/2010/main" val="517472955"/>
      </p:ext>
    </p:extLst>
  </p:cSld>
  <p:clrMapOvr>
    <a:masterClrMapping/>
  </p:clrMapOvr>
  <p:transition spd="med"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68" fill="hold"/>
                                        <p:tgtEl>
                                          <p:spTgt spid="4"/>
                                        </p:tgtEl>
                                      </p:cBhvr>
                                    </p:cmd>
                                  </p:childTnLst>
                                </p:cTn>
                              </p:par>
                              <p:par>
                                <p:cTn id="7" presetID="22" presetClass="entr" presetSubtype="8"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left)">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a:extLst>
              <a:ext uri="{FF2B5EF4-FFF2-40B4-BE49-F238E27FC236}">
                <a16:creationId xmlns:a16="http://schemas.microsoft.com/office/drawing/2014/main" id="{841E893A-F809-4474-AF67-1C58F13E54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01446" y="2840763"/>
            <a:ext cx="4691650" cy="1507567"/>
          </a:xfrm>
          <a:prstGeom prst="rect">
            <a:avLst/>
          </a:prstGeom>
        </p:spPr>
      </p:pic>
      <p:pic>
        <p:nvPicPr>
          <p:cNvPr id="30" name="図 29" descr="洗面道具 が含まれている画像&#10;&#10;自動的に生成された説明">
            <a:extLst>
              <a:ext uri="{FF2B5EF4-FFF2-40B4-BE49-F238E27FC236}">
                <a16:creationId xmlns:a16="http://schemas.microsoft.com/office/drawing/2014/main" id="{5F82B94B-F980-4FF5-80F6-D3AE1F1161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3474" y="2751439"/>
            <a:ext cx="7856252" cy="2887564"/>
          </a:xfrm>
          <a:prstGeom prst="rect">
            <a:avLst/>
          </a:prstGeom>
        </p:spPr>
      </p:pic>
      <p:pic>
        <p:nvPicPr>
          <p:cNvPr id="34" name="図 33" descr="テキスト が含まれている画像&#10;&#10;自動的に生成された説明">
            <a:extLst>
              <a:ext uri="{FF2B5EF4-FFF2-40B4-BE49-F238E27FC236}">
                <a16:creationId xmlns:a16="http://schemas.microsoft.com/office/drawing/2014/main" id="{6B5BDA73-49F5-49AF-B94E-40B22759F0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37175" y="2824381"/>
            <a:ext cx="5858718" cy="1983353"/>
          </a:xfrm>
          <a:prstGeom prst="rect">
            <a:avLst/>
          </a:prstGeom>
        </p:spPr>
      </p:pic>
      <p:sp>
        <p:nvSpPr>
          <p:cNvPr id="6" name="四角形: 角を丸くする 5">
            <a:extLst>
              <a:ext uri="{FF2B5EF4-FFF2-40B4-BE49-F238E27FC236}">
                <a16:creationId xmlns:a16="http://schemas.microsoft.com/office/drawing/2014/main" id="{6AD4341F-A028-4151-8523-9ED4D7BE2487}"/>
              </a:ext>
            </a:extLst>
          </p:cNvPr>
          <p:cNvSpPr/>
          <p:nvPr/>
        </p:nvSpPr>
        <p:spPr>
          <a:xfrm>
            <a:off x="433206" y="727992"/>
            <a:ext cx="4096047" cy="328503"/>
          </a:xfrm>
          <a:prstGeom prst="round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lang="ja-JP" altLang="en-US" sz="1200" dirty="0">
                <a:solidFill>
                  <a:schemeClr val="tx1"/>
                </a:solidFill>
                <a:effectLst/>
                <a:latin typeface="游ゴシック" panose="020B0400000000000000" pitchFamily="50" charset="-128"/>
                <a:ea typeface="游ゴシック" panose="020B0400000000000000" pitchFamily="50" charset="-128"/>
              </a:rPr>
              <a:t>人口減少・少子高齢化による様々な</a:t>
            </a:r>
            <a:r>
              <a:rPr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rPr>
              <a:t>社会課題の顕在化</a:t>
            </a:r>
            <a:endParaRPr kumimoji="1"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endParaRPr>
          </a:p>
        </p:txBody>
      </p:sp>
      <p:sp>
        <p:nvSpPr>
          <p:cNvPr id="20" name="四角形: 角を丸くする 19">
            <a:extLst>
              <a:ext uri="{FF2B5EF4-FFF2-40B4-BE49-F238E27FC236}">
                <a16:creationId xmlns:a16="http://schemas.microsoft.com/office/drawing/2014/main" id="{A194C66F-CDC2-45AE-A3DF-3CCBDEA695F7}"/>
              </a:ext>
            </a:extLst>
          </p:cNvPr>
          <p:cNvSpPr/>
          <p:nvPr/>
        </p:nvSpPr>
        <p:spPr>
          <a:xfrm>
            <a:off x="4694865" y="727992"/>
            <a:ext cx="4974502" cy="328503"/>
          </a:xfrm>
          <a:prstGeom prst="round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lang="ja-JP" altLang="en-US" sz="1200" dirty="0">
                <a:solidFill>
                  <a:schemeClr val="tx1"/>
                </a:solidFill>
                <a:effectLst/>
                <a:latin typeface="游ゴシック" panose="020B0400000000000000" pitchFamily="50" charset="-128"/>
                <a:ea typeface="游ゴシック" panose="020B0400000000000000" pitchFamily="50" charset="-128"/>
              </a:rPr>
              <a:t>脱炭素化、分散化、デジタル化の進展等による</a:t>
            </a:r>
            <a:r>
              <a:rPr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rPr>
              <a:t>電力需給構造の変化</a:t>
            </a:r>
            <a:endParaRPr kumimoji="1"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endParaRPr>
          </a:p>
        </p:txBody>
      </p:sp>
      <p:sp>
        <p:nvSpPr>
          <p:cNvPr id="21" name="正方形/長方形 20">
            <a:extLst>
              <a:ext uri="{FF2B5EF4-FFF2-40B4-BE49-F238E27FC236}">
                <a16:creationId xmlns:a16="http://schemas.microsoft.com/office/drawing/2014/main" id="{D52F2A61-A7BA-4EFE-AD7F-A05B8509C1E2}"/>
              </a:ext>
            </a:extLst>
          </p:cNvPr>
          <p:cNvSpPr/>
          <p:nvPr/>
        </p:nvSpPr>
        <p:spPr>
          <a:xfrm>
            <a:off x="491025" y="1095976"/>
            <a:ext cx="9096988" cy="636328"/>
          </a:xfrm>
          <a:prstGeom prst="rect">
            <a:avLst/>
          </a:prstGeom>
        </p:spPr>
        <p:txBody>
          <a:bodyPr wrap="square">
            <a:spAutoFit/>
          </a:bodyPr>
          <a:lstStyle/>
          <a:p>
            <a:pPr marL="357188" indent="-357188">
              <a:lnSpc>
                <a:spcPct val="130000"/>
              </a:lnSpc>
            </a:pPr>
            <a:r>
              <a:rPr lang="ja-JP" altLang="en-US" sz="1400" dirty="0">
                <a:latin typeface="游ゴシック" panose="020B0400000000000000" pitchFamily="50" charset="-128"/>
                <a:ea typeface="游ゴシック" panose="020B0400000000000000" pitchFamily="50" charset="-128"/>
              </a:rPr>
              <a:t>こうした大転換期を乗り越えていくため、</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 よりそう</a:t>
            </a:r>
            <a:r>
              <a:rPr lang="en-US" altLang="ja-JP"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next </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を策定。</a:t>
            </a:r>
            <a:endParaRPr lang="en-US" altLang="ja-JP" sz="1400" dirty="0">
              <a:latin typeface="游ゴシック" panose="020B0400000000000000" pitchFamily="50" charset="-128"/>
              <a:ea typeface="游ゴシック" panose="020B0400000000000000" pitchFamily="50" charset="-128"/>
            </a:endParaRPr>
          </a:p>
          <a:p>
            <a:pPr marL="357188" indent="-357188">
              <a:lnSpc>
                <a:spcPct val="130000"/>
              </a:lnSpc>
            </a:pPr>
            <a:r>
              <a:rPr lang="ja-JP" altLang="en-US" sz="1400" dirty="0">
                <a:latin typeface="游ゴシック" panose="020B0400000000000000" pitchFamily="50" charset="-128"/>
                <a:ea typeface="游ゴシック" panose="020B0400000000000000" pitchFamily="50" charset="-128"/>
              </a:rPr>
              <a:t>ビジネスモデルの転換に挑戦し、「東北電力グループの</a:t>
            </a:r>
            <a:r>
              <a:rPr lang="en-US" altLang="ja-JP" sz="1400" dirty="0">
                <a:latin typeface="游ゴシック" panose="020B0400000000000000" pitchFamily="50" charset="-128"/>
                <a:ea typeface="游ゴシック" panose="020B0400000000000000" pitchFamily="50" charset="-128"/>
              </a:rPr>
              <a:t>2030</a:t>
            </a:r>
            <a:r>
              <a:rPr lang="ja-JP" altLang="en-US" sz="1400" dirty="0">
                <a:latin typeface="游ゴシック" panose="020B0400000000000000" pitchFamily="50" charset="-128"/>
                <a:ea typeface="游ゴシック" panose="020B0400000000000000" pitchFamily="50" charset="-128"/>
              </a:rPr>
              <a:t>年代のありたい姿」を実現する。</a:t>
            </a:r>
          </a:p>
        </p:txBody>
      </p:sp>
      <p:pic>
        <p:nvPicPr>
          <p:cNvPr id="22" name="図 21"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D4A99894-663C-4E5F-9A5E-4E381161A9D8}"/>
              </a:ext>
            </a:extLst>
          </p:cNvPr>
          <p:cNvPicPr>
            <a:picLocks noChangeAspect="1"/>
          </p:cNvPicPr>
          <p:nvPr/>
        </p:nvPicPr>
        <p:blipFill rotWithShape="1">
          <a:blip r:embed="rId10">
            <a:extLst>
              <a:ext uri="{28A0092B-C50C-407E-A947-70E740481C1C}">
                <a14:useLocalDpi xmlns:a14="http://schemas.microsoft.com/office/drawing/2010/main" val="0"/>
              </a:ext>
            </a:extLst>
          </a:blip>
          <a:srcRect t="24190"/>
          <a:stretch/>
        </p:blipFill>
        <p:spPr>
          <a:xfrm>
            <a:off x="2191334" y="4241552"/>
            <a:ext cx="5943212" cy="904769"/>
          </a:xfrm>
          <a:prstGeom prst="rect">
            <a:avLst/>
          </a:prstGeom>
        </p:spPr>
      </p:pic>
      <p:pic>
        <p:nvPicPr>
          <p:cNvPr id="25" name="図 24" descr="テキスト&#10;&#10;自動的に生成された説明">
            <a:extLst>
              <a:ext uri="{FF2B5EF4-FFF2-40B4-BE49-F238E27FC236}">
                <a16:creationId xmlns:a16="http://schemas.microsoft.com/office/drawing/2014/main" id="{403DA764-2A04-4027-9066-815EA196EBD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63776" y="1757734"/>
            <a:ext cx="7246823" cy="2170305"/>
          </a:xfrm>
          <a:prstGeom prst="rect">
            <a:avLst/>
          </a:prstGeom>
        </p:spPr>
      </p:pic>
      <p:grpSp>
        <p:nvGrpSpPr>
          <p:cNvPr id="41" name="グループ化 40">
            <a:extLst>
              <a:ext uri="{FF2B5EF4-FFF2-40B4-BE49-F238E27FC236}">
                <a16:creationId xmlns:a16="http://schemas.microsoft.com/office/drawing/2014/main" id="{EC91958B-3377-410A-9E34-BB1C6DAB1E3F}"/>
              </a:ext>
            </a:extLst>
          </p:cNvPr>
          <p:cNvGrpSpPr/>
          <p:nvPr/>
        </p:nvGrpSpPr>
        <p:grpSpPr>
          <a:xfrm>
            <a:off x="817522" y="5528227"/>
            <a:ext cx="4735553" cy="1512315"/>
            <a:chOff x="817522" y="5640961"/>
            <a:chExt cx="4735553" cy="1512315"/>
          </a:xfrm>
        </p:grpSpPr>
        <p:pic>
          <p:nvPicPr>
            <p:cNvPr id="24" name="図 23" descr="グラフィカル ユーザー インターフェイス&#10;&#10;自動的に生成された説明">
              <a:extLst>
                <a:ext uri="{FF2B5EF4-FFF2-40B4-BE49-F238E27FC236}">
                  <a16:creationId xmlns:a16="http://schemas.microsoft.com/office/drawing/2014/main" id="{E6E050F3-FB0F-4909-A2E0-A56A53E747CB}"/>
                </a:ext>
              </a:extLst>
            </p:cNvPr>
            <p:cNvPicPr>
              <a:picLocks noChangeAspect="1"/>
            </p:cNvPicPr>
            <p:nvPr/>
          </p:nvPicPr>
          <p:blipFill rotWithShape="1">
            <a:blip r:embed="rId12">
              <a:extLst>
                <a:ext uri="{28A0092B-C50C-407E-A947-70E740481C1C}">
                  <a14:useLocalDpi xmlns:a14="http://schemas.microsoft.com/office/drawing/2010/main" val="0"/>
                </a:ext>
              </a:extLst>
            </a:blip>
            <a:srcRect l="44944" t="45085" r="44712" b="14388"/>
            <a:stretch/>
          </p:blipFill>
          <p:spPr>
            <a:xfrm>
              <a:off x="4676775" y="6372226"/>
              <a:ext cx="876300" cy="781050"/>
            </a:xfrm>
            <a:prstGeom prst="rect">
              <a:avLst/>
            </a:prstGeom>
          </p:spPr>
        </p:pic>
        <p:pic>
          <p:nvPicPr>
            <p:cNvPr id="7" name="図 6" descr="テキスト, 手紙&#10;&#10;自動的に生成された説明">
              <a:extLst>
                <a:ext uri="{FF2B5EF4-FFF2-40B4-BE49-F238E27FC236}">
                  <a16:creationId xmlns:a16="http://schemas.microsoft.com/office/drawing/2014/main" id="{603D1AD4-3BB5-48EA-AEBC-EC5A6754F85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17522" y="5640961"/>
              <a:ext cx="3387766" cy="1455580"/>
            </a:xfrm>
            <a:prstGeom prst="rect">
              <a:avLst/>
            </a:prstGeom>
          </p:spPr>
        </p:pic>
      </p:grpSp>
      <p:pic>
        <p:nvPicPr>
          <p:cNvPr id="10" name="図 9" descr="テキスト, 手紙&#10;&#10;自動的に生成された説明">
            <a:extLst>
              <a:ext uri="{FF2B5EF4-FFF2-40B4-BE49-F238E27FC236}">
                <a16:creationId xmlns:a16="http://schemas.microsoft.com/office/drawing/2014/main" id="{836FA94E-7E90-49FB-810C-A188F853545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16625" y="5521202"/>
            <a:ext cx="3403148" cy="1462189"/>
          </a:xfrm>
          <a:prstGeom prst="rect">
            <a:avLst/>
          </a:prstGeom>
        </p:spPr>
      </p:pic>
      <p:pic>
        <p:nvPicPr>
          <p:cNvPr id="14" name="図 13" descr="アイコン が含まれている画像&#10;&#10;自動的に生成された説明">
            <a:extLst>
              <a:ext uri="{FF2B5EF4-FFF2-40B4-BE49-F238E27FC236}">
                <a16:creationId xmlns:a16="http://schemas.microsoft.com/office/drawing/2014/main" id="{AE60E9BE-90CC-4EC4-9392-415A92EB2BB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75881" y="5731282"/>
            <a:ext cx="2651113" cy="594884"/>
          </a:xfrm>
          <a:prstGeom prst="rect">
            <a:avLst/>
          </a:prstGeom>
        </p:spPr>
      </p:pic>
      <p:pic>
        <p:nvPicPr>
          <p:cNvPr id="17" name="図 16" descr="時計 が含まれている画像&#10;&#10;自動的に生成された説明">
            <a:extLst>
              <a:ext uri="{FF2B5EF4-FFF2-40B4-BE49-F238E27FC236}">
                <a16:creationId xmlns:a16="http://schemas.microsoft.com/office/drawing/2014/main" id="{2619693D-E57F-4C42-9658-ADDF99589EF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81237" y="5428168"/>
            <a:ext cx="1123883" cy="608218"/>
          </a:xfrm>
          <a:prstGeom prst="rect">
            <a:avLst/>
          </a:prstGeom>
        </p:spPr>
      </p:pic>
      <p:pic>
        <p:nvPicPr>
          <p:cNvPr id="19" name="図 18" descr="時計 が含まれている画像&#10;&#10;自動的に生成された説明">
            <a:extLst>
              <a:ext uri="{FF2B5EF4-FFF2-40B4-BE49-F238E27FC236}">
                <a16:creationId xmlns:a16="http://schemas.microsoft.com/office/drawing/2014/main" id="{CCDA3DEF-1838-42BE-B10B-EEB3F59FD2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803231" y="5457517"/>
            <a:ext cx="1097061" cy="593703"/>
          </a:xfrm>
          <a:prstGeom prst="rect">
            <a:avLst/>
          </a:prstGeom>
        </p:spPr>
      </p:pic>
      <p:pic>
        <p:nvPicPr>
          <p:cNvPr id="39" name="図 38" descr="黒い背景とぼやけた写真&#10;&#10;自動的に生成された説明">
            <a:extLst>
              <a:ext uri="{FF2B5EF4-FFF2-40B4-BE49-F238E27FC236}">
                <a16:creationId xmlns:a16="http://schemas.microsoft.com/office/drawing/2014/main" id="{CE209703-88D3-4893-A421-4AB477239E4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305050" y="6439994"/>
            <a:ext cx="5575300" cy="765768"/>
          </a:xfrm>
          <a:prstGeom prst="rect">
            <a:avLst/>
          </a:prstGeom>
        </p:spPr>
      </p:pic>
      <p:sp>
        <p:nvSpPr>
          <p:cNvPr id="13" name="フッター プレースホルダー 12">
            <a:extLst>
              <a:ext uri="{FF2B5EF4-FFF2-40B4-BE49-F238E27FC236}">
                <a16:creationId xmlns:a16="http://schemas.microsoft.com/office/drawing/2014/main" id="{A40A72BE-7775-E941-A84B-ADF49F24374D}"/>
              </a:ext>
            </a:extLst>
          </p:cNvPr>
          <p:cNvSpPr>
            <a:spLocks noGrp="1"/>
          </p:cNvSpPr>
          <p:nvPr>
            <p:ph type="ftr" sz="quarter" idx="11"/>
          </p:nvPr>
        </p:nvSpPr>
        <p:spPr/>
        <p:txBody>
          <a:bodyPr/>
          <a:lstStyle/>
          <a:p>
            <a:r>
              <a:rPr kumimoji="1" lang="en-US" altLang="ja-JP"/>
              <a:t>@ 2021 Tohoku Electric Power Co.,Inc.</a:t>
            </a:r>
            <a:endParaRPr kumimoji="1" lang="ja-JP" altLang="en-US"/>
          </a:p>
        </p:txBody>
      </p:sp>
      <p:sp>
        <p:nvSpPr>
          <p:cNvPr id="15" name="スライド番号プレースホルダー 14">
            <a:extLst>
              <a:ext uri="{FF2B5EF4-FFF2-40B4-BE49-F238E27FC236}">
                <a16:creationId xmlns:a16="http://schemas.microsoft.com/office/drawing/2014/main" id="{E5D1E8AB-D552-D647-BEC8-9A73694171A5}"/>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15</a:t>
            </a:fld>
            <a:endParaRPr kumimoji="1" lang="ja-JP" altLang="en-US"/>
          </a:p>
        </p:txBody>
      </p:sp>
      <p:sp>
        <p:nvSpPr>
          <p:cNvPr id="26" name="角丸四角形 30">
            <a:extLst>
              <a:ext uri="{FF2B5EF4-FFF2-40B4-BE49-F238E27FC236}">
                <a16:creationId xmlns:a16="http://schemas.microsoft.com/office/drawing/2014/main" id="{5CBE8362-E7F0-4CE1-A9F5-3A5C05E4071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7" name="タイトル 20">
            <a:extLst>
              <a:ext uri="{FF2B5EF4-FFF2-40B4-BE49-F238E27FC236}">
                <a16:creationId xmlns:a16="http://schemas.microsoft.com/office/drawing/2014/main" id="{05F48657-1FDB-42CB-B0CD-D0538D8DB63F}"/>
              </a:ext>
            </a:extLst>
          </p:cNvPr>
          <p:cNvSpPr>
            <a:spLocks noGrp="1"/>
          </p:cNvSpPr>
          <p:nvPr>
            <p:ph type="title"/>
          </p:nvPr>
        </p:nvSpPr>
        <p:spPr>
          <a:xfrm>
            <a:off x="1169354" y="128824"/>
            <a:ext cx="8920796" cy="462600"/>
          </a:xfrm>
        </p:spPr>
        <p:txBody>
          <a:bodyPr/>
          <a:lstStyle/>
          <a:p>
            <a:pPr marL="342900" indent="-342900">
              <a:buFont typeface="+mj-lt"/>
              <a:buAutoNum type="arabicPeriod"/>
            </a:pPr>
            <a:r>
              <a:rPr lang="ja-JP" altLang="en-US" b="1" dirty="0">
                <a:latin typeface="游ゴシック" panose="020B0400000000000000" pitchFamily="50" charset="-128"/>
                <a:ea typeface="游ゴシック" panose="020B0400000000000000" pitchFamily="50" charset="-128"/>
              </a:rPr>
              <a:t>よりそう</a:t>
            </a:r>
            <a:r>
              <a:rPr lang="en-US" altLang="ja-JP" b="1" dirty="0">
                <a:latin typeface="游ゴシック" panose="020B0400000000000000" pitchFamily="50" charset="-128"/>
                <a:ea typeface="游ゴシック" panose="020B0400000000000000" pitchFamily="50" charset="-128"/>
              </a:rPr>
              <a:t>next</a:t>
            </a:r>
            <a:r>
              <a:rPr lang="ja-JP" altLang="en-US" b="1" dirty="0">
                <a:latin typeface="游ゴシック" panose="020B0400000000000000" pitchFamily="50" charset="-128"/>
                <a:ea typeface="游ゴシック" panose="020B0400000000000000" pitchFamily="50" charset="-128"/>
              </a:rPr>
              <a:t>の策定</a:t>
            </a:r>
          </a:p>
        </p:txBody>
      </p:sp>
      <p:pic>
        <p:nvPicPr>
          <p:cNvPr id="2" name="P_15_1_K.mp3">
            <a:hlinkClick r:id="" action="ppaction://media"/>
            <a:extLst>
              <a:ext uri="{FF2B5EF4-FFF2-40B4-BE49-F238E27FC236}">
                <a16:creationId xmlns:a16="http://schemas.microsoft.com/office/drawing/2014/main" id="{2FA3C78F-35D4-1975-3684-07C3B4445F48}"/>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0" y="7570400"/>
            <a:ext cx="540667" cy="540667"/>
          </a:xfrm>
          <a:prstGeom prst="rect">
            <a:avLst/>
          </a:prstGeom>
        </p:spPr>
      </p:pic>
      <p:pic>
        <p:nvPicPr>
          <p:cNvPr id="5" name="P_15_2_K.mp3">
            <a:hlinkClick r:id="" action="ppaction://media"/>
            <a:extLst>
              <a:ext uri="{FF2B5EF4-FFF2-40B4-BE49-F238E27FC236}">
                <a16:creationId xmlns:a16="http://schemas.microsoft.com/office/drawing/2014/main" id="{FD051A72-6F66-3CDE-E006-175E21744AAA}"/>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169354" y="7570400"/>
            <a:ext cx="540667" cy="540667"/>
          </a:xfrm>
          <a:prstGeom prst="rect">
            <a:avLst/>
          </a:prstGeom>
        </p:spPr>
      </p:pic>
    </p:spTree>
    <p:extLst>
      <p:ext uri="{BB962C8B-B14F-4D97-AF65-F5344CB8AC3E}">
        <p14:creationId xmlns:p14="http://schemas.microsoft.com/office/powerpoint/2010/main" val="790445047"/>
      </p:ext>
    </p:extLst>
  </p:cSld>
  <p:clrMapOvr>
    <a:masterClrMapping/>
  </p:clrMapOvr>
  <mc:AlternateContent xmlns:mc="http://schemas.openxmlformats.org/markup-compatibility/2006" xmlns:p14="http://schemas.microsoft.com/office/powerpoint/2010/main">
    <mc:Choice Requires="p14">
      <p:transition spd="med" p14:dur="700" advTm="63000">
        <p:fade/>
      </p:transition>
    </mc:Choice>
    <mc:Fallback xmlns="">
      <p:transition spd="med" advTm="6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624" fill="hold"/>
                                        <p:tgtEl>
                                          <p:spTgt spid="2"/>
                                        </p:tgtEl>
                                      </p:cBhvr>
                                    </p:cmd>
                                  </p:childTnLst>
                                </p:cTn>
                              </p:par>
                              <p:par>
                                <p:cTn id="7" presetID="10" presetClass="entr" presetSubtype="0" fill="hold" grpId="0" nodeType="withEffect">
                                  <p:stCondLst>
                                    <p:cond delay="150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10" presetClass="entr" presetSubtype="0" fill="hold" grpId="0" nodeType="withEffect">
                                  <p:stCondLst>
                                    <p:cond delay="75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215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 presetClass="mediacall" presetSubtype="0" fill="hold" nodeType="withEffect">
                                  <p:stCondLst>
                                    <p:cond delay="32000"/>
                                  </p:stCondLst>
                                  <p:childTnLst>
                                    <p:cmd type="call" cmd="playFrom(0.0)">
                                      <p:cBhvr>
                                        <p:cTn id="17" dur="26664" fill="hold"/>
                                        <p:tgtEl>
                                          <p:spTgt spid="5"/>
                                        </p:tgtEl>
                                      </p:cBhvr>
                                    </p:cmd>
                                  </p:childTnLst>
                                </p:cTn>
                              </p:par>
                              <p:par>
                                <p:cTn id="18" presetID="10" presetClass="entr" presetSubtype="0" fill="hold" nodeType="withEffect">
                                  <p:stCondLst>
                                    <p:cond delay="3200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10" presetClass="entr" presetSubtype="0" fill="hold" nodeType="withEffect">
                                  <p:stCondLst>
                                    <p:cond delay="4150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nodeType="withEffect">
                                  <p:stCondLst>
                                    <p:cond delay="415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4150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22" presetClass="entr" presetSubtype="4" fill="hold" nodeType="withEffect">
                                  <p:stCondLst>
                                    <p:cond delay="4800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par>
                                <p:cTn id="33" presetID="10" presetClass="entr" presetSubtype="0" fill="hold" nodeType="withEffect">
                                  <p:stCondLst>
                                    <p:cond delay="4900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par>
                                <p:cTn id="36" presetID="22" presetClass="entr" presetSubtype="8" fill="hold" nodeType="withEffect">
                                  <p:stCondLst>
                                    <p:cond delay="4950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10" presetClass="entr" presetSubtype="0" fill="hold" nodeType="withEffect">
                                  <p:stCondLst>
                                    <p:cond delay="505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22" presetClass="entr" presetSubtype="2" fill="hold" nodeType="withEffect">
                                  <p:stCondLst>
                                    <p:cond delay="57500"/>
                                  </p:stCondLst>
                                  <p:childTnLst>
                                    <p:set>
                                      <p:cBhvr>
                                        <p:cTn id="43" dur="1" fill="hold">
                                          <p:stCondLst>
                                            <p:cond delay="0"/>
                                          </p:stCondLst>
                                        </p:cTn>
                                        <p:tgtEl>
                                          <p:spTgt spid="39"/>
                                        </p:tgtEl>
                                        <p:attrNameLst>
                                          <p:attrName>style.visibility</p:attrName>
                                        </p:attrNameLst>
                                      </p:cBhvr>
                                      <p:to>
                                        <p:strVal val="visible"/>
                                      </p:to>
                                    </p:set>
                                    <p:animEffect transition="in" filter="wipe(right)">
                                      <p:cBhvr>
                                        <p:cTn id="44" dur="300"/>
                                        <p:tgtEl>
                                          <p:spTgt spid="39"/>
                                        </p:tgtEl>
                                      </p:cBhvr>
                                    </p:animEffect>
                                  </p:childTnLst>
                                </p:cTn>
                              </p:par>
                              <p:par>
                                <p:cTn id="45" presetID="10" presetClass="entr" presetSubtype="0" fill="hold" nodeType="withEffect">
                                  <p:stCondLst>
                                    <p:cond delay="580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42" presetClass="entr" presetSubtype="0" fill="hold" nodeType="withEffect">
                                  <p:stCondLst>
                                    <p:cond delay="5850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100"/>
                                        <p:tgtEl>
                                          <p:spTgt spid="25"/>
                                        </p:tgtEl>
                                      </p:cBhvr>
                                    </p:animEffect>
                                    <p:anim calcmode="lin" valueType="num">
                                      <p:cBhvr>
                                        <p:cTn id="51" dur="1100" fill="hold"/>
                                        <p:tgtEl>
                                          <p:spTgt spid="25"/>
                                        </p:tgtEl>
                                        <p:attrNameLst>
                                          <p:attrName>ppt_x</p:attrName>
                                        </p:attrNameLst>
                                      </p:cBhvr>
                                      <p:tavLst>
                                        <p:tav tm="0">
                                          <p:val>
                                            <p:strVal val="#ppt_x"/>
                                          </p:val>
                                        </p:tav>
                                        <p:tav tm="100000">
                                          <p:val>
                                            <p:strVal val="#ppt_x"/>
                                          </p:val>
                                        </p:tav>
                                      </p:tavLst>
                                    </p:anim>
                                    <p:anim calcmode="lin" valueType="num">
                                      <p:cBhvr>
                                        <p:cTn id="52" dur="11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53" fill="hold" display="0">
                  <p:stCondLst>
                    <p:cond delay="indefinite"/>
                  </p:stCondLst>
                  <p:endCondLst>
                    <p:cond evt="onStopAudio" delay="0">
                      <p:tgtEl>
                        <p:sldTgt/>
                      </p:tgtEl>
                    </p:cond>
                  </p:endCondLst>
                </p:cTn>
                <p:tgtEl>
                  <p:spTgt spid="2"/>
                </p:tgtEl>
              </p:cMediaNode>
            </p:audio>
            <p:audio>
              <p:cMediaNode vol="80000">
                <p:cTn id="54" fill="hold" display="0">
                  <p:stCondLst>
                    <p:cond delay="indefinite"/>
                  </p:stCondLst>
                  <p:endCondLst>
                    <p:cond evt="onStopAudio" delay="0">
                      <p:tgtEl>
                        <p:sldTgt/>
                      </p:tgtEl>
                    </p:cond>
                  </p:endCondLst>
                </p:cTn>
                <p:tgtEl>
                  <p:spTgt spid="5"/>
                </p:tgtEl>
              </p:cMediaNode>
            </p:audio>
          </p:childTnLst>
        </p:cTn>
      </p:par>
    </p:tnLst>
    <p:bldLst>
      <p:bldP spid="6" grpId="0" animBg="1"/>
      <p:bldP spid="20" grpId="0" animBg="1"/>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 34">
            <a:extLst>
              <a:ext uri="{FF2B5EF4-FFF2-40B4-BE49-F238E27FC236}">
                <a16:creationId xmlns:a16="http://schemas.microsoft.com/office/drawing/2014/main" id="{C6B76871-CE51-5C8B-8090-D81F0E79BB69}"/>
              </a:ext>
            </a:extLst>
          </p:cNvPr>
          <p:cNvPicPr>
            <a:picLocks noChangeAspect="1"/>
          </p:cNvPicPr>
          <p:nvPr/>
        </p:nvPicPr>
        <p:blipFill rotWithShape="1">
          <a:blip r:embed="rId5">
            <a:extLst>
              <a:ext uri="{28A0092B-C50C-407E-A947-70E740481C1C}">
                <a14:useLocalDpi xmlns:a14="http://schemas.microsoft.com/office/drawing/2010/main" val="0"/>
              </a:ext>
            </a:extLst>
          </a:blip>
          <a:srcRect l="16256" r="65488"/>
          <a:stretch/>
        </p:blipFill>
        <p:spPr>
          <a:xfrm>
            <a:off x="1828800" y="4086476"/>
            <a:ext cx="1762813" cy="3316893"/>
          </a:xfrm>
          <a:custGeom>
            <a:avLst/>
            <a:gdLst>
              <a:gd name="connsiteX0" fmla="*/ 109979 w 1762813"/>
              <a:gd name="connsiteY0" fmla="*/ 1737280 h 3316893"/>
              <a:gd name="connsiteX1" fmla="*/ 109979 w 1762813"/>
              <a:gd name="connsiteY1" fmla="*/ 3232226 h 3316893"/>
              <a:gd name="connsiteX2" fmla="*/ 1352048 w 1762813"/>
              <a:gd name="connsiteY2" fmla="*/ 3232226 h 3316893"/>
              <a:gd name="connsiteX3" fmla="*/ 1352048 w 1762813"/>
              <a:gd name="connsiteY3" fmla="*/ 1737280 h 3316893"/>
              <a:gd name="connsiteX4" fmla="*/ 109979 w 1762813"/>
              <a:gd name="connsiteY4" fmla="*/ 705657 h 3316893"/>
              <a:gd name="connsiteX5" fmla="*/ 109979 w 1762813"/>
              <a:gd name="connsiteY5" fmla="*/ 1222124 h 3316893"/>
              <a:gd name="connsiteX6" fmla="*/ 1352048 w 1762813"/>
              <a:gd name="connsiteY6" fmla="*/ 1222124 h 3316893"/>
              <a:gd name="connsiteX7" fmla="*/ 1352048 w 1762813"/>
              <a:gd name="connsiteY7" fmla="*/ 705657 h 3316893"/>
              <a:gd name="connsiteX8" fmla="*/ 0 w 1762813"/>
              <a:gd name="connsiteY8" fmla="*/ 0 h 3316893"/>
              <a:gd name="connsiteX9" fmla="*/ 1762813 w 1762813"/>
              <a:gd name="connsiteY9" fmla="*/ 0 h 3316893"/>
              <a:gd name="connsiteX10" fmla="*/ 1762813 w 1762813"/>
              <a:gd name="connsiteY10" fmla="*/ 3316893 h 3316893"/>
              <a:gd name="connsiteX11" fmla="*/ 0 w 1762813"/>
              <a:gd name="connsiteY11" fmla="*/ 3316893 h 331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2813" h="3316893">
                <a:moveTo>
                  <a:pt x="109979" y="1737280"/>
                </a:moveTo>
                <a:lnTo>
                  <a:pt x="109979" y="3232226"/>
                </a:lnTo>
                <a:lnTo>
                  <a:pt x="1352048" y="3232226"/>
                </a:lnTo>
                <a:lnTo>
                  <a:pt x="1352048" y="1737280"/>
                </a:lnTo>
                <a:close/>
                <a:moveTo>
                  <a:pt x="109979" y="705657"/>
                </a:moveTo>
                <a:lnTo>
                  <a:pt x="109979" y="1222124"/>
                </a:lnTo>
                <a:lnTo>
                  <a:pt x="1352048" y="1222124"/>
                </a:lnTo>
                <a:lnTo>
                  <a:pt x="1352048" y="705657"/>
                </a:lnTo>
                <a:close/>
                <a:moveTo>
                  <a:pt x="0" y="0"/>
                </a:moveTo>
                <a:lnTo>
                  <a:pt x="1762813" y="0"/>
                </a:lnTo>
                <a:lnTo>
                  <a:pt x="1762813" y="3316893"/>
                </a:lnTo>
                <a:lnTo>
                  <a:pt x="0" y="3316893"/>
                </a:lnTo>
                <a:close/>
              </a:path>
            </a:pathLst>
          </a:custGeom>
        </p:spPr>
      </p:pic>
      <p:sp>
        <p:nvSpPr>
          <p:cNvPr id="7" name="正方形/長方形 6">
            <a:extLst>
              <a:ext uri="{FF2B5EF4-FFF2-40B4-BE49-F238E27FC236}">
                <a16:creationId xmlns:a16="http://schemas.microsoft.com/office/drawing/2014/main" id="{1CA97A98-2819-B205-57EC-177C7E2491DC}"/>
              </a:ext>
            </a:extLst>
          </p:cNvPr>
          <p:cNvSpPr/>
          <p:nvPr/>
        </p:nvSpPr>
        <p:spPr>
          <a:xfrm>
            <a:off x="6524368" y="3319156"/>
            <a:ext cx="3053266" cy="79454"/>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9" name="正方形/長方形 8">
            <a:extLst>
              <a:ext uri="{FF2B5EF4-FFF2-40B4-BE49-F238E27FC236}">
                <a16:creationId xmlns:a16="http://schemas.microsoft.com/office/drawing/2014/main" id="{D19D7C38-C689-6574-2033-5C2CE6BDB265}"/>
              </a:ext>
            </a:extLst>
          </p:cNvPr>
          <p:cNvSpPr/>
          <p:nvPr/>
        </p:nvSpPr>
        <p:spPr>
          <a:xfrm>
            <a:off x="642566" y="3642835"/>
            <a:ext cx="1309801" cy="72000"/>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10" name="正方形/長方形 9">
            <a:extLst>
              <a:ext uri="{FF2B5EF4-FFF2-40B4-BE49-F238E27FC236}">
                <a16:creationId xmlns:a16="http://schemas.microsoft.com/office/drawing/2014/main" id="{65152AFF-6DFE-3480-BC8B-9A86D8FC94A8}"/>
              </a:ext>
            </a:extLst>
          </p:cNvPr>
          <p:cNvSpPr/>
          <p:nvPr/>
        </p:nvSpPr>
        <p:spPr>
          <a:xfrm>
            <a:off x="2808652" y="3642835"/>
            <a:ext cx="4481834" cy="72000"/>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26" name="角丸四角形 30">
            <a:extLst>
              <a:ext uri="{FF2B5EF4-FFF2-40B4-BE49-F238E27FC236}">
                <a16:creationId xmlns:a16="http://schemas.microsoft.com/office/drawing/2014/main" id="{5CBE8362-E7F0-4CE1-A9F5-3A5C05E4071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7" name="タイトル 20">
            <a:extLst>
              <a:ext uri="{FF2B5EF4-FFF2-40B4-BE49-F238E27FC236}">
                <a16:creationId xmlns:a16="http://schemas.microsoft.com/office/drawing/2014/main" id="{05F48657-1FDB-42CB-B0CD-D0538D8DB63F}"/>
              </a:ext>
            </a:extLst>
          </p:cNvPr>
          <p:cNvSpPr>
            <a:spLocks noGrp="1"/>
          </p:cNvSpPr>
          <p:nvPr>
            <p:ph type="title"/>
          </p:nvPr>
        </p:nvSpPr>
        <p:spPr>
          <a:xfrm>
            <a:off x="1169354" y="121803"/>
            <a:ext cx="8920796" cy="476642"/>
          </a:xfrm>
        </p:spPr>
        <p:txBody>
          <a:bodyPr/>
          <a:lstStyle/>
          <a:p>
            <a:r>
              <a:rPr lang="en-US" altLang="ja-JP" b="1" dirty="0">
                <a:latin typeface="游ゴシック" panose="020B0400000000000000" pitchFamily="50" charset="-128"/>
                <a:ea typeface="游ゴシック" panose="020B0400000000000000" pitchFamily="50" charset="-128"/>
              </a:rPr>
              <a:t>2</a:t>
            </a:r>
            <a:r>
              <a:rPr lang="ja-JP" altLang="en-US" b="1" dirty="0">
                <a:latin typeface="游ゴシック" panose="020B0400000000000000" pitchFamily="50" charset="-128"/>
                <a:ea typeface="游ゴシック" panose="020B0400000000000000" pitchFamily="50" charset="-128"/>
              </a:rPr>
              <a:t>．東北電力グループサステナビリティ方針の策定</a:t>
            </a:r>
          </a:p>
        </p:txBody>
      </p:sp>
      <p:sp>
        <p:nvSpPr>
          <p:cNvPr id="23" name="正方形/長方形 22">
            <a:extLst>
              <a:ext uri="{FF2B5EF4-FFF2-40B4-BE49-F238E27FC236}">
                <a16:creationId xmlns:a16="http://schemas.microsoft.com/office/drawing/2014/main" id="{D52F2A61-A7BA-4EFE-AD7F-A05B8509C1E2}"/>
              </a:ext>
            </a:extLst>
          </p:cNvPr>
          <p:cNvSpPr/>
          <p:nvPr/>
        </p:nvSpPr>
        <p:spPr>
          <a:xfrm>
            <a:off x="179388" y="729461"/>
            <a:ext cx="9720261" cy="1419955"/>
          </a:xfrm>
          <a:prstGeom prst="rect">
            <a:avLst/>
          </a:prstGeom>
        </p:spPr>
        <p:txBody>
          <a:bodyPr wrap="square" lIns="180000" tIns="180000" rIns="180000" bIns="180000">
            <a:spAutoFit/>
          </a:bodyPr>
          <a:lstStyle/>
          <a:p>
            <a:pPr marL="9525" indent="-9525">
              <a:lnSpc>
                <a:spcPct val="120000"/>
              </a:lnSpc>
              <a:spcAft>
                <a:spcPts val="600"/>
              </a:spcAft>
            </a:pPr>
            <a:r>
              <a:rPr lang="en-US" altLang="ja-JP" sz="1400" dirty="0">
                <a:latin typeface="游ゴシック" panose="020B0400000000000000" pitchFamily="50" charset="-128"/>
                <a:ea typeface="游ゴシック" panose="020B0400000000000000" pitchFamily="50" charset="-128"/>
              </a:rPr>
              <a:t>2021</a:t>
            </a:r>
            <a:r>
              <a:rPr lang="ja-JP" altLang="en-US" sz="1400" dirty="0">
                <a:latin typeface="游ゴシック" panose="020B0400000000000000" pitchFamily="50" charset="-128"/>
                <a:ea typeface="游ゴシック" panose="020B0400000000000000" pitchFamily="50" charset="-128"/>
              </a:rPr>
              <a:t>年に</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 東北電力グループサステナビリティ方針」</a:t>
            </a:r>
            <a:r>
              <a:rPr lang="ja-JP" altLang="en-US" sz="1400" dirty="0">
                <a:latin typeface="游ゴシック" panose="020B0400000000000000" pitchFamily="50" charset="-128"/>
                <a:ea typeface="游ゴシック" panose="020B0400000000000000" pitchFamily="50" charset="-128"/>
              </a:rPr>
              <a:t>を策定。</a:t>
            </a:r>
            <a:r>
              <a:rPr lang="en-US" altLang="ja-JP" sz="1400" dirty="0">
                <a:latin typeface="游ゴシック" panose="020B0400000000000000" pitchFamily="50" charset="-128"/>
                <a:ea typeface="游ゴシック" panose="020B0400000000000000" pitchFamily="50" charset="-128"/>
              </a:rPr>
              <a:t>2022</a:t>
            </a:r>
            <a:r>
              <a:rPr lang="ja-JP" altLang="en-US" sz="1400" dirty="0">
                <a:latin typeface="游ゴシック" panose="020B0400000000000000" pitchFamily="50" charset="-128"/>
                <a:ea typeface="游ゴシック" panose="020B0400000000000000" pitchFamily="50" charset="-128"/>
              </a:rPr>
              <a:t>年には東北電力グループが優先的に取り組むべき課題として</a:t>
            </a:r>
            <a:r>
              <a:rPr lang="en-US" altLang="ja-JP" sz="1400" dirty="0">
                <a:latin typeface="游ゴシック" panose="020B0400000000000000" pitchFamily="50" charset="-128"/>
                <a:ea typeface="游ゴシック" panose="020B0400000000000000" pitchFamily="50" charset="-128"/>
              </a:rPr>
              <a:t>8</a:t>
            </a:r>
            <a:r>
              <a:rPr lang="ja-JP" altLang="en-US" sz="1400" dirty="0">
                <a:latin typeface="游ゴシック" panose="020B0400000000000000" pitchFamily="50" charset="-128"/>
                <a:ea typeface="游ゴシック" panose="020B0400000000000000" pitchFamily="50" charset="-128"/>
              </a:rPr>
              <a:t>つの「サステナビリティ重要課題（マテリアリティ）」を特定。サステナビリティ重要課題の解決</a:t>
            </a:r>
            <a:r>
              <a:rPr lang="ja-JP" altLang="en-US" sz="1400" dirty="0" smtClean="0">
                <a:latin typeface="游ゴシック" panose="020B0400000000000000" pitchFamily="50" charset="-128"/>
                <a:ea typeface="游ゴシック" panose="020B0400000000000000" pitchFamily="50" charset="-128"/>
              </a:rPr>
              <a:t>に　取り組み</a:t>
            </a:r>
            <a:r>
              <a:rPr lang="ja-JP" altLang="en-US" sz="1400" dirty="0">
                <a:latin typeface="游ゴシック" panose="020B0400000000000000" pitchFamily="50" charset="-128"/>
                <a:ea typeface="游ゴシック" panose="020B0400000000000000" pitchFamily="50" charset="-128"/>
              </a:rPr>
              <a:t>、東北電力グループ中長期ビジョン「よりそう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」の実現と「カーボンニュートラルチャレンジ</a:t>
            </a:r>
            <a:r>
              <a:rPr lang="en-US" altLang="ja-JP" sz="1400" dirty="0">
                <a:latin typeface="游ゴシック" panose="020B0400000000000000" pitchFamily="50" charset="-128"/>
                <a:ea typeface="游ゴシック" panose="020B0400000000000000" pitchFamily="50" charset="-128"/>
              </a:rPr>
              <a:t>2050</a:t>
            </a:r>
            <a:r>
              <a:rPr lang="ja-JP" altLang="en-US" sz="1400" dirty="0" smtClean="0">
                <a:latin typeface="游ゴシック" panose="020B0400000000000000" pitchFamily="50" charset="-128"/>
                <a:ea typeface="游ゴシック" panose="020B0400000000000000" pitchFamily="50" charset="-128"/>
              </a:rPr>
              <a:t>」　へ</a:t>
            </a:r>
            <a:r>
              <a:rPr lang="ja-JP" altLang="en-US" sz="1400" dirty="0">
                <a:latin typeface="游ゴシック" panose="020B0400000000000000" pitchFamily="50" charset="-128"/>
                <a:ea typeface="游ゴシック" panose="020B0400000000000000" pitchFamily="50" charset="-128"/>
              </a:rPr>
              <a:t>の挑戦を通じて、未来世代にわたるステークホルダーとともに価値を共創していく。</a:t>
            </a:r>
            <a:endParaRPr lang="en-US" altLang="ja-JP" sz="1400" dirty="0">
              <a:latin typeface="游ゴシック" panose="020B0400000000000000" pitchFamily="50" charset="-128"/>
              <a:ea typeface="游ゴシック" panose="020B0400000000000000" pitchFamily="50" charset="-128"/>
            </a:endParaRPr>
          </a:p>
        </p:txBody>
      </p:sp>
      <p:grpSp>
        <p:nvGrpSpPr>
          <p:cNvPr id="17" name="グループ化 16">
            <a:extLst>
              <a:ext uri="{FF2B5EF4-FFF2-40B4-BE49-F238E27FC236}">
                <a16:creationId xmlns:a16="http://schemas.microsoft.com/office/drawing/2014/main" id="{71475315-7972-7DB7-DF11-8D27FE5D1EBA}"/>
              </a:ext>
            </a:extLst>
          </p:cNvPr>
          <p:cNvGrpSpPr/>
          <p:nvPr/>
        </p:nvGrpSpPr>
        <p:grpSpPr>
          <a:xfrm>
            <a:off x="397624" y="2180860"/>
            <a:ext cx="9339260" cy="1751982"/>
            <a:chOff x="397624" y="2217782"/>
            <a:chExt cx="9339260" cy="1751982"/>
          </a:xfrm>
        </p:grpSpPr>
        <p:sp>
          <p:nvSpPr>
            <p:cNvPr id="50" name="正方形/長方形 49">
              <a:extLst>
                <a:ext uri="{FF2B5EF4-FFF2-40B4-BE49-F238E27FC236}">
                  <a16:creationId xmlns:a16="http://schemas.microsoft.com/office/drawing/2014/main" id="{8A88D89C-6F78-104F-A500-5B189629D856}"/>
                </a:ext>
              </a:extLst>
            </p:cNvPr>
            <p:cNvSpPr/>
            <p:nvPr/>
          </p:nvSpPr>
          <p:spPr>
            <a:xfrm>
              <a:off x="397624" y="2217782"/>
              <a:ext cx="9339260" cy="459018"/>
            </a:xfrm>
            <a:prstGeom prst="rect">
              <a:avLst/>
            </a:prstGeom>
            <a:solidFill>
              <a:srgbClr val="00AC9C"/>
            </a:solidFill>
            <a:ln w="38100">
              <a:solidFill>
                <a:srgbClr val="00AC9C"/>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marL="0" marR="0" lvl="0" indent="0" algn="just" defTabSz="914400" rtl="0" eaLnBrk="1" fontAlgn="base" latinLnBrk="0" hangingPunct="1">
                <a:lnSpc>
                  <a:spcPct val="120000"/>
                </a:lnSpc>
                <a:spcBef>
                  <a:spcPct val="0"/>
                </a:spcBef>
                <a:spcAft>
                  <a:spcPts val="600"/>
                </a:spcAft>
                <a:buClr>
                  <a:srgbClr val="E7E6E6"/>
                </a:buClr>
                <a:buSzPct val="80000"/>
                <a:buFontTx/>
                <a:buNone/>
                <a:tabLst/>
                <a:defRPr/>
              </a:pPr>
              <a:r>
                <a:rPr kumimoji="0" lang="ja-JP" altLang="en-US" b="1" strike="noStrike" kern="0" cap="none" spc="0" normalizeH="0" baseline="0" noProof="0" dirty="0">
                  <a:ln>
                    <a:noFill/>
                  </a:ln>
                  <a:solidFill>
                    <a:schemeClr val="bg1"/>
                  </a:solidFill>
                  <a:uLnTx/>
                  <a:uFillTx/>
                  <a:latin typeface="Yu Gothic" panose="020B0400000000000000" pitchFamily="34" charset="-128"/>
                  <a:ea typeface="Yu Gothic" panose="020B0400000000000000" pitchFamily="34" charset="-128"/>
                  <a:cs typeface="Arial" charset="0"/>
                </a:rPr>
                <a:t>「東北電力グループサステナビリティ方針」</a:t>
              </a:r>
              <a:endParaRPr kumimoji="0" lang="en-US" altLang="ja-JP" b="1" strike="noStrike" kern="0" cap="none" spc="-40" normalizeH="0" baseline="0" noProof="0" dirty="0">
                <a:ln>
                  <a:noFill/>
                </a:ln>
                <a:solidFill>
                  <a:schemeClr val="bg1"/>
                </a:solidFill>
                <a:uLnTx/>
                <a:uFillTx/>
                <a:latin typeface="Yu Gothic" panose="020B0400000000000000" pitchFamily="34" charset="-128"/>
                <a:ea typeface="Yu Gothic" panose="020B0400000000000000" pitchFamily="34" charset="-128"/>
                <a:cs typeface="Arial" charset="0"/>
              </a:endParaRPr>
            </a:p>
          </p:txBody>
        </p:sp>
        <p:sp>
          <p:nvSpPr>
            <p:cNvPr id="2" name="テキスト ボックス 1">
              <a:extLst>
                <a:ext uri="{FF2B5EF4-FFF2-40B4-BE49-F238E27FC236}">
                  <a16:creationId xmlns:a16="http://schemas.microsoft.com/office/drawing/2014/main" id="{53AC4A90-0DB3-76A2-309C-7835E8C73202}"/>
                </a:ext>
              </a:extLst>
            </p:cNvPr>
            <p:cNvSpPr txBox="1"/>
            <p:nvPr/>
          </p:nvSpPr>
          <p:spPr>
            <a:xfrm>
              <a:off x="397624" y="2665354"/>
              <a:ext cx="9339260" cy="1304410"/>
            </a:xfrm>
            <a:prstGeom prst="rect">
              <a:avLst/>
            </a:prstGeom>
            <a:noFill/>
            <a:ln w="38100">
              <a:solidFill>
                <a:srgbClr val="00AC9C"/>
              </a:solidFill>
            </a:ln>
          </p:spPr>
          <p:txBody>
            <a:bodyPr vert="horz" wrap="square" lIns="180000" tIns="180000" rIns="180000" bIns="180000" rtlCol="0" anchor="ctr" anchorCtr="0">
              <a:spAutoFit/>
            </a:bodyPr>
            <a:lstStyle>
              <a:defPPr>
                <a:defRPr lang="ja-JP"/>
              </a:defPPr>
              <a:lvl1pPr marL="285750" lvl="0" indent="-285750">
                <a:buClr>
                  <a:srgbClr val="F2F2F2">
                    <a:lumMod val="50000"/>
                  </a:srgbClr>
                </a:buClr>
                <a:buFont typeface="Wingdings" panose="05000000000000000000" pitchFamily="2" charset="2"/>
                <a:buChar char="n"/>
                <a:defRPr sz="1600" b="0" i="0" u="none" strike="noStrike" cap="none" spc="0" normalizeH="0" baseline="0">
                  <a:ln>
                    <a:noFill/>
                  </a:ln>
                  <a:solidFill>
                    <a:srgbClr val="333333"/>
                  </a:solidFill>
                  <a:effectLst/>
                  <a:uLnTx/>
                  <a:uFillTx/>
                  <a:latin typeface="Meiryo UI" panose="020B0604030504040204" pitchFamily="50" charset="-128"/>
                  <a:ea typeface="Meiryo UI" panose="020B0604030504040204" pitchFamily="50" charset="-128"/>
                </a:defRPr>
              </a:lvl1pPr>
            </a:lstStyle>
            <a:p>
              <a:pPr marL="93663" marR="0" lvl="0" indent="0" algn="just" defTabSz="914400" rtl="0" eaLnBrk="1" fontAlgn="auto" latinLnBrk="0" hangingPunct="1">
                <a:lnSpc>
                  <a:spcPct val="120000"/>
                </a:lnSpc>
                <a:spcBef>
                  <a:spcPts val="300"/>
                </a:spcBef>
                <a:spcAft>
                  <a:spcPts val="600"/>
                </a:spcAft>
                <a:buClr>
                  <a:srgbClr val="F2F2F2">
                    <a:lumMod val="50000"/>
                  </a:srgbClr>
                </a:buClr>
                <a:buSzTx/>
                <a:buNone/>
                <a:tabLst/>
                <a:defRPr/>
              </a:pP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a:t>
              </a:r>
              <a:r>
                <a:rPr kumimoji="1" lang="ja-JP" altLang="en-US"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地域社会との共栄」と「より、そう、ちから。</a:t>
              </a: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」に基づいて，東北電力グループが</a:t>
              </a:r>
              <a:r>
                <a:rPr kumimoji="1" lang="ja-JP" altLang="en-US" sz="1400" dirty="0">
                  <a:latin typeface="Yu Gothic" panose="020B0400000000000000" pitchFamily="34" charset="-128"/>
                  <a:ea typeface="Yu Gothic" panose="020B0400000000000000" pitchFamily="34" charset="-128"/>
                </a:rPr>
                <a:t>一体</a:t>
              </a: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となってお客さまと地域によりそい、事業を通じて社会が直面する課題を解決</a:t>
              </a:r>
              <a:r>
                <a:rPr kumimoji="1" lang="ja-JP" altLang="en-US" sz="1400" dirty="0">
                  <a:latin typeface="Yu Gothic" panose="020B0400000000000000" pitchFamily="34" charset="-128"/>
                  <a:ea typeface="Yu Gothic" panose="020B0400000000000000" pitchFamily="34" charset="-128"/>
                </a:rPr>
                <a:t>することで</a:t>
              </a:r>
              <a:r>
                <a:rPr kumimoji="1" lang="ja-JP" altLang="en-US" sz="1800" b="1" dirty="0">
                  <a:latin typeface="Yu Gothic" panose="020B0400000000000000" pitchFamily="34" charset="-128"/>
                  <a:ea typeface="Yu Gothic" panose="020B0400000000000000" pitchFamily="34" charset="-128"/>
                </a:rPr>
                <a:t>「中長期的に企業価値を向上　させること」</a:t>
              </a:r>
              <a:r>
                <a:rPr kumimoji="1" lang="ja-JP" altLang="en-US" sz="1400" strike="noStrike" kern="1200" cap="none" spc="0" normalizeH="0" baseline="0" noProof="0" dirty="0">
                  <a:ln>
                    <a:noFill/>
                  </a:ln>
                  <a:solidFill>
                    <a:srgbClr val="333333"/>
                  </a:solidFill>
                  <a:uLnTx/>
                  <a:uFillTx/>
                  <a:latin typeface="Yu Gothic" panose="020B0400000000000000" pitchFamily="34" charset="-128"/>
                  <a:ea typeface="Yu Gothic" panose="020B0400000000000000" pitchFamily="34" charset="-128"/>
                </a:rPr>
                <a:t>ならびに</a:t>
              </a:r>
              <a:r>
                <a:rPr kumimoji="1" lang="ja-JP" altLang="en-US" sz="1800" b="1" dirty="0">
                  <a:latin typeface="Yu Gothic" panose="020B0400000000000000" pitchFamily="34" charset="-128"/>
                  <a:ea typeface="Yu Gothic" panose="020B0400000000000000" pitchFamily="34" charset="-128"/>
                </a:rPr>
                <a:t>「社会全体の持続的な発展へ貢献すること」</a:t>
              </a:r>
              <a:r>
                <a:rPr kumimoji="1" lang="ja-JP" altLang="en-US"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を宣言。</a:t>
              </a:r>
              <a:endParaRPr kumimoji="1" lang="en-US" altLang="ja-JP"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endParaRPr>
            </a:p>
          </p:txBody>
        </p:sp>
      </p:grpSp>
      <p:pic>
        <p:nvPicPr>
          <p:cNvPr id="6" name="P_16_K.mp3">
            <a:hlinkClick r:id="" action="ppaction://media"/>
            <a:extLst>
              <a:ext uri="{FF2B5EF4-FFF2-40B4-BE49-F238E27FC236}">
                <a16:creationId xmlns:a16="http://schemas.microsoft.com/office/drawing/2014/main" id="{3F338068-91FD-E514-DFCB-72D933F6DA5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7559675"/>
            <a:ext cx="539362" cy="539362"/>
          </a:xfrm>
          <a:prstGeom prst="rect">
            <a:avLst/>
          </a:prstGeom>
        </p:spPr>
      </p:pic>
      <p:cxnSp>
        <p:nvCxnSpPr>
          <p:cNvPr id="12" name="直線コネクタ 11">
            <a:extLst>
              <a:ext uri="{FF2B5EF4-FFF2-40B4-BE49-F238E27FC236}">
                <a16:creationId xmlns:a16="http://schemas.microsoft.com/office/drawing/2014/main" id="{2FD5C947-30D1-8AA5-0C25-A4DBD96D7B09}"/>
              </a:ext>
            </a:extLst>
          </p:cNvPr>
          <p:cNvCxnSpPr>
            <a:cxnSpLocks/>
          </p:cNvCxnSpPr>
          <p:nvPr/>
        </p:nvCxnSpPr>
        <p:spPr>
          <a:xfrm>
            <a:off x="1421165" y="1391467"/>
            <a:ext cx="4488568"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02662FD8-731D-9C28-000F-76EA1DAEF562}"/>
              </a:ext>
            </a:extLst>
          </p:cNvPr>
          <p:cNvCxnSpPr>
            <a:cxnSpLocks/>
          </p:cNvCxnSpPr>
          <p:nvPr/>
        </p:nvCxnSpPr>
        <p:spPr>
          <a:xfrm>
            <a:off x="760765" y="3076333"/>
            <a:ext cx="1626835"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E94449-39CA-1D65-E3BB-F8C18C06C6DE}"/>
              </a:ext>
            </a:extLst>
          </p:cNvPr>
          <p:cNvCxnSpPr>
            <a:cxnSpLocks/>
          </p:cNvCxnSpPr>
          <p:nvPr/>
        </p:nvCxnSpPr>
        <p:spPr>
          <a:xfrm>
            <a:off x="2777067" y="3076333"/>
            <a:ext cx="1947333"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pic>
        <p:nvPicPr>
          <p:cNvPr id="21" name="図 20">
            <a:extLst>
              <a:ext uri="{FF2B5EF4-FFF2-40B4-BE49-F238E27FC236}">
                <a16:creationId xmlns:a16="http://schemas.microsoft.com/office/drawing/2014/main" id="{835009C7-F2AF-D858-2F03-6507D7445106}"/>
              </a:ext>
            </a:extLst>
          </p:cNvPr>
          <p:cNvPicPr>
            <a:picLocks noChangeAspect="1"/>
          </p:cNvPicPr>
          <p:nvPr/>
        </p:nvPicPr>
        <p:blipFill rotWithShape="1">
          <a:blip r:embed="rId5">
            <a:extLst>
              <a:ext uri="{28A0092B-C50C-407E-A947-70E740481C1C}">
                <a14:useLocalDpi xmlns:a14="http://schemas.microsoft.com/office/drawing/2010/main" val="0"/>
              </a:ext>
            </a:extLst>
          </a:blip>
          <a:srcRect r="83711"/>
          <a:stretch/>
        </p:blipFill>
        <p:spPr>
          <a:xfrm>
            <a:off x="259123" y="4086476"/>
            <a:ext cx="1572851" cy="3316893"/>
          </a:xfrm>
          <a:prstGeom prst="rect">
            <a:avLst/>
          </a:prstGeom>
        </p:spPr>
      </p:pic>
      <p:pic>
        <p:nvPicPr>
          <p:cNvPr id="22" name="図 21">
            <a:extLst>
              <a:ext uri="{FF2B5EF4-FFF2-40B4-BE49-F238E27FC236}">
                <a16:creationId xmlns:a16="http://schemas.microsoft.com/office/drawing/2014/main" id="{9FEDAA11-B9DF-6A6D-A28B-BAFD1ED64242}"/>
              </a:ext>
            </a:extLst>
          </p:cNvPr>
          <p:cNvPicPr>
            <a:picLocks noChangeAspect="1"/>
          </p:cNvPicPr>
          <p:nvPr/>
        </p:nvPicPr>
        <p:blipFill rotWithShape="1">
          <a:blip r:embed="rId5">
            <a:extLst>
              <a:ext uri="{28A0092B-C50C-407E-A947-70E740481C1C}">
                <a14:useLocalDpi xmlns:a14="http://schemas.microsoft.com/office/drawing/2010/main" val="0"/>
              </a:ext>
            </a:extLst>
          </a:blip>
          <a:srcRect l="79388" t="11229"/>
          <a:stretch/>
        </p:blipFill>
        <p:spPr>
          <a:xfrm>
            <a:off x="7924800" y="4461933"/>
            <a:ext cx="1990310" cy="2944433"/>
          </a:xfrm>
          <a:prstGeom prst="rect">
            <a:avLst/>
          </a:prstGeom>
        </p:spPr>
      </p:pic>
      <p:grpSp>
        <p:nvGrpSpPr>
          <p:cNvPr id="39" name="グループ化 38">
            <a:extLst>
              <a:ext uri="{FF2B5EF4-FFF2-40B4-BE49-F238E27FC236}">
                <a16:creationId xmlns:a16="http://schemas.microsoft.com/office/drawing/2014/main" id="{7EEC1326-9624-DD01-E7BF-5551683EBA0C}"/>
              </a:ext>
            </a:extLst>
          </p:cNvPr>
          <p:cNvGrpSpPr/>
          <p:nvPr/>
        </p:nvGrpSpPr>
        <p:grpSpPr>
          <a:xfrm>
            <a:off x="3564466" y="4086476"/>
            <a:ext cx="6350643" cy="3316893"/>
            <a:chOff x="3564466" y="4086476"/>
            <a:chExt cx="6350643" cy="3316893"/>
          </a:xfrm>
        </p:grpSpPr>
        <p:pic>
          <p:nvPicPr>
            <p:cNvPr id="24" name="図 23">
              <a:extLst>
                <a:ext uri="{FF2B5EF4-FFF2-40B4-BE49-F238E27FC236}">
                  <a16:creationId xmlns:a16="http://schemas.microsoft.com/office/drawing/2014/main" id="{DAD73711-FB32-0342-55A0-9B44F3FF55A6}"/>
                </a:ext>
              </a:extLst>
            </p:cNvPr>
            <p:cNvPicPr>
              <a:picLocks noChangeAspect="1"/>
            </p:cNvPicPr>
            <p:nvPr/>
          </p:nvPicPr>
          <p:blipFill rotWithShape="1">
            <a:blip r:embed="rId5">
              <a:extLst>
                <a:ext uri="{28A0092B-C50C-407E-A947-70E740481C1C}">
                  <a14:useLocalDpi xmlns:a14="http://schemas.microsoft.com/office/drawing/2010/main" val="0"/>
                </a:ext>
              </a:extLst>
            </a:blip>
            <a:srcRect l="34231" b="88680"/>
            <a:stretch/>
          </p:blipFill>
          <p:spPr>
            <a:xfrm>
              <a:off x="3564466" y="4086476"/>
              <a:ext cx="6350643" cy="375457"/>
            </a:xfrm>
            <a:prstGeom prst="rect">
              <a:avLst/>
            </a:prstGeom>
          </p:spPr>
        </p:pic>
        <p:pic>
          <p:nvPicPr>
            <p:cNvPr id="29" name="図 28">
              <a:extLst>
                <a:ext uri="{FF2B5EF4-FFF2-40B4-BE49-F238E27FC236}">
                  <a16:creationId xmlns:a16="http://schemas.microsoft.com/office/drawing/2014/main" id="{01A398CA-42F7-1D63-AC27-9330C57F1C6F}"/>
                </a:ext>
              </a:extLst>
            </p:cNvPr>
            <p:cNvPicPr>
              <a:picLocks noChangeAspect="1"/>
            </p:cNvPicPr>
            <p:nvPr/>
          </p:nvPicPr>
          <p:blipFill rotWithShape="1">
            <a:blip r:embed="rId5">
              <a:extLst>
                <a:ext uri="{28A0092B-C50C-407E-A947-70E740481C1C}">
                  <a14:useLocalDpi xmlns:a14="http://schemas.microsoft.com/office/drawing/2010/main" val="0"/>
                </a:ext>
              </a:extLst>
            </a:blip>
            <a:srcRect l="34231" t="11139" r="20612"/>
            <a:stretch/>
          </p:blipFill>
          <p:spPr>
            <a:xfrm>
              <a:off x="3564466" y="4455938"/>
              <a:ext cx="4360334" cy="2947431"/>
            </a:xfrm>
            <a:prstGeom prst="rect">
              <a:avLst/>
            </a:prstGeom>
          </p:spPr>
        </p:pic>
      </p:grpSp>
      <p:pic>
        <p:nvPicPr>
          <p:cNvPr id="31" name="図 30">
            <a:extLst>
              <a:ext uri="{FF2B5EF4-FFF2-40B4-BE49-F238E27FC236}">
                <a16:creationId xmlns:a16="http://schemas.microsoft.com/office/drawing/2014/main" id="{B1C1EF76-3B17-6372-86C9-60484E01961C}"/>
              </a:ext>
            </a:extLst>
          </p:cNvPr>
          <p:cNvPicPr>
            <a:picLocks noChangeAspect="1"/>
          </p:cNvPicPr>
          <p:nvPr/>
        </p:nvPicPr>
        <p:blipFill rotWithShape="1">
          <a:blip r:embed="rId5">
            <a:extLst>
              <a:ext uri="{28A0092B-C50C-407E-A947-70E740481C1C}">
                <a14:useLocalDpi xmlns:a14="http://schemas.microsoft.com/office/drawing/2010/main" val="0"/>
              </a:ext>
            </a:extLst>
          </a:blip>
          <a:srcRect l="16256" t="51395" r="69715"/>
          <a:stretch/>
        </p:blipFill>
        <p:spPr>
          <a:xfrm>
            <a:off x="1828800" y="5791200"/>
            <a:ext cx="1354667" cy="1612170"/>
          </a:xfrm>
          <a:prstGeom prst="rect">
            <a:avLst/>
          </a:prstGeom>
        </p:spPr>
      </p:pic>
      <p:pic>
        <p:nvPicPr>
          <p:cNvPr id="36" name="図 35">
            <a:extLst>
              <a:ext uri="{FF2B5EF4-FFF2-40B4-BE49-F238E27FC236}">
                <a16:creationId xmlns:a16="http://schemas.microsoft.com/office/drawing/2014/main" id="{16438FFB-6912-B9A2-3AC7-4E0EB7B098B2}"/>
              </a:ext>
            </a:extLst>
          </p:cNvPr>
          <p:cNvPicPr>
            <a:picLocks noChangeAspect="1"/>
          </p:cNvPicPr>
          <p:nvPr/>
        </p:nvPicPr>
        <p:blipFill rotWithShape="1">
          <a:blip r:embed="rId5">
            <a:extLst>
              <a:ext uri="{28A0092B-C50C-407E-A947-70E740481C1C}">
                <a14:useLocalDpi xmlns:a14="http://schemas.microsoft.com/office/drawing/2010/main" val="0"/>
              </a:ext>
            </a:extLst>
          </a:blip>
          <a:srcRect l="16256" r="69452" b="61623"/>
          <a:stretch/>
        </p:blipFill>
        <p:spPr>
          <a:xfrm>
            <a:off x="1828800" y="4086477"/>
            <a:ext cx="1380067" cy="1272924"/>
          </a:xfrm>
          <a:prstGeom prst="rect">
            <a:avLst/>
          </a:prstGeom>
        </p:spPr>
      </p:pic>
      <p:cxnSp>
        <p:nvCxnSpPr>
          <p:cNvPr id="37" name="直線コネクタ 36">
            <a:extLst>
              <a:ext uri="{FF2B5EF4-FFF2-40B4-BE49-F238E27FC236}">
                <a16:creationId xmlns:a16="http://schemas.microsoft.com/office/drawing/2014/main" id="{A268C10A-1D0E-DDFE-04F8-7DDE7434998E}"/>
              </a:ext>
            </a:extLst>
          </p:cNvPr>
          <p:cNvCxnSpPr>
            <a:cxnSpLocks/>
          </p:cNvCxnSpPr>
          <p:nvPr/>
        </p:nvCxnSpPr>
        <p:spPr>
          <a:xfrm>
            <a:off x="3283388" y="3386171"/>
            <a:ext cx="1689134"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sp>
        <p:nvSpPr>
          <p:cNvPr id="4" name="フッター プレースホルダー 12">
            <a:extLst>
              <a:ext uri="{FF2B5EF4-FFF2-40B4-BE49-F238E27FC236}">
                <a16:creationId xmlns:a16="http://schemas.microsoft.com/office/drawing/2014/main" id="{2B94334D-7C2A-386B-6745-2AD2E146BE5D}"/>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5" name="スライド番号プレースホルダー 14">
            <a:extLst>
              <a:ext uri="{FF2B5EF4-FFF2-40B4-BE49-F238E27FC236}">
                <a16:creationId xmlns:a16="http://schemas.microsoft.com/office/drawing/2014/main" id="{0CBB8C19-F2D5-F92E-79AD-39DED26A47E0}"/>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fld id="{333886D2-0EBE-448B-9C70-C282F8453824}" type="slidenum">
              <a:rPr kumimoji="1" lang="ja-JP" altLang="en-US" smtClean="0"/>
              <a:pPr/>
              <a:t>16</a:t>
            </a:fld>
            <a:endParaRPr kumimoji="1" lang="ja-JP" altLang="en-US"/>
          </a:p>
        </p:txBody>
      </p:sp>
    </p:spTree>
    <p:extLst>
      <p:ext uri="{BB962C8B-B14F-4D97-AF65-F5344CB8AC3E}">
        <p14:creationId xmlns:p14="http://schemas.microsoft.com/office/powerpoint/2010/main" val="1484050031"/>
      </p:ext>
    </p:extLst>
  </p:cSld>
  <p:clrMapOvr>
    <a:masterClrMapping/>
  </p:clrMapOvr>
  <mc:AlternateContent xmlns:mc="http://schemas.openxmlformats.org/markup-compatibility/2006" xmlns:p14="http://schemas.microsoft.com/office/powerpoint/2010/main">
    <mc:Choice Requires="p14">
      <p:transition spd="med" p14:dur="700" advTm="50000">
        <p:fade/>
      </p:transition>
    </mc:Choice>
    <mc:Fallback xmlns="">
      <p:transition spd="med" advTm="5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6"/>
                                        </p:tgtEl>
                                      </p:cBhvr>
                                    </p:cmd>
                                  </p:childTnLst>
                                </p:cTn>
                              </p:par>
                              <p:par>
                                <p:cTn id="7" presetID="10" presetClass="entr" presetSubtype="0" fill="hold" grpId="0" nodeType="withEffect">
                                  <p:stCondLst>
                                    <p:cond delay="50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500"/>
                                        <p:tgtEl>
                                          <p:spTgt spid="23"/>
                                        </p:tgtEl>
                                      </p:cBhvr>
                                    </p:animEffect>
                                  </p:childTnLst>
                                </p:cTn>
                              </p:par>
                              <p:par>
                                <p:cTn id="10" presetID="22" presetClass="entr" presetSubtype="8" fill="hold" nodeType="withEffect">
                                  <p:stCondLst>
                                    <p:cond delay="1250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0"/>
                                        <p:tgtEl>
                                          <p:spTgt spid="12"/>
                                        </p:tgtEl>
                                      </p:cBhvr>
                                    </p:animEffect>
                                  </p:childTnLst>
                                </p:cTn>
                              </p:par>
                              <p:par>
                                <p:cTn id="13" presetID="10" presetClass="entr" presetSubtype="0" fill="hold" nodeType="withEffect">
                                  <p:stCondLst>
                                    <p:cond delay="125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nodeType="withEffect">
                                  <p:stCondLst>
                                    <p:cond delay="50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22" presetClass="entr" presetSubtype="8" fill="hold" nodeType="withEffect">
                                  <p:stCondLst>
                                    <p:cond delay="2200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2000"/>
                                        <p:tgtEl>
                                          <p:spTgt spid="14"/>
                                        </p:tgtEl>
                                      </p:cBhvr>
                                    </p:animEffect>
                                  </p:childTnLst>
                                </p:cTn>
                              </p:par>
                              <p:par>
                                <p:cTn id="22" presetID="22" presetClass="entr" presetSubtype="8" fill="hold" nodeType="withEffect">
                                  <p:stCondLst>
                                    <p:cond delay="2600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1500"/>
                                        <p:tgtEl>
                                          <p:spTgt spid="18"/>
                                        </p:tgtEl>
                                      </p:cBhvr>
                                    </p:animEffect>
                                  </p:childTnLst>
                                </p:cTn>
                              </p:par>
                              <p:par>
                                <p:cTn id="25" presetID="22" presetClass="entr" presetSubtype="8" fill="hold" nodeType="withEffect">
                                  <p:stCondLst>
                                    <p:cond delay="3300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par>
                                <p:cTn id="28" presetID="22" presetClass="entr" presetSubtype="8" fill="hold" nodeType="withEffect">
                                  <p:stCondLst>
                                    <p:cond delay="3300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1500"/>
                                        <p:tgtEl>
                                          <p:spTgt spid="37"/>
                                        </p:tgtEl>
                                      </p:cBhvr>
                                    </p:animEffect>
                                  </p:childTnLst>
                                </p:cTn>
                              </p:par>
                              <p:par>
                                <p:cTn id="31" presetID="22" presetClass="entr" presetSubtype="8" fill="hold" nodeType="withEffect">
                                  <p:stCondLst>
                                    <p:cond delay="3300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par>
                                <p:cTn id="34" presetID="22" presetClass="entr" presetSubtype="8" fill="hold" nodeType="withEffect">
                                  <p:stCondLst>
                                    <p:cond delay="3300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22" presetClass="entr" presetSubtype="8" fill="hold" grpId="0" nodeType="withEffect">
                                  <p:stCondLst>
                                    <p:cond delay="3900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2000"/>
                                        <p:tgtEl>
                                          <p:spTgt spid="7"/>
                                        </p:tgtEl>
                                      </p:cBhvr>
                                    </p:animEffect>
                                  </p:childTnLst>
                                </p:cTn>
                              </p:par>
                              <p:par>
                                <p:cTn id="40" presetID="22" presetClass="entr" presetSubtype="8" fill="hold" nodeType="withEffect">
                                  <p:stCondLst>
                                    <p:cond delay="39000"/>
                                  </p:stCondLst>
                                  <p:childTnLst>
                                    <p:set>
                                      <p:cBhvr>
                                        <p:cTn id="41" dur="1" fill="hold">
                                          <p:stCondLst>
                                            <p:cond delay="0"/>
                                          </p:stCondLst>
                                        </p:cTn>
                                        <p:tgtEl>
                                          <p:spTgt spid="39"/>
                                        </p:tgtEl>
                                        <p:attrNameLst>
                                          <p:attrName>style.visibility</p:attrName>
                                        </p:attrNameLst>
                                      </p:cBhvr>
                                      <p:to>
                                        <p:strVal val="visible"/>
                                      </p:to>
                                    </p:set>
                                    <p:animEffect transition="in" filter="wipe(left)">
                                      <p:cBhvr>
                                        <p:cTn id="42" dur="500"/>
                                        <p:tgtEl>
                                          <p:spTgt spid="39"/>
                                        </p:tgtEl>
                                      </p:cBhvr>
                                    </p:animEffect>
                                  </p:childTnLst>
                                </p:cTn>
                              </p:par>
                              <p:par>
                                <p:cTn id="43" presetID="22" presetClass="entr" presetSubtype="8" fill="hold" grpId="0" nodeType="withEffect">
                                  <p:stCondLst>
                                    <p:cond delay="4100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1000"/>
                                        <p:tgtEl>
                                          <p:spTgt spid="9"/>
                                        </p:tgtEl>
                                      </p:cBhvr>
                                    </p:animEffect>
                                  </p:childTnLst>
                                </p:cTn>
                              </p:par>
                              <p:par>
                                <p:cTn id="46" presetID="22" presetClass="entr" presetSubtype="8" fill="hold" grpId="0" nodeType="withEffect">
                                  <p:stCondLst>
                                    <p:cond delay="4250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3000"/>
                                        <p:tgtEl>
                                          <p:spTgt spid="10"/>
                                        </p:tgtEl>
                                      </p:cBhvr>
                                    </p:animEffect>
                                  </p:childTnLst>
                                </p:cTn>
                              </p:par>
                              <p:par>
                                <p:cTn id="49" presetID="10" presetClass="entr" presetSubtype="0" fill="hold" nodeType="withEffect">
                                  <p:stCondLst>
                                    <p:cond delay="440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repeatCount="0" fill="hold" display="0">
                  <p:stCondLst>
                    <p:cond delay="indefinite"/>
                  </p:stCondLst>
                  <p:endCondLst>
                    <p:cond evt="onStopAudio" delay="0">
                      <p:tgtEl>
                        <p:sldTgt/>
                      </p:tgtEl>
                    </p:cond>
                  </p:endCondLst>
                </p:cTn>
                <p:tgtEl>
                  <p:spTgt spid="6"/>
                </p:tgtEl>
              </p:cMediaNode>
            </p:audio>
          </p:childTnLst>
        </p:cTn>
      </p:par>
    </p:tnLst>
    <p:bldLst>
      <p:bldP spid="7" grpId="0" animBg="1"/>
      <p:bldP spid="9" grpId="0" animBg="1"/>
      <p:bldP spid="10" grpId="0" animBg="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88F0D34-4AFE-8579-19BB-C948DBF97A2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29755" y="1493046"/>
            <a:ext cx="11286588" cy="952296"/>
          </a:xfrm>
          <a:prstGeom prst="rect">
            <a:avLst/>
          </a:prstGeom>
        </p:spPr>
      </p:pic>
      <p:pic>
        <p:nvPicPr>
          <p:cNvPr id="37" name="図 36" descr="テキスト が含まれている画像&#10;&#10;自動的に生成された説明">
            <a:extLst>
              <a:ext uri="{FF2B5EF4-FFF2-40B4-BE49-F238E27FC236}">
                <a16:creationId xmlns:a16="http://schemas.microsoft.com/office/drawing/2014/main" id="{864B7434-97AF-42EF-A965-38436B0981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2855" y="2414314"/>
            <a:ext cx="3321964" cy="2028680"/>
          </a:xfrm>
          <a:prstGeom prst="rect">
            <a:avLst/>
          </a:prstGeom>
        </p:spPr>
      </p:pic>
      <p:pic>
        <p:nvPicPr>
          <p:cNvPr id="36" name="図 35" descr="背景パターン&#10;&#10;自動的に生成された説明">
            <a:extLst>
              <a:ext uri="{FF2B5EF4-FFF2-40B4-BE49-F238E27FC236}">
                <a16:creationId xmlns:a16="http://schemas.microsoft.com/office/drawing/2014/main" id="{CEAFB760-42F3-41BE-8A52-3F39DBCA32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4459" y="2734259"/>
            <a:ext cx="5973849" cy="3134513"/>
          </a:xfrm>
          <a:prstGeom prst="rect">
            <a:avLst/>
          </a:prstGeom>
        </p:spPr>
      </p:pic>
      <p:grpSp>
        <p:nvGrpSpPr>
          <p:cNvPr id="41" name="グループ化 40">
            <a:extLst>
              <a:ext uri="{FF2B5EF4-FFF2-40B4-BE49-F238E27FC236}">
                <a16:creationId xmlns:a16="http://schemas.microsoft.com/office/drawing/2014/main" id="{D8DFFEAE-67DB-4FD8-B2C5-B6FFA79F059D}"/>
              </a:ext>
            </a:extLst>
          </p:cNvPr>
          <p:cNvGrpSpPr/>
          <p:nvPr/>
        </p:nvGrpSpPr>
        <p:grpSpPr>
          <a:xfrm>
            <a:off x="3496188" y="5169911"/>
            <a:ext cx="3119531" cy="819246"/>
            <a:chOff x="3678105" y="5267793"/>
            <a:chExt cx="2745612" cy="721048"/>
          </a:xfrm>
        </p:grpSpPr>
        <p:pic>
          <p:nvPicPr>
            <p:cNvPr id="7" name="図 6" descr="ロゴ&#10;&#10;自動的に生成された説明">
              <a:extLst>
                <a:ext uri="{FF2B5EF4-FFF2-40B4-BE49-F238E27FC236}">
                  <a16:creationId xmlns:a16="http://schemas.microsoft.com/office/drawing/2014/main" id="{98B42EF7-C586-46E3-A44B-88666A99E4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78105" y="5267794"/>
              <a:ext cx="1055819" cy="721047"/>
            </a:xfrm>
            <a:prstGeom prst="rect">
              <a:avLst/>
            </a:prstGeom>
          </p:spPr>
        </p:pic>
        <p:pic>
          <p:nvPicPr>
            <p:cNvPr id="26" name="図 25" descr="ロゴ&#10;&#10;自動的に生成された説明">
              <a:extLst>
                <a:ext uri="{FF2B5EF4-FFF2-40B4-BE49-F238E27FC236}">
                  <a16:creationId xmlns:a16="http://schemas.microsoft.com/office/drawing/2014/main" id="{DDF12455-B0DE-40E5-91BF-6B75F04BFA2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67898" y="5267793"/>
              <a:ext cx="1055819" cy="721047"/>
            </a:xfrm>
            <a:prstGeom prst="rect">
              <a:avLst/>
            </a:prstGeom>
          </p:spPr>
        </p:pic>
      </p:grpSp>
      <p:pic>
        <p:nvPicPr>
          <p:cNvPr id="10" name="図 9" descr="グラフィカル ユーザー インターフェイス, テキスト, Web サイト&#10;&#10;自動的に生成された説明">
            <a:extLst>
              <a:ext uri="{FF2B5EF4-FFF2-40B4-BE49-F238E27FC236}">
                <a16:creationId xmlns:a16="http://schemas.microsoft.com/office/drawing/2014/main" id="{00742F44-6BD5-4432-BAA8-7300C4403F7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8953" y="5621135"/>
            <a:ext cx="8311441" cy="1558395"/>
          </a:xfrm>
          <a:prstGeom prst="rect">
            <a:avLst/>
          </a:prstGeom>
        </p:spPr>
      </p:pic>
      <p:pic>
        <p:nvPicPr>
          <p:cNvPr id="20" name="図 19" descr="アイコン が含まれている画像&#10;&#10;自動的に生成された説明">
            <a:extLst>
              <a:ext uri="{FF2B5EF4-FFF2-40B4-BE49-F238E27FC236}">
                <a16:creationId xmlns:a16="http://schemas.microsoft.com/office/drawing/2014/main" id="{9CC6A251-A9DE-439F-B5B5-96FEEBE7DB9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87506" y="3137971"/>
            <a:ext cx="3298964" cy="670975"/>
          </a:xfrm>
          <a:prstGeom prst="rect">
            <a:avLst/>
          </a:prstGeom>
        </p:spPr>
      </p:pic>
      <p:pic>
        <p:nvPicPr>
          <p:cNvPr id="33" name="図 32">
            <a:extLst>
              <a:ext uri="{FF2B5EF4-FFF2-40B4-BE49-F238E27FC236}">
                <a16:creationId xmlns:a16="http://schemas.microsoft.com/office/drawing/2014/main" id="{9B9E2A3C-DFBA-40C5-BE9D-6FBF06C856E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85838" y="3614697"/>
            <a:ext cx="3114218" cy="865836"/>
          </a:xfrm>
          <a:prstGeom prst="rect">
            <a:avLst/>
          </a:prstGeom>
        </p:spPr>
      </p:pic>
      <p:pic>
        <p:nvPicPr>
          <p:cNvPr id="52" name="図 51">
            <a:extLst>
              <a:ext uri="{FF2B5EF4-FFF2-40B4-BE49-F238E27FC236}">
                <a16:creationId xmlns:a16="http://schemas.microsoft.com/office/drawing/2014/main" id="{1F344F0A-E4A4-4E6B-84AB-49013F44CBA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2257" y="4541246"/>
            <a:ext cx="3070969" cy="566077"/>
          </a:xfrm>
          <a:prstGeom prst="rect">
            <a:avLst/>
          </a:prstGeom>
        </p:spPr>
      </p:pic>
      <p:pic>
        <p:nvPicPr>
          <p:cNvPr id="35" name="図 34" descr="コンピューターのスクリーンショット&#10;&#10;自動的に生成された説明">
            <a:extLst>
              <a:ext uri="{FF2B5EF4-FFF2-40B4-BE49-F238E27FC236}">
                <a16:creationId xmlns:a16="http://schemas.microsoft.com/office/drawing/2014/main" id="{6D80D2E6-D843-4265-8DC4-FA0ECA49460E}"/>
              </a:ext>
            </a:extLst>
          </p:cNvPr>
          <p:cNvPicPr>
            <a:picLocks noChangeAspect="1"/>
          </p:cNvPicPr>
          <p:nvPr/>
        </p:nvPicPr>
        <p:blipFill rotWithShape="1">
          <a:blip r:embed="rId13">
            <a:extLst>
              <a:ext uri="{28A0092B-C50C-407E-A947-70E740481C1C}">
                <a14:useLocalDpi xmlns:a14="http://schemas.microsoft.com/office/drawing/2010/main" val="0"/>
              </a:ext>
            </a:extLst>
          </a:blip>
          <a:srcRect l="34529" t="69143" r="34713" b="11080"/>
          <a:stretch/>
        </p:blipFill>
        <p:spPr>
          <a:xfrm>
            <a:off x="3403195" y="4200900"/>
            <a:ext cx="3220688" cy="510807"/>
          </a:xfrm>
          <a:prstGeom prst="rect">
            <a:avLst/>
          </a:prstGeom>
        </p:spPr>
      </p:pic>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0ADF75AF-7A30-4A5A-8A0D-C9906C8BF59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374057" y="4905322"/>
            <a:ext cx="3358863" cy="505938"/>
          </a:xfrm>
          <a:prstGeom prst="rect">
            <a:avLst/>
          </a:prstGeom>
        </p:spPr>
      </p:pic>
      <p:sp>
        <p:nvSpPr>
          <p:cNvPr id="13" name="フッター プレースホルダー 12">
            <a:extLst>
              <a:ext uri="{FF2B5EF4-FFF2-40B4-BE49-F238E27FC236}">
                <a16:creationId xmlns:a16="http://schemas.microsoft.com/office/drawing/2014/main" id="{5DD95470-075E-DB44-9916-A458BE8D6562}"/>
              </a:ext>
            </a:extLst>
          </p:cNvPr>
          <p:cNvSpPr>
            <a:spLocks noGrp="1"/>
          </p:cNvSpPr>
          <p:nvPr>
            <p:ph type="ftr" sz="quarter" idx="11"/>
          </p:nvPr>
        </p:nvSpPr>
        <p:spPr/>
        <p:txBody>
          <a:bodyPr/>
          <a:lstStyle/>
          <a:p>
            <a:r>
              <a:rPr kumimoji="1" lang="en-US" altLang="ja-JP"/>
              <a:t>@ 2021 Tohoku Electric Power Co.,Inc.</a:t>
            </a:r>
            <a:endParaRPr kumimoji="1" lang="ja-JP" altLang="en-US"/>
          </a:p>
        </p:txBody>
      </p:sp>
      <p:sp>
        <p:nvSpPr>
          <p:cNvPr id="14" name="スライド番号プレースホルダー 13">
            <a:extLst>
              <a:ext uri="{FF2B5EF4-FFF2-40B4-BE49-F238E27FC236}">
                <a16:creationId xmlns:a16="http://schemas.microsoft.com/office/drawing/2014/main" id="{AA1F5FD5-21B8-E14A-89CF-940973A30DED}"/>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17</a:t>
            </a:fld>
            <a:endParaRPr kumimoji="1" lang="ja-JP" altLang="en-US"/>
          </a:p>
        </p:txBody>
      </p:sp>
      <p:sp>
        <p:nvSpPr>
          <p:cNvPr id="21" name="角丸四角形 30">
            <a:extLst>
              <a:ext uri="{FF2B5EF4-FFF2-40B4-BE49-F238E27FC236}">
                <a16:creationId xmlns:a16="http://schemas.microsoft.com/office/drawing/2014/main" id="{D8B09B59-B938-44A3-ACF7-DACD81BC5D01}"/>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2" name="タイトル 20">
            <a:extLst>
              <a:ext uri="{FF2B5EF4-FFF2-40B4-BE49-F238E27FC236}">
                <a16:creationId xmlns:a16="http://schemas.microsoft.com/office/drawing/2014/main" id="{17A6F7B8-5D38-4043-BD87-081BD523366E}"/>
              </a:ext>
            </a:extLst>
          </p:cNvPr>
          <p:cNvSpPr>
            <a:spLocks noGrp="1"/>
          </p:cNvSpPr>
          <p:nvPr>
            <p:ph type="title"/>
          </p:nvPr>
        </p:nvSpPr>
        <p:spPr>
          <a:xfrm>
            <a:off x="1169354" y="128824"/>
            <a:ext cx="8920796" cy="462600"/>
          </a:xfrm>
        </p:spPr>
        <p:txBody>
          <a:bodyPr/>
          <a:lstStyle/>
          <a:p>
            <a:r>
              <a:rPr lang="en-US" altLang="ja-JP" b="1" dirty="0">
                <a:latin typeface="游ゴシック" panose="020B0400000000000000" pitchFamily="50" charset="-128"/>
                <a:ea typeface="游ゴシック" panose="020B0400000000000000" pitchFamily="50" charset="-128"/>
              </a:rPr>
              <a:t>3.</a:t>
            </a:r>
            <a:r>
              <a:rPr lang="ja-JP" altLang="en-US" b="1">
                <a:latin typeface="游ゴシック" panose="020B0400000000000000" pitchFamily="50" charset="-128"/>
                <a:ea typeface="游ゴシック" panose="020B0400000000000000" pitchFamily="50" charset="-128"/>
              </a:rPr>
              <a:t>　</a:t>
            </a:r>
            <a:r>
              <a:rPr lang="ja-JP" altLang="en-US" b="1" dirty="0">
                <a:latin typeface="游ゴシック" panose="020B0400000000000000" pitchFamily="50" charset="-128"/>
                <a:ea typeface="游ゴシック" panose="020B0400000000000000" pitchFamily="50" charset="-128"/>
              </a:rPr>
              <a:t>「より、そう、ちから。」の深化</a:t>
            </a:r>
          </a:p>
        </p:txBody>
      </p:sp>
      <p:pic>
        <p:nvPicPr>
          <p:cNvPr id="30" name="図 29" descr="テキスト&#10;&#10;自動的に生成された説明">
            <a:extLst>
              <a:ext uri="{FF2B5EF4-FFF2-40B4-BE49-F238E27FC236}">
                <a16:creationId xmlns:a16="http://schemas.microsoft.com/office/drawing/2014/main" id="{767F70BE-3ED4-4BA0-809D-2AF4D5619A5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3562" y="2415948"/>
            <a:ext cx="3310433" cy="2021638"/>
          </a:xfrm>
          <a:prstGeom prst="rect">
            <a:avLst/>
          </a:prstGeom>
        </p:spPr>
      </p:pic>
      <p:grpSp>
        <p:nvGrpSpPr>
          <p:cNvPr id="17" name="グループ化 16">
            <a:extLst>
              <a:ext uri="{FF2B5EF4-FFF2-40B4-BE49-F238E27FC236}">
                <a16:creationId xmlns:a16="http://schemas.microsoft.com/office/drawing/2014/main" id="{2BFC790E-7004-48D9-AAEB-3F75F34DAD17}"/>
              </a:ext>
            </a:extLst>
          </p:cNvPr>
          <p:cNvGrpSpPr/>
          <p:nvPr/>
        </p:nvGrpSpPr>
        <p:grpSpPr>
          <a:xfrm>
            <a:off x="452258" y="3157604"/>
            <a:ext cx="9155292" cy="1077634"/>
            <a:chOff x="452258" y="3018707"/>
            <a:chExt cx="9155292" cy="1077634"/>
          </a:xfrm>
        </p:grpSpPr>
        <p:pic>
          <p:nvPicPr>
            <p:cNvPr id="40" name="図 39">
              <a:extLst>
                <a:ext uri="{FF2B5EF4-FFF2-40B4-BE49-F238E27FC236}">
                  <a16:creationId xmlns:a16="http://schemas.microsoft.com/office/drawing/2014/main" id="{E157D756-D8EF-48EB-A700-D923B1F278D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881771" y="3018707"/>
              <a:ext cx="2725779" cy="1077634"/>
            </a:xfrm>
            <a:prstGeom prst="rect">
              <a:avLst/>
            </a:prstGeom>
          </p:spPr>
        </p:pic>
        <p:pic>
          <p:nvPicPr>
            <p:cNvPr id="38" name="図 37" descr="人, 男, 探す, 窓 が含まれている画像&#10;&#10;自動的に生成された説明">
              <a:extLst>
                <a:ext uri="{FF2B5EF4-FFF2-40B4-BE49-F238E27FC236}">
                  <a16:creationId xmlns:a16="http://schemas.microsoft.com/office/drawing/2014/main" id="{803EE1CB-B600-46FE-8277-C3ACD561A48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2258" y="3018707"/>
              <a:ext cx="2725779" cy="1077634"/>
            </a:xfrm>
            <a:prstGeom prst="rect">
              <a:avLst/>
            </a:prstGeom>
          </p:spPr>
        </p:pic>
      </p:grpSp>
      <p:pic>
        <p:nvPicPr>
          <p:cNvPr id="5" name="P_17_K.mp3">
            <a:hlinkClick r:id="" action="ppaction://media"/>
            <a:extLst>
              <a:ext uri="{FF2B5EF4-FFF2-40B4-BE49-F238E27FC236}">
                <a16:creationId xmlns:a16="http://schemas.microsoft.com/office/drawing/2014/main" id="{B9B260BE-E619-9109-F0B7-C6AE263D5CB5}"/>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0" y="7559675"/>
            <a:ext cx="544010" cy="544010"/>
          </a:xfrm>
          <a:prstGeom prst="rect">
            <a:avLst/>
          </a:prstGeom>
        </p:spPr>
      </p:pic>
      <p:sp>
        <p:nvSpPr>
          <p:cNvPr id="6" name="正方形/長方形 5">
            <a:extLst>
              <a:ext uri="{FF2B5EF4-FFF2-40B4-BE49-F238E27FC236}">
                <a16:creationId xmlns:a16="http://schemas.microsoft.com/office/drawing/2014/main" id="{40C814BC-1F03-4700-2E11-3EC889D3147D}"/>
              </a:ext>
            </a:extLst>
          </p:cNvPr>
          <p:cNvSpPr/>
          <p:nvPr/>
        </p:nvSpPr>
        <p:spPr>
          <a:xfrm>
            <a:off x="388964" y="673597"/>
            <a:ext cx="9361488" cy="609398"/>
          </a:xfrm>
          <a:prstGeom prst="rect">
            <a:avLst/>
          </a:prstGeom>
        </p:spPr>
        <p:txBody>
          <a:bodyPr wrap="square">
            <a:spAutoFit/>
          </a:bodyPr>
          <a:lstStyle/>
          <a:p>
            <a:pPr>
              <a:lnSpc>
                <a:spcPct val="120000"/>
              </a:lnSpc>
            </a:pPr>
            <a:r>
              <a:rPr lang="ja-JP" altLang="en-US" sz="1400" dirty="0">
                <a:latin typeface="游ゴシック" panose="020B0400000000000000" pitchFamily="50" charset="-128"/>
                <a:ea typeface="游ゴシック" panose="020B0400000000000000" pitchFamily="50" charset="-128"/>
              </a:rPr>
              <a:t>「より、そう、ちから。」の取り組みをより一層深化させ、お客さまのニーズや地域の課題を発掘・解決していくことが「中長期的な企業価値の向上」や「社会全体の持続的な発展への貢献」につながる。</a:t>
            </a:r>
          </a:p>
        </p:txBody>
      </p:sp>
    </p:spTree>
    <p:extLst>
      <p:ext uri="{BB962C8B-B14F-4D97-AF65-F5344CB8AC3E}">
        <p14:creationId xmlns:p14="http://schemas.microsoft.com/office/powerpoint/2010/main" val="439237776"/>
      </p:ext>
    </p:extLst>
  </p:cSld>
  <p:clrMapOvr>
    <a:masterClrMapping/>
  </p:clrMapOvr>
  <mc:AlternateContent xmlns:mc="http://schemas.openxmlformats.org/markup-compatibility/2006" xmlns:p14="http://schemas.microsoft.com/office/powerpoint/2010/main">
    <mc:Choice Requires="p14">
      <p:transition spd="med" p14:dur="700" advTm="52000">
        <p:fade/>
      </p:transition>
    </mc:Choice>
    <mc:Fallback xmlns="">
      <p:transition spd="med" advTm="5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168" fill="hold"/>
                                        <p:tgtEl>
                                          <p:spTgt spid="5"/>
                                        </p:tgtEl>
                                      </p:cBhvr>
                                    </p:cmd>
                                  </p:childTnLst>
                                </p:cTn>
                              </p:par>
                              <p:par>
                                <p:cTn id="7" presetID="22" presetClass="entr" presetSubtype="4" fill="hold" nodeType="withEffect">
                                  <p:stCondLst>
                                    <p:cond delay="200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par>
                                <p:cTn id="10" presetID="22" presetClass="entr" presetSubtype="4" fill="hold" nodeType="withEffect">
                                  <p:stCondLst>
                                    <p:cond delay="8000"/>
                                  </p:stCondLst>
                                  <p:childTnLst>
                                    <p:set>
                                      <p:cBhvr>
                                        <p:cTn id="11" dur="1" fill="hold">
                                          <p:stCondLst>
                                            <p:cond delay="0"/>
                                          </p:stCondLst>
                                        </p:cTn>
                                        <p:tgtEl>
                                          <p:spTgt spid="41"/>
                                        </p:tgtEl>
                                        <p:attrNameLst>
                                          <p:attrName>style.visibility</p:attrName>
                                        </p:attrNameLst>
                                      </p:cBhvr>
                                      <p:to>
                                        <p:strVal val="visible"/>
                                      </p:to>
                                    </p:set>
                                    <p:animEffect transition="in" filter="wipe(down)">
                                      <p:cBhvr>
                                        <p:cTn id="12" dur="1000"/>
                                        <p:tgtEl>
                                          <p:spTgt spid="41"/>
                                        </p:tgtEl>
                                      </p:cBhvr>
                                    </p:animEffect>
                                  </p:childTnLst>
                                </p:cTn>
                              </p:par>
                              <p:par>
                                <p:cTn id="13" presetID="10" presetClass="entr" presetSubtype="0" fill="hold" nodeType="withEffect">
                                  <p:stCondLst>
                                    <p:cond delay="1300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childTnLst>
                                </p:cTn>
                              </p:par>
                              <p:par>
                                <p:cTn id="16" presetID="22" presetClass="entr" presetSubtype="4" fill="hold" nodeType="withEffect">
                                  <p:stCondLst>
                                    <p:cond delay="16000"/>
                                  </p:stCondLst>
                                  <p:childTnLst>
                                    <p:set>
                                      <p:cBhvr>
                                        <p:cTn id="17" dur="1" fill="hold">
                                          <p:stCondLst>
                                            <p:cond delay="0"/>
                                          </p:stCondLst>
                                        </p:cTn>
                                        <p:tgtEl>
                                          <p:spTgt spid="36"/>
                                        </p:tgtEl>
                                        <p:attrNameLst>
                                          <p:attrName>style.visibility</p:attrName>
                                        </p:attrNameLst>
                                      </p:cBhvr>
                                      <p:to>
                                        <p:strVal val="visible"/>
                                      </p:to>
                                    </p:set>
                                    <p:animEffect transition="in" filter="wipe(down)">
                                      <p:cBhvr>
                                        <p:cTn id="18" dur="4600"/>
                                        <p:tgtEl>
                                          <p:spTgt spid="36"/>
                                        </p:tgtEl>
                                      </p:cBhvr>
                                    </p:animEffect>
                                  </p:childTnLst>
                                </p:cTn>
                              </p:par>
                              <p:par>
                                <p:cTn id="19" presetID="22" presetClass="entr" presetSubtype="4" fill="hold" nodeType="withEffect">
                                  <p:stCondLst>
                                    <p:cond delay="17000"/>
                                  </p:stCondLst>
                                  <p:childTnLst>
                                    <p:set>
                                      <p:cBhvr>
                                        <p:cTn id="20" dur="1" fill="hold">
                                          <p:stCondLst>
                                            <p:cond delay="0"/>
                                          </p:stCondLst>
                                        </p:cTn>
                                        <p:tgtEl>
                                          <p:spTgt spid="52"/>
                                        </p:tgtEl>
                                        <p:attrNameLst>
                                          <p:attrName>style.visibility</p:attrName>
                                        </p:attrNameLst>
                                      </p:cBhvr>
                                      <p:to>
                                        <p:strVal val="visible"/>
                                      </p:to>
                                    </p:set>
                                    <p:animEffect transition="in" filter="wipe(down)">
                                      <p:cBhvr>
                                        <p:cTn id="21" dur="1000"/>
                                        <p:tgtEl>
                                          <p:spTgt spid="52"/>
                                        </p:tgtEl>
                                      </p:cBhvr>
                                    </p:animEffect>
                                  </p:childTnLst>
                                </p:cTn>
                              </p:par>
                              <p:par>
                                <p:cTn id="22" presetID="10" presetClass="entr" presetSubtype="0" fill="hold" nodeType="withEffect">
                                  <p:stCondLst>
                                    <p:cond delay="1800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childTnLst>
                                </p:cTn>
                              </p:par>
                              <p:par>
                                <p:cTn id="25" presetID="22" presetClass="entr" presetSubtype="4" fill="hold" nodeType="withEffect">
                                  <p:stCondLst>
                                    <p:cond delay="1900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1000"/>
                                        <p:tgtEl>
                                          <p:spTgt spid="33"/>
                                        </p:tgtEl>
                                      </p:cBhvr>
                                    </p:animEffect>
                                  </p:childTnLst>
                                </p:cTn>
                              </p:par>
                              <p:par>
                                <p:cTn id="28" presetID="10" presetClass="entr" presetSubtype="0" fill="hold" nodeType="withEffect">
                                  <p:stCondLst>
                                    <p:cond delay="210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childTnLst>
                                </p:cTn>
                              </p:par>
                              <p:par>
                                <p:cTn id="31" presetID="10" presetClass="entr" presetSubtype="0" fill="hold" nodeType="withEffect">
                                  <p:stCondLst>
                                    <p:cond delay="2100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childTnLst>
                                </p:cTn>
                              </p:par>
                              <p:par>
                                <p:cTn id="34" presetID="10" presetClass="entr" presetSubtype="0" fill="hold" nodeType="withEffect">
                                  <p:stCondLst>
                                    <p:cond delay="2100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nodeType="withEffect">
                                  <p:stCondLst>
                                    <p:cond delay="2100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10" presetClass="entr" presetSubtype="0" fill="hold" nodeType="withEffect">
                                  <p:stCondLst>
                                    <p:cond delay="2100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A405C87F-BCAC-4EE9-A0E9-A46E2D0CE666}"/>
              </a:ext>
            </a:extLst>
          </p:cNvPr>
          <p:cNvSpPr/>
          <p:nvPr/>
        </p:nvSpPr>
        <p:spPr>
          <a:xfrm>
            <a:off x="269082" y="672806"/>
            <a:ext cx="9540875" cy="803297"/>
          </a:xfrm>
          <a:prstGeom prst="rect">
            <a:avLst/>
          </a:prstGeom>
        </p:spPr>
        <p:txBody>
          <a:bodyPr wrap="square">
            <a:spAutoFit/>
          </a:bodyPr>
          <a:lstStyle/>
          <a:p>
            <a:pPr>
              <a:lnSpc>
                <a:spcPct val="110000"/>
              </a:lnSpc>
            </a:pPr>
            <a:r>
              <a:rPr lang="ja-JP" altLang="en-US" sz="1400" dirty="0">
                <a:latin typeface="游ゴシック" panose="020B0400000000000000" pitchFamily="50" charset="-128"/>
                <a:ea typeface="游ゴシック" panose="020B0400000000000000" pitchFamily="50" charset="-128"/>
              </a:rPr>
              <a:t>地域社会との信頼関係をより強固にしていくという「地域協調」の基本精神は「より、そう、ちから。」に受け継がれているが、マテリアリティの解決、よりそう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の実現に向け、地域課題解決やビジネスにつなげる視点も加えて地域と関わっていく必要がある。</a:t>
            </a:r>
          </a:p>
        </p:txBody>
      </p:sp>
      <p:sp>
        <p:nvSpPr>
          <p:cNvPr id="23" name="フッター プレースホルダー 22">
            <a:extLst>
              <a:ext uri="{FF2B5EF4-FFF2-40B4-BE49-F238E27FC236}">
                <a16:creationId xmlns:a16="http://schemas.microsoft.com/office/drawing/2014/main" id="{B37622E3-1872-B14A-B960-576458D6E8AC}"/>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24" name="スライド番号プレースホルダー 23">
            <a:extLst>
              <a:ext uri="{FF2B5EF4-FFF2-40B4-BE49-F238E27FC236}">
                <a16:creationId xmlns:a16="http://schemas.microsoft.com/office/drawing/2014/main" id="{FC6E3EAD-7BE1-E849-A2DE-F5A46A118424}"/>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18</a:t>
            </a:fld>
            <a:endParaRPr kumimoji="1" lang="ja-JP" altLang="en-US"/>
          </a:p>
        </p:txBody>
      </p:sp>
      <p:sp>
        <p:nvSpPr>
          <p:cNvPr id="59" name="角丸四角形 30">
            <a:extLst>
              <a:ext uri="{FF2B5EF4-FFF2-40B4-BE49-F238E27FC236}">
                <a16:creationId xmlns:a16="http://schemas.microsoft.com/office/drawing/2014/main" id="{A952131C-D5D8-4457-BC20-6047EE236476}"/>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66" name="タイトル 20">
            <a:extLst>
              <a:ext uri="{FF2B5EF4-FFF2-40B4-BE49-F238E27FC236}">
                <a16:creationId xmlns:a16="http://schemas.microsoft.com/office/drawing/2014/main" id="{F1968E24-E0D9-4394-ACAF-E3156816F7D6}"/>
              </a:ext>
            </a:extLst>
          </p:cNvPr>
          <p:cNvSpPr txBox="1">
            <a:spLocks/>
          </p:cNvSpPr>
          <p:nvPr/>
        </p:nvSpPr>
        <p:spPr>
          <a:xfrm>
            <a:off x="1169354" y="121803"/>
            <a:ext cx="8920796" cy="476642"/>
          </a:xfrm>
          <a:prstGeom prst="rect">
            <a:avLst/>
          </a:prstGeom>
        </p:spPr>
        <p:txBody>
          <a:bodyPr vert="horz"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0" i="0" kern="1200">
                <a:solidFill>
                  <a:schemeClr val="tx1">
                    <a:lumMod val="85000"/>
                    <a:lumOff val="15000"/>
                  </a:schemeClr>
                </a:solidFill>
                <a:latin typeface="Yu Gothic UI" panose="020B0500000000000000" pitchFamily="34" charset="-128"/>
                <a:ea typeface="Yu Gothic UI" panose="020B0500000000000000" pitchFamily="34" charset="-128"/>
                <a:cs typeface="+mj-cs"/>
              </a:defRPr>
            </a:lvl1pPr>
          </a:lstStyle>
          <a:p>
            <a:r>
              <a:rPr lang="en-US" altLang="ja-JP" b="1" dirty="0">
                <a:latin typeface="游ゴシック" panose="020B0400000000000000" pitchFamily="50" charset="-128"/>
                <a:ea typeface="游ゴシック" panose="020B0400000000000000" pitchFamily="50" charset="-128"/>
              </a:rPr>
              <a:t>4.</a:t>
            </a:r>
            <a:r>
              <a:rPr lang="ja-JP" altLang="en-US" b="1" dirty="0">
                <a:latin typeface="游ゴシック" panose="020B0400000000000000" pitchFamily="50" charset="-128"/>
                <a:ea typeface="游ゴシック" panose="020B0400000000000000" pitchFamily="50" charset="-128"/>
              </a:rPr>
              <a:t>　これからの地域との関わり方</a:t>
            </a:r>
          </a:p>
        </p:txBody>
      </p:sp>
      <p:grpSp>
        <p:nvGrpSpPr>
          <p:cNvPr id="19" name="グループ化 18">
            <a:extLst>
              <a:ext uri="{FF2B5EF4-FFF2-40B4-BE49-F238E27FC236}">
                <a16:creationId xmlns:a16="http://schemas.microsoft.com/office/drawing/2014/main" id="{54B1CF88-7942-63CA-6C11-7529CF5BE52C}"/>
              </a:ext>
            </a:extLst>
          </p:cNvPr>
          <p:cNvGrpSpPr/>
          <p:nvPr/>
        </p:nvGrpSpPr>
        <p:grpSpPr>
          <a:xfrm>
            <a:off x="365177" y="1597895"/>
            <a:ext cx="3094064" cy="4530928"/>
            <a:chOff x="365177" y="1433839"/>
            <a:chExt cx="3094064" cy="4530928"/>
          </a:xfrm>
        </p:grpSpPr>
        <p:sp>
          <p:nvSpPr>
            <p:cNvPr id="20" name="テキスト ボックス 19">
              <a:extLst>
                <a:ext uri="{FF2B5EF4-FFF2-40B4-BE49-F238E27FC236}">
                  <a16:creationId xmlns:a16="http://schemas.microsoft.com/office/drawing/2014/main" id="{73F9A773-1C64-F8B1-2A0B-B03D76CBD315}"/>
                </a:ext>
              </a:extLst>
            </p:cNvPr>
            <p:cNvSpPr txBox="1"/>
            <p:nvPr/>
          </p:nvSpPr>
          <p:spPr>
            <a:xfrm>
              <a:off x="460608" y="1694164"/>
              <a:ext cx="2903203" cy="514157"/>
            </a:xfrm>
            <a:prstGeom prst="rect">
              <a:avLst/>
            </a:prstGeom>
            <a:solidFill>
              <a:srgbClr val="FFE699"/>
            </a:solidFill>
          </p:spPr>
          <p:txBody>
            <a:bodyPr wrap="square" lIns="180000" tIns="108000" rIns="180000" bIns="72000">
              <a:spAutoFit/>
            </a:bodyPr>
            <a:lstStyle/>
            <a:p>
              <a:pPr algn="ctr">
                <a:lnSpc>
                  <a:spcPct val="120000"/>
                </a:lnSpc>
                <a:spcAft>
                  <a:spcPts val="600"/>
                </a:spcAft>
              </a:pPr>
              <a:r>
                <a:rPr kumimoji="1" lang="ja-JP" altLang="en-US" b="1" dirty="0">
                  <a:ln w="3175">
                    <a:noFill/>
                    <a:prstDash val="solid"/>
                  </a:ln>
                  <a:solidFill>
                    <a:schemeClr val="bg1"/>
                  </a:solidFill>
                  <a:effectLst>
                    <a:glow rad="165100">
                      <a:srgbClr val="FF9900"/>
                    </a:glow>
                  </a:effectLst>
                  <a:latin typeface="游ゴシック" panose="020B0400000000000000" pitchFamily="50" charset="-128"/>
                  <a:ea typeface="游ゴシック" panose="020B0400000000000000" pitchFamily="50" charset="-128"/>
                </a:rPr>
                <a:t>電気事業を円滑に進める</a:t>
              </a:r>
              <a:endParaRPr kumimoji="1" lang="en-US" altLang="ja-JP" b="1" dirty="0">
                <a:ln w="3175">
                  <a:noFill/>
                  <a:prstDash val="solid"/>
                </a:ln>
                <a:solidFill>
                  <a:schemeClr val="bg1"/>
                </a:solidFill>
                <a:effectLst>
                  <a:glow rad="165100">
                    <a:srgbClr val="FF9900"/>
                  </a:glow>
                </a:effectLst>
                <a:latin typeface="游ゴシック" panose="020B0400000000000000" pitchFamily="50" charset="-128"/>
                <a:ea typeface="游ゴシック" panose="020B0400000000000000" pitchFamily="50" charset="-128"/>
              </a:endParaRPr>
            </a:p>
          </p:txBody>
        </p:sp>
        <p:grpSp>
          <p:nvGrpSpPr>
            <p:cNvPr id="21" name="グループ化 20">
              <a:extLst>
                <a:ext uri="{FF2B5EF4-FFF2-40B4-BE49-F238E27FC236}">
                  <a16:creationId xmlns:a16="http://schemas.microsoft.com/office/drawing/2014/main" id="{B2159E39-C6A6-A0BD-DE9B-041085DCB2CB}"/>
                </a:ext>
              </a:extLst>
            </p:cNvPr>
            <p:cNvGrpSpPr/>
            <p:nvPr/>
          </p:nvGrpSpPr>
          <p:grpSpPr>
            <a:xfrm>
              <a:off x="1028688" y="2529449"/>
              <a:ext cx="1892308" cy="2380710"/>
              <a:chOff x="625437" y="2417486"/>
              <a:chExt cx="2786933" cy="3506237"/>
            </a:xfrm>
          </p:grpSpPr>
          <p:grpSp>
            <p:nvGrpSpPr>
              <p:cNvPr id="31" name="グループ化 30">
                <a:extLst>
                  <a:ext uri="{FF2B5EF4-FFF2-40B4-BE49-F238E27FC236}">
                    <a16:creationId xmlns:a16="http://schemas.microsoft.com/office/drawing/2014/main" id="{9F602884-8BCF-0B8F-01B9-E8F9D01C2F34}"/>
                  </a:ext>
                </a:extLst>
              </p:cNvPr>
              <p:cNvGrpSpPr/>
              <p:nvPr/>
            </p:nvGrpSpPr>
            <p:grpSpPr>
              <a:xfrm>
                <a:off x="627032" y="2417486"/>
                <a:ext cx="2785338" cy="1771689"/>
                <a:chOff x="620718" y="2417487"/>
                <a:chExt cx="1845237" cy="1173712"/>
              </a:xfrm>
            </p:grpSpPr>
            <p:pic>
              <p:nvPicPr>
                <p:cNvPr id="35" name="Picture 8">
                  <a:extLst>
                    <a:ext uri="{FF2B5EF4-FFF2-40B4-BE49-F238E27FC236}">
                      <a16:creationId xmlns:a16="http://schemas.microsoft.com/office/drawing/2014/main" id="{C7A8DAC1-B418-5CC6-1541-C1CE27593FE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998" t="-206" r="1657" b="206"/>
                <a:stretch/>
              </p:blipFill>
              <p:spPr bwMode="auto">
                <a:xfrm>
                  <a:off x="620718" y="2519208"/>
                  <a:ext cx="1754258" cy="1071991"/>
                </a:xfrm>
                <a:prstGeom prst="rect">
                  <a:avLst/>
                </a:prstGeom>
                <a:noFill/>
                <a:extLst>
                  <a:ext uri="{909E8E84-426E-40DD-AFC4-6F175D3DCCD1}">
                    <a14:hiddenFill xmlns:a14="http://schemas.microsoft.com/office/drawing/2010/main">
                      <a:solidFill>
                        <a:srgbClr val="FFFFFF"/>
                      </a:solidFill>
                    </a14:hiddenFill>
                  </a:ext>
                </a:extLst>
              </p:spPr>
            </p:pic>
            <p:sp>
              <p:nvSpPr>
                <p:cNvPr id="36" name="テキスト ボックス 35">
                  <a:extLst>
                    <a:ext uri="{FF2B5EF4-FFF2-40B4-BE49-F238E27FC236}">
                      <a16:creationId xmlns:a16="http://schemas.microsoft.com/office/drawing/2014/main" id="{0CCAFF3A-2529-D046-C2FB-80773B3D9CB4}"/>
                    </a:ext>
                  </a:extLst>
                </p:cNvPr>
                <p:cNvSpPr txBox="1"/>
                <p:nvPr/>
              </p:nvSpPr>
              <p:spPr>
                <a:xfrm>
                  <a:off x="1794663" y="2417487"/>
                  <a:ext cx="671292" cy="469699"/>
                </a:xfrm>
                <a:prstGeom prst="rect">
                  <a:avLst/>
                </a:prstGeom>
                <a:noFill/>
              </p:spPr>
              <p:txBody>
                <a:bodyPr wrap="none" lIns="180000" tIns="180000" rIns="180000" bIns="180000" rtlCol="0">
                  <a:spAutoFit/>
                </a:bodyPr>
                <a:lstStyle/>
                <a:p>
                  <a:pPr algn="l">
                    <a:lnSpc>
                      <a:spcPct val="120000"/>
                    </a:lnSpc>
                    <a:spcAft>
                      <a:spcPts val="600"/>
                    </a:spcAft>
                  </a:pPr>
                  <a:r>
                    <a:rPr kumimoji="1" lang="ja-JP" altLang="en-US" sz="600" dirty="0">
                      <a:effectLst>
                        <a:glow rad="431800">
                          <a:schemeClr val="accent3">
                            <a:satMod val="175000"/>
                          </a:schemeClr>
                        </a:glow>
                      </a:effectLst>
                      <a:latin typeface="游ゴシック" panose="020B0400000000000000" pitchFamily="50" charset="-128"/>
                      <a:ea typeface="游ゴシック" panose="020B0400000000000000" pitchFamily="50" charset="-128"/>
                    </a:rPr>
                    <a:t>祭り参加</a:t>
                  </a:r>
                </a:p>
              </p:txBody>
            </p:sp>
          </p:grpSp>
          <p:grpSp>
            <p:nvGrpSpPr>
              <p:cNvPr id="32" name="グループ化 31">
                <a:extLst>
                  <a:ext uri="{FF2B5EF4-FFF2-40B4-BE49-F238E27FC236}">
                    <a16:creationId xmlns:a16="http://schemas.microsoft.com/office/drawing/2014/main" id="{8CBF26DC-618D-5214-D720-114F15D7CF7F}"/>
                  </a:ext>
                </a:extLst>
              </p:cNvPr>
              <p:cNvGrpSpPr/>
              <p:nvPr/>
            </p:nvGrpSpPr>
            <p:grpSpPr>
              <a:xfrm>
                <a:off x="625437" y="4186847"/>
                <a:ext cx="2762860" cy="1736876"/>
                <a:chOff x="619324" y="3563995"/>
                <a:chExt cx="1859393" cy="1168910"/>
              </a:xfrm>
            </p:grpSpPr>
            <p:pic>
              <p:nvPicPr>
                <p:cNvPr id="33" name="Picture 6">
                  <a:extLst>
                    <a:ext uri="{FF2B5EF4-FFF2-40B4-BE49-F238E27FC236}">
                      <a16:creationId xmlns:a16="http://schemas.microsoft.com/office/drawing/2014/main" id="{AC67D30D-6171-8533-FA97-C98CDAD52A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3456"/>
                <a:stretch/>
              </p:blipFill>
              <p:spPr bwMode="auto">
                <a:xfrm>
                  <a:off x="619324" y="3645817"/>
                  <a:ext cx="1783058" cy="1087088"/>
                </a:xfrm>
                <a:prstGeom prst="rect">
                  <a:avLst/>
                </a:prstGeom>
                <a:noFill/>
                <a:extLst>
                  <a:ext uri="{909E8E84-426E-40DD-AFC4-6F175D3DCCD1}">
                    <a14:hiddenFill xmlns:a14="http://schemas.microsoft.com/office/drawing/2010/main">
                      <a:solidFill>
                        <a:srgbClr val="FFFFFF"/>
                      </a:solidFill>
                    </a14:hiddenFill>
                  </a:ext>
                </a:extLst>
              </p:spPr>
            </p:pic>
            <p:sp>
              <p:nvSpPr>
                <p:cNvPr id="34" name="テキスト ボックス 33">
                  <a:extLst>
                    <a:ext uri="{FF2B5EF4-FFF2-40B4-BE49-F238E27FC236}">
                      <a16:creationId xmlns:a16="http://schemas.microsoft.com/office/drawing/2014/main" id="{788F65BD-3C08-5A64-8DA8-3A69DDF0F149}"/>
                    </a:ext>
                  </a:extLst>
                </p:cNvPr>
                <p:cNvSpPr txBox="1"/>
                <p:nvPr/>
              </p:nvSpPr>
              <p:spPr>
                <a:xfrm>
                  <a:off x="1807425" y="3563995"/>
                  <a:ext cx="671292" cy="469699"/>
                </a:xfrm>
                <a:prstGeom prst="rect">
                  <a:avLst/>
                </a:prstGeom>
                <a:noFill/>
              </p:spPr>
              <p:txBody>
                <a:bodyPr wrap="none" lIns="180000" tIns="180000" rIns="180000" bIns="180000" rtlCol="0">
                  <a:spAutoFit/>
                </a:bodyPr>
                <a:lstStyle/>
                <a:p>
                  <a:pPr algn="l">
                    <a:lnSpc>
                      <a:spcPct val="120000"/>
                    </a:lnSpc>
                    <a:spcAft>
                      <a:spcPts val="600"/>
                    </a:spcAft>
                  </a:pPr>
                  <a:r>
                    <a:rPr kumimoji="1" lang="ja-JP" altLang="en-US" sz="600" dirty="0">
                      <a:effectLst>
                        <a:glow rad="431800">
                          <a:schemeClr val="accent3">
                            <a:satMod val="175000"/>
                          </a:schemeClr>
                        </a:glow>
                      </a:effectLst>
                      <a:latin typeface="游ゴシック" panose="020B0400000000000000" pitchFamily="50" charset="-128"/>
                      <a:ea typeface="游ゴシック" panose="020B0400000000000000" pitchFamily="50" charset="-128"/>
                    </a:rPr>
                    <a:t>体験農園</a:t>
                  </a:r>
                </a:p>
              </p:txBody>
            </p:sp>
          </p:grpSp>
        </p:grpSp>
        <p:sp>
          <p:nvSpPr>
            <p:cNvPr id="25" name="四角形: 角を丸くする 64">
              <a:extLst>
                <a:ext uri="{FF2B5EF4-FFF2-40B4-BE49-F238E27FC236}">
                  <a16:creationId xmlns:a16="http://schemas.microsoft.com/office/drawing/2014/main" id="{4E6DC93F-821F-76DE-048B-8FBF5FC24829}"/>
                </a:ext>
              </a:extLst>
            </p:cNvPr>
            <p:cNvSpPr/>
            <p:nvPr/>
          </p:nvSpPr>
          <p:spPr>
            <a:xfrm>
              <a:off x="534722" y="5139261"/>
              <a:ext cx="1046164" cy="193962"/>
            </a:xfrm>
            <a:prstGeom prst="roundRect">
              <a:avLst>
                <a:gd name="adj" fmla="val 0"/>
              </a:avLst>
            </a:prstGeom>
            <a:solidFill>
              <a:srgbClr val="FF9900"/>
            </a:solidFill>
            <a:ln>
              <a:noFill/>
            </a:ln>
          </p:spPr>
          <p:style>
            <a:lnRef idx="1">
              <a:schemeClr val="accent3"/>
            </a:lnRef>
            <a:fillRef idx="2">
              <a:schemeClr val="accent3"/>
            </a:fillRef>
            <a:effectRef idx="1">
              <a:schemeClr val="accent3"/>
            </a:effectRef>
            <a:fontRef idx="minor">
              <a:schemeClr val="dk1"/>
            </a:fontRef>
          </p:style>
          <p:txBody>
            <a:bodyPr wrap="square" lIns="0" rIns="0" rtlCol="0" anchor="ctr">
              <a:noAutofit/>
            </a:bodyPr>
            <a:lstStyle/>
            <a:p>
              <a:pPr algn="ctr"/>
              <a:r>
                <a:rPr kumimoji="1" lang="ja-JP" altLang="en-US" sz="1000" b="1" dirty="0">
                  <a:solidFill>
                    <a:schemeClr val="bg1"/>
                  </a:solidFill>
                  <a:latin typeface="游ゴシック" panose="020B0400000000000000" pitchFamily="50" charset="-128"/>
                  <a:ea typeface="游ゴシック" panose="020B0400000000000000" pitchFamily="50" charset="-128"/>
                </a:rPr>
                <a:t>地域 </a:t>
              </a:r>
              <a:r>
                <a:rPr kumimoji="1" lang="ja-JP" altLang="en-US" sz="700" b="1" dirty="0">
                  <a:solidFill>
                    <a:schemeClr val="bg1"/>
                  </a:solidFill>
                  <a:latin typeface="游ゴシック" panose="020B0400000000000000" pitchFamily="50" charset="-128"/>
                  <a:ea typeface="游ゴシック" panose="020B0400000000000000" pitchFamily="50" charset="-128"/>
                </a:rPr>
                <a:t>から</a:t>
              </a:r>
              <a:endParaRPr kumimoji="1" lang="ja-JP" altLang="en-US" sz="1000" b="1" dirty="0">
                <a:solidFill>
                  <a:schemeClr val="bg1"/>
                </a:solidFill>
                <a:latin typeface="游ゴシック" panose="020B0400000000000000" pitchFamily="50" charset="-128"/>
                <a:ea typeface="游ゴシック" panose="020B0400000000000000" pitchFamily="50" charset="-128"/>
              </a:endParaRPr>
            </a:p>
          </p:txBody>
        </p:sp>
        <p:sp>
          <p:nvSpPr>
            <p:cNvPr id="26" name="正方形/長方形 25">
              <a:extLst>
                <a:ext uri="{FF2B5EF4-FFF2-40B4-BE49-F238E27FC236}">
                  <a16:creationId xmlns:a16="http://schemas.microsoft.com/office/drawing/2014/main" id="{39D7FC00-4DFE-93EB-E36C-2AFCC3D3267E}"/>
                </a:ext>
              </a:extLst>
            </p:cNvPr>
            <p:cNvSpPr/>
            <p:nvPr/>
          </p:nvSpPr>
          <p:spPr>
            <a:xfrm>
              <a:off x="365177" y="1557610"/>
              <a:ext cx="3094064" cy="4407157"/>
            </a:xfrm>
            <a:prstGeom prst="rect">
              <a:avLst/>
            </a:prstGeom>
            <a:noFill/>
            <a:ln w="12700">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27" name="テキスト ボックス 26">
              <a:extLst>
                <a:ext uri="{FF2B5EF4-FFF2-40B4-BE49-F238E27FC236}">
                  <a16:creationId xmlns:a16="http://schemas.microsoft.com/office/drawing/2014/main" id="{6E785214-34D2-9583-8EDA-A83129D6F0AB}"/>
                </a:ext>
              </a:extLst>
            </p:cNvPr>
            <p:cNvSpPr txBox="1"/>
            <p:nvPr/>
          </p:nvSpPr>
          <p:spPr>
            <a:xfrm>
              <a:off x="534723" y="5332476"/>
              <a:ext cx="2761190" cy="403357"/>
            </a:xfrm>
            <a:prstGeom prst="rect">
              <a:avLst/>
            </a:prstGeom>
            <a:solidFill>
              <a:srgbClr val="FFE699"/>
            </a:solidFill>
            <a:ln>
              <a:noFill/>
            </a:ln>
          </p:spPr>
          <p:txBody>
            <a:bodyPr wrap="square" lIns="180000" tIns="108000" rIns="180000" bIns="72000">
              <a:spAutoFit/>
            </a:bodyPr>
            <a:lstStyle/>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信頼されることが必須</a:t>
              </a:r>
            </a:p>
          </p:txBody>
        </p:sp>
        <p:sp>
          <p:nvSpPr>
            <p:cNvPr id="28" name="正方形/長方形 27">
              <a:extLst>
                <a:ext uri="{FF2B5EF4-FFF2-40B4-BE49-F238E27FC236}">
                  <a16:creationId xmlns:a16="http://schemas.microsoft.com/office/drawing/2014/main" id="{BE6402B4-16DC-E712-659A-98095F2BC926}"/>
                </a:ext>
              </a:extLst>
            </p:cNvPr>
            <p:cNvSpPr/>
            <p:nvPr/>
          </p:nvSpPr>
          <p:spPr>
            <a:xfrm>
              <a:off x="1481966" y="1433839"/>
              <a:ext cx="917636" cy="238739"/>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kumimoji="1" lang="ja-JP" altLang="en-US" sz="1100" b="1" dirty="0">
                  <a:latin typeface="游ゴシック" panose="020B0400000000000000" pitchFamily="50" charset="-128"/>
                  <a:ea typeface="游ゴシック" panose="020B0400000000000000" pitchFamily="50" charset="-128"/>
                </a:rPr>
                <a:t>これまで</a:t>
              </a:r>
            </a:p>
          </p:txBody>
        </p:sp>
        <p:sp>
          <p:nvSpPr>
            <p:cNvPr id="30" name="テキスト ボックス 29">
              <a:extLst>
                <a:ext uri="{FF2B5EF4-FFF2-40B4-BE49-F238E27FC236}">
                  <a16:creationId xmlns:a16="http://schemas.microsoft.com/office/drawing/2014/main" id="{6F5E1133-B28E-B5F7-1929-B305C753573B}"/>
                </a:ext>
              </a:extLst>
            </p:cNvPr>
            <p:cNvSpPr txBox="1"/>
            <p:nvPr/>
          </p:nvSpPr>
          <p:spPr>
            <a:xfrm>
              <a:off x="553295" y="2264431"/>
              <a:ext cx="2781728" cy="394124"/>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spcAft>
                  <a:spcPts val="600"/>
                </a:spcAft>
              </a:pPr>
              <a:r>
                <a:rPr kumimoji="1" lang="ja-JP" altLang="en-US" sz="1200" b="1" dirty="0">
                  <a:ln w="3175">
                    <a:noFill/>
                    <a:prstDash val="solid"/>
                  </a:ln>
                  <a:effectLst/>
                  <a:latin typeface="游ゴシック" panose="020B0400000000000000" pitchFamily="50" charset="-128"/>
                  <a:ea typeface="游ゴシック" panose="020B0400000000000000" pitchFamily="50" charset="-128"/>
                </a:rPr>
                <a:t>地域とのコミュニケーション</a:t>
              </a:r>
              <a:endParaRPr kumimoji="1" lang="en-US" altLang="ja-JP" sz="1200" b="1" dirty="0">
                <a:ln w="3175">
                  <a:noFill/>
                  <a:prstDash val="solid"/>
                </a:ln>
                <a:effectLst/>
                <a:latin typeface="游ゴシック" panose="020B0400000000000000" pitchFamily="50" charset="-128"/>
                <a:ea typeface="游ゴシック" panose="020B0400000000000000" pitchFamily="50" charset="-128"/>
              </a:endParaRPr>
            </a:p>
          </p:txBody>
        </p:sp>
      </p:grpSp>
      <p:grpSp>
        <p:nvGrpSpPr>
          <p:cNvPr id="39" name="グループ化 38">
            <a:extLst>
              <a:ext uri="{FF2B5EF4-FFF2-40B4-BE49-F238E27FC236}">
                <a16:creationId xmlns:a16="http://schemas.microsoft.com/office/drawing/2014/main" id="{F20DE6E0-A7D4-A2C8-913C-25858C9B7E79}"/>
              </a:ext>
            </a:extLst>
          </p:cNvPr>
          <p:cNvGrpSpPr/>
          <p:nvPr/>
        </p:nvGrpSpPr>
        <p:grpSpPr>
          <a:xfrm>
            <a:off x="173256" y="1396294"/>
            <a:ext cx="9731140" cy="5765463"/>
            <a:chOff x="173256" y="1321138"/>
            <a:chExt cx="9731140" cy="5765463"/>
          </a:xfrm>
        </p:grpSpPr>
        <p:sp>
          <p:nvSpPr>
            <p:cNvPr id="40" name="正方形/長方形 39">
              <a:extLst>
                <a:ext uri="{FF2B5EF4-FFF2-40B4-BE49-F238E27FC236}">
                  <a16:creationId xmlns:a16="http://schemas.microsoft.com/office/drawing/2014/main" id="{F00E4ABC-61A4-146E-C0B2-4996EEFD9C81}"/>
                </a:ext>
              </a:extLst>
            </p:cNvPr>
            <p:cNvSpPr/>
            <p:nvPr/>
          </p:nvSpPr>
          <p:spPr>
            <a:xfrm>
              <a:off x="173256" y="1479577"/>
              <a:ext cx="9731140" cy="5607024"/>
            </a:xfrm>
            <a:prstGeom prst="rect">
              <a:avLst/>
            </a:prstGeom>
            <a:noFill/>
            <a:ln w="12700">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42" name="正方形/長方形 41">
              <a:extLst>
                <a:ext uri="{FF2B5EF4-FFF2-40B4-BE49-F238E27FC236}">
                  <a16:creationId xmlns:a16="http://schemas.microsoft.com/office/drawing/2014/main" id="{DAAA4657-ABC4-D3A6-8DEB-F6AC856B559E}"/>
                </a:ext>
              </a:extLst>
            </p:cNvPr>
            <p:cNvSpPr/>
            <p:nvPr/>
          </p:nvSpPr>
          <p:spPr>
            <a:xfrm>
              <a:off x="6494875" y="1321138"/>
              <a:ext cx="1045115" cy="320970"/>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kumimoji="1" lang="ja-JP" altLang="en-US" sz="1600" b="1" dirty="0">
                  <a:latin typeface="游ゴシック" panose="020B0400000000000000" pitchFamily="50" charset="-128"/>
                  <a:ea typeface="游ゴシック" panose="020B0400000000000000" pitchFamily="50" charset="-128"/>
                </a:rPr>
                <a:t>これから</a:t>
              </a:r>
            </a:p>
          </p:txBody>
        </p:sp>
      </p:grpSp>
      <p:sp>
        <p:nvSpPr>
          <p:cNvPr id="43" name="テキスト ボックス 42">
            <a:extLst>
              <a:ext uri="{FF2B5EF4-FFF2-40B4-BE49-F238E27FC236}">
                <a16:creationId xmlns:a16="http://schemas.microsoft.com/office/drawing/2014/main" id="{828269CE-AAB6-DD46-32EC-5A32FCF6493A}"/>
              </a:ext>
            </a:extLst>
          </p:cNvPr>
          <p:cNvSpPr txBox="1"/>
          <p:nvPr/>
        </p:nvSpPr>
        <p:spPr>
          <a:xfrm>
            <a:off x="3894609" y="6392039"/>
            <a:ext cx="6066045" cy="718714"/>
          </a:xfrm>
          <a:prstGeom prst="rect">
            <a:avLst/>
          </a:prstGeom>
          <a:noFill/>
        </p:spPr>
        <p:txBody>
          <a:bodyPr wrap="square" lIns="180000" tIns="0" rIns="180000" bIns="72000">
            <a:spAutoFit/>
          </a:bodyPr>
          <a:lstStyle/>
          <a:p>
            <a:pPr algn="ctr">
              <a:lnSpc>
                <a:spcPct val="120000"/>
              </a:lnSpc>
            </a:pP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地域と東北電力グループが</a:t>
            </a:r>
            <a:r>
              <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rPr>
              <a:t>WIN</a:t>
            </a: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a:t>
            </a:r>
            <a:r>
              <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rPr>
              <a:t>WIN</a:t>
            </a: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の関係を築き、</a:t>
            </a:r>
            <a:endPar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b="1" dirty="0">
                <a:ln w="3175">
                  <a:noFill/>
                  <a:prstDash val="solid"/>
                </a:ln>
                <a:solidFill>
                  <a:srgbClr val="C00000"/>
                </a:solidFill>
                <a:effectLst/>
                <a:latin typeface="游ゴシック" panose="020B0400000000000000" pitchFamily="50" charset="-128"/>
                <a:ea typeface="游ゴシック" panose="020B0400000000000000" pitchFamily="50" charset="-128"/>
              </a:rPr>
              <a:t>ともに持続的に発展</a:t>
            </a:r>
          </a:p>
        </p:txBody>
      </p:sp>
      <p:cxnSp>
        <p:nvCxnSpPr>
          <p:cNvPr id="44" name="直線矢印コネクタ 43">
            <a:extLst>
              <a:ext uri="{FF2B5EF4-FFF2-40B4-BE49-F238E27FC236}">
                <a16:creationId xmlns:a16="http://schemas.microsoft.com/office/drawing/2014/main" id="{69942CFA-37F0-BF4F-F802-E158A9AF343B}"/>
              </a:ext>
            </a:extLst>
          </p:cNvPr>
          <p:cNvCxnSpPr>
            <a:cxnSpLocks/>
            <a:endCxn id="43" idx="0"/>
          </p:cNvCxnSpPr>
          <p:nvPr/>
        </p:nvCxnSpPr>
        <p:spPr>
          <a:xfrm>
            <a:off x="6927631" y="5936240"/>
            <a:ext cx="1" cy="455799"/>
          </a:xfrm>
          <a:prstGeom prst="straightConnector1">
            <a:avLst/>
          </a:prstGeom>
          <a:ln w="57150">
            <a:solidFill>
              <a:srgbClr val="D079F7"/>
            </a:solidFill>
            <a:tailEnd type="arrow" w="sm" len="sm"/>
          </a:ln>
        </p:spPr>
        <p:style>
          <a:lnRef idx="1">
            <a:schemeClr val="accent1"/>
          </a:lnRef>
          <a:fillRef idx="0">
            <a:schemeClr val="accent1"/>
          </a:fillRef>
          <a:effectRef idx="0">
            <a:schemeClr val="accent1"/>
          </a:effectRef>
          <a:fontRef idx="minor">
            <a:schemeClr val="tx1"/>
          </a:fontRef>
        </p:style>
      </p:cxnSp>
      <p:grpSp>
        <p:nvGrpSpPr>
          <p:cNvPr id="45" name="グループ化 44">
            <a:extLst>
              <a:ext uri="{FF2B5EF4-FFF2-40B4-BE49-F238E27FC236}">
                <a16:creationId xmlns:a16="http://schemas.microsoft.com/office/drawing/2014/main" id="{6A9859FA-1E3C-E9A4-1311-41EE9A8D101E}"/>
              </a:ext>
            </a:extLst>
          </p:cNvPr>
          <p:cNvGrpSpPr/>
          <p:nvPr/>
        </p:nvGrpSpPr>
        <p:grpSpPr>
          <a:xfrm>
            <a:off x="3587664" y="5004872"/>
            <a:ext cx="6132599" cy="931368"/>
            <a:chOff x="3587664" y="4840816"/>
            <a:chExt cx="6132599" cy="931368"/>
          </a:xfrm>
        </p:grpSpPr>
        <p:sp>
          <p:nvSpPr>
            <p:cNvPr id="46" name="楕円 54">
              <a:extLst>
                <a:ext uri="{FF2B5EF4-FFF2-40B4-BE49-F238E27FC236}">
                  <a16:creationId xmlns:a16="http://schemas.microsoft.com/office/drawing/2014/main" id="{DFD47E63-AF7E-1AA7-24BA-2E6514AE359A}"/>
                </a:ext>
              </a:extLst>
            </p:cNvPr>
            <p:cNvSpPr/>
            <p:nvPr/>
          </p:nvSpPr>
          <p:spPr>
            <a:xfrm>
              <a:off x="3587664" y="5346271"/>
              <a:ext cx="332856" cy="337983"/>
            </a:xfrm>
            <a:prstGeom prst="ellipse">
              <a:avLst/>
            </a:prstGeom>
            <a:solidFill>
              <a:schemeClr val="bg2">
                <a:lumMod val="25000"/>
              </a:schemeClr>
            </a:solidFill>
            <a:ln>
              <a:noFill/>
            </a:ln>
          </p:spPr>
          <p:style>
            <a:lnRef idx="1">
              <a:schemeClr val="accent3"/>
            </a:lnRef>
            <a:fillRef idx="2">
              <a:schemeClr val="accent3"/>
            </a:fillRef>
            <a:effectRef idx="1">
              <a:schemeClr val="accent3"/>
            </a:effectRef>
            <a:fontRef idx="minor">
              <a:schemeClr val="dk1"/>
            </a:fontRef>
          </p:style>
          <p:txBody>
            <a:bodyPr wrap="square" lIns="0" tIns="54000" rIns="0" rtlCol="0" anchor="ctr">
              <a:noAutofit/>
            </a:bodyPr>
            <a:lstStyle/>
            <a:p>
              <a:pPr algn="ctr"/>
              <a:r>
                <a:rPr kumimoji="1" lang="ja-JP" altLang="en-US" sz="2000" b="1" dirty="0">
                  <a:solidFill>
                    <a:schemeClr val="bg1"/>
                  </a:solidFill>
                  <a:latin typeface="游ゴシック" panose="020B0400000000000000" pitchFamily="50" charset="-128"/>
                  <a:ea typeface="游ゴシック" panose="020B0400000000000000" pitchFamily="50" charset="-128"/>
                </a:rPr>
                <a:t>＋</a:t>
              </a:r>
            </a:p>
          </p:txBody>
        </p:sp>
        <p:grpSp>
          <p:nvGrpSpPr>
            <p:cNvPr id="47" name="グループ化 46">
              <a:extLst>
                <a:ext uri="{FF2B5EF4-FFF2-40B4-BE49-F238E27FC236}">
                  <a16:creationId xmlns:a16="http://schemas.microsoft.com/office/drawing/2014/main" id="{38061627-BD50-6CAD-1265-89BDE7F65850}"/>
                </a:ext>
              </a:extLst>
            </p:cNvPr>
            <p:cNvGrpSpPr/>
            <p:nvPr/>
          </p:nvGrpSpPr>
          <p:grpSpPr>
            <a:xfrm>
              <a:off x="4135000" y="4840816"/>
              <a:ext cx="5585263" cy="931368"/>
              <a:chOff x="4135000" y="4897596"/>
              <a:chExt cx="5585263" cy="931368"/>
            </a:xfrm>
          </p:grpSpPr>
          <p:sp>
            <p:nvSpPr>
              <p:cNvPr id="48" name="四角形: 角を丸くする 69">
                <a:extLst>
                  <a:ext uri="{FF2B5EF4-FFF2-40B4-BE49-F238E27FC236}">
                    <a16:creationId xmlns:a16="http://schemas.microsoft.com/office/drawing/2014/main" id="{E93146BC-6F6C-92D8-DD4A-7150EC0BDEE2}"/>
                  </a:ext>
                </a:extLst>
              </p:cNvPr>
              <p:cNvSpPr/>
              <p:nvPr/>
            </p:nvSpPr>
            <p:spPr>
              <a:xfrm>
                <a:off x="4135000" y="4897596"/>
                <a:ext cx="1046164" cy="191327"/>
              </a:xfrm>
              <a:prstGeom prst="roundRect">
                <a:avLst>
                  <a:gd name="adj" fmla="val 0"/>
                </a:avLst>
              </a:prstGeom>
              <a:solidFill>
                <a:srgbClr val="B742F8"/>
              </a:solidFill>
              <a:ln>
                <a:noFill/>
              </a:ln>
            </p:spPr>
            <p:style>
              <a:lnRef idx="1">
                <a:schemeClr val="accent3"/>
              </a:lnRef>
              <a:fillRef idx="2">
                <a:schemeClr val="accent3"/>
              </a:fillRef>
              <a:effectRef idx="1">
                <a:schemeClr val="accent3"/>
              </a:effectRef>
              <a:fontRef idx="minor">
                <a:schemeClr val="dk1"/>
              </a:fontRef>
            </p:style>
            <p:txBody>
              <a:bodyPr wrap="square" lIns="0" tIns="72000" rIns="0" rtlCol="0" anchor="ctr">
                <a:noAutofit/>
              </a:bodyPr>
              <a:lstStyle/>
              <a:p>
                <a:pPr algn="ctr"/>
                <a:r>
                  <a:rPr kumimoji="1" lang="ja-JP" altLang="en-US" sz="1000" b="1" dirty="0">
                    <a:solidFill>
                      <a:schemeClr val="bg1"/>
                    </a:solidFill>
                    <a:latin typeface="游ゴシック" panose="020B0400000000000000" pitchFamily="50" charset="-128"/>
                    <a:ea typeface="游ゴシック" panose="020B0400000000000000" pitchFamily="50" charset="-128"/>
                  </a:rPr>
                  <a:t>地域 </a:t>
                </a:r>
                <a:r>
                  <a:rPr kumimoji="1" lang="ja-JP" altLang="en-US" sz="700" b="1" dirty="0">
                    <a:solidFill>
                      <a:schemeClr val="bg1"/>
                    </a:solidFill>
                    <a:latin typeface="游ゴシック" panose="020B0400000000000000" pitchFamily="50" charset="-128"/>
                    <a:ea typeface="游ゴシック" panose="020B0400000000000000" pitchFamily="50" charset="-128"/>
                  </a:rPr>
                  <a:t>から</a:t>
                </a:r>
              </a:p>
            </p:txBody>
          </p:sp>
          <p:sp>
            <p:nvSpPr>
              <p:cNvPr id="50" name="テキスト ボックス 49">
                <a:extLst>
                  <a:ext uri="{FF2B5EF4-FFF2-40B4-BE49-F238E27FC236}">
                    <a16:creationId xmlns:a16="http://schemas.microsoft.com/office/drawing/2014/main" id="{73C56E95-CF9E-2A3A-3E56-9A7AB9E4485F}"/>
                  </a:ext>
                </a:extLst>
              </p:cNvPr>
              <p:cNvSpPr txBox="1"/>
              <p:nvPr/>
            </p:nvSpPr>
            <p:spPr>
              <a:xfrm>
                <a:off x="4135001" y="5084557"/>
                <a:ext cx="5585262" cy="744407"/>
              </a:xfrm>
              <a:prstGeom prst="rect">
                <a:avLst/>
              </a:prstGeom>
              <a:solidFill>
                <a:srgbClr val="E9C1FB"/>
              </a:solidFill>
              <a:ln>
                <a:noFill/>
              </a:ln>
            </p:spPr>
            <p:txBody>
              <a:bodyPr wrap="square" lIns="0" tIns="144000" rIns="0" bIns="72000">
                <a:spAutoFit/>
              </a:bodyPr>
              <a:lstStyle/>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課題解決に東北電力グループとして取り組み、</a:t>
                </a:r>
                <a:endParaRPr kumimoji="1" lang="en-US" altLang="ja-JP"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endParaRPr>
              </a:p>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必要とされる存在に</a:t>
                </a:r>
                <a:endParaRPr kumimoji="1" lang="en-US" altLang="ja-JP"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endParaRPr>
              </a:p>
            </p:txBody>
          </p:sp>
        </p:grpSp>
      </p:grpSp>
      <p:grpSp>
        <p:nvGrpSpPr>
          <p:cNvPr id="51" name="グループ化 50">
            <a:extLst>
              <a:ext uri="{FF2B5EF4-FFF2-40B4-BE49-F238E27FC236}">
                <a16:creationId xmlns:a16="http://schemas.microsoft.com/office/drawing/2014/main" id="{D65CB4BC-2A8F-387B-E764-1F9FB1940643}"/>
              </a:ext>
            </a:extLst>
          </p:cNvPr>
          <p:cNvGrpSpPr/>
          <p:nvPr/>
        </p:nvGrpSpPr>
        <p:grpSpPr>
          <a:xfrm>
            <a:off x="3017522" y="2516171"/>
            <a:ext cx="1058045" cy="2635303"/>
            <a:chOff x="3017522" y="2352115"/>
            <a:chExt cx="1058045" cy="2635303"/>
          </a:xfrm>
        </p:grpSpPr>
        <p:sp>
          <p:nvSpPr>
            <p:cNvPr id="73" name="右大かっこ 72">
              <a:extLst>
                <a:ext uri="{FF2B5EF4-FFF2-40B4-BE49-F238E27FC236}">
                  <a16:creationId xmlns:a16="http://schemas.microsoft.com/office/drawing/2014/main" id="{C47C1982-BCFF-7153-67C3-4E65A7CDD53E}"/>
                </a:ext>
              </a:extLst>
            </p:cNvPr>
            <p:cNvSpPr/>
            <p:nvPr/>
          </p:nvSpPr>
          <p:spPr>
            <a:xfrm>
              <a:off x="3017522" y="2352115"/>
              <a:ext cx="162115" cy="2635303"/>
            </a:xfrm>
            <a:prstGeom prst="rightBracket">
              <a:avLst/>
            </a:prstGeom>
            <a:ln w="22225" cap="rnd">
              <a:solidFill>
                <a:srgbClr val="B742F8"/>
              </a:solidFill>
              <a:roun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cxnSp>
          <p:nvCxnSpPr>
            <p:cNvPr id="79" name="コネクタ: カギ線 28">
              <a:extLst>
                <a:ext uri="{FF2B5EF4-FFF2-40B4-BE49-F238E27FC236}">
                  <a16:creationId xmlns:a16="http://schemas.microsoft.com/office/drawing/2014/main" id="{8AB0C22C-D299-D3D0-9172-C627F3E1C895}"/>
                </a:ext>
              </a:extLst>
            </p:cNvPr>
            <p:cNvCxnSpPr>
              <a:cxnSpLocks/>
            </p:cNvCxnSpPr>
            <p:nvPr/>
          </p:nvCxnSpPr>
          <p:spPr>
            <a:xfrm flipV="1">
              <a:off x="3193215" y="3708507"/>
              <a:ext cx="882352" cy="478275"/>
            </a:xfrm>
            <a:prstGeom prst="bentConnector3">
              <a:avLst>
                <a:gd name="adj1" fmla="val 50000"/>
              </a:avLst>
            </a:prstGeom>
            <a:ln w="22225" cap="rnd">
              <a:solidFill>
                <a:srgbClr val="B742F8"/>
              </a:solidFill>
              <a:tailEnd type="arrow"/>
            </a:ln>
          </p:spPr>
          <p:style>
            <a:lnRef idx="1">
              <a:schemeClr val="accent1"/>
            </a:lnRef>
            <a:fillRef idx="0">
              <a:schemeClr val="accent1"/>
            </a:fillRef>
            <a:effectRef idx="0">
              <a:schemeClr val="accent1"/>
            </a:effectRef>
            <a:fontRef idx="minor">
              <a:schemeClr val="tx1"/>
            </a:fontRef>
          </p:style>
        </p:cxnSp>
      </p:grpSp>
      <p:cxnSp>
        <p:nvCxnSpPr>
          <p:cNvPr id="80" name="直線矢印コネクタ 79">
            <a:extLst>
              <a:ext uri="{FF2B5EF4-FFF2-40B4-BE49-F238E27FC236}">
                <a16:creationId xmlns:a16="http://schemas.microsoft.com/office/drawing/2014/main" id="{CF561712-9359-F3ED-FD07-4781F2A5A684}"/>
              </a:ext>
            </a:extLst>
          </p:cNvPr>
          <p:cNvCxnSpPr>
            <a:cxnSpLocks/>
          </p:cNvCxnSpPr>
          <p:nvPr/>
        </p:nvCxnSpPr>
        <p:spPr>
          <a:xfrm>
            <a:off x="5849827" y="3873771"/>
            <a:ext cx="2154548" cy="0"/>
          </a:xfrm>
          <a:prstGeom prst="straightConnector1">
            <a:avLst/>
          </a:prstGeom>
          <a:ln w="22225" cap="rnd">
            <a:solidFill>
              <a:srgbClr val="B742F8"/>
            </a:solidFill>
            <a:round/>
            <a:tailEnd type="arrow"/>
          </a:ln>
        </p:spPr>
        <p:style>
          <a:lnRef idx="1">
            <a:schemeClr val="accent1"/>
          </a:lnRef>
          <a:fillRef idx="0">
            <a:schemeClr val="accent1"/>
          </a:fillRef>
          <a:effectRef idx="0">
            <a:schemeClr val="accent1"/>
          </a:effectRef>
          <a:fontRef idx="minor">
            <a:schemeClr val="tx1"/>
          </a:fontRef>
        </p:style>
      </p:cxnSp>
      <p:grpSp>
        <p:nvGrpSpPr>
          <p:cNvPr id="81" name="グループ化 80">
            <a:extLst>
              <a:ext uri="{FF2B5EF4-FFF2-40B4-BE49-F238E27FC236}">
                <a16:creationId xmlns:a16="http://schemas.microsoft.com/office/drawing/2014/main" id="{B291606D-F3C9-BDBE-B71B-7B2C30B612DC}"/>
              </a:ext>
            </a:extLst>
          </p:cNvPr>
          <p:cNvGrpSpPr/>
          <p:nvPr/>
        </p:nvGrpSpPr>
        <p:grpSpPr>
          <a:xfrm>
            <a:off x="3938505" y="2533207"/>
            <a:ext cx="1881130" cy="2370871"/>
            <a:chOff x="3938505" y="2444307"/>
            <a:chExt cx="1881130" cy="2370871"/>
          </a:xfrm>
        </p:grpSpPr>
        <p:grpSp>
          <p:nvGrpSpPr>
            <p:cNvPr id="82" name="グループ化 81">
              <a:extLst>
                <a:ext uri="{FF2B5EF4-FFF2-40B4-BE49-F238E27FC236}">
                  <a16:creationId xmlns:a16="http://schemas.microsoft.com/office/drawing/2014/main" id="{3754AE44-B59F-9906-E1E3-4D9BB1176512}"/>
                </a:ext>
              </a:extLst>
            </p:cNvPr>
            <p:cNvGrpSpPr/>
            <p:nvPr/>
          </p:nvGrpSpPr>
          <p:grpSpPr>
            <a:xfrm>
              <a:off x="3938505" y="2444307"/>
              <a:ext cx="1881130" cy="2370871"/>
              <a:chOff x="3938505" y="2444307"/>
              <a:chExt cx="1881130" cy="2370871"/>
            </a:xfrm>
          </p:grpSpPr>
          <p:pic>
            <p:nvPicPr>
              <p:cNvPr id="84" name="図 83" descr="挿絵 が含まれている画像&#10;&#10;自動的に生成された説明">
                <a:extLst>
                  <a:ext uri="{FF2B5EF4-FFF2-40B4-BE49-F238E27FC236}">
                    <a16:creationId xmlns:a16="http://schemas.microsoft.com/office/drawing/2014/main" id="{998243A3-96B8-5029-4A81-78638717A05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217473" y="3501045"/>
                <a:ext cx="1602162" cy="1314133"/>
              </a:xfrm>
              <a:prstGeom prst="rect">
                <a:avLst/>
              </a:prstGeom>
            </p:spPr>
          </p:pic>
          <p:sp>
            <p:nvSpPr>
              <p:cNvPr id="86" name="四角形: 角を丸くする 36">
                <a:extLst>
                  <a:ext uri="{FF2B5EF4-FFF2-40B4-BE49-F238E27FC236}">
                    <a16:creationId xmlns:a16="http://schemas.microsoft.com/office/drawing/2014/main" id="{6CA03BD7-D119-3DED-DC85-A60967EF5C20}"/>
                  </a:ext>
                </a:extLst>
              </p:cNvPr>
              <p:cNvSpPr/>
              <p:nvPr/>
            </p:nvSpPr>
            <p:spPr>
              <a:xfrm>
                <a:off x="4043632" y="2444307"/>
                <a:ext cx="1564113" cy="809679"/>
              </a:xfrm>
              <a:prstGeom prst="roundRect">
                <a:avLst>
                  <a:gd name="adj" fmla="val 8786"/>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87" name="テキスト ボックス 86">
                <a:extLst>
                  <a:ext uri="{FF2B5EF4-FFF2-40B4-BE49-F238E27FC236}">
                    <a16:creationId xmlns:a16="http://schemas.microsoft.com/office/drawing/2014/main" id="{581B6E02-229F-AF67-C01B-81A8F3F8E2B3}"/>
                  </a:ext>
                </a:extLst>
              </p:cNvPr>
              <p:cNvSpPr txBox="1"/>
              <p:nvPr/>
            </p:nvSpPr>
            <p:spPr>
              <a:xfrm>
                <a:off x="3938505" y="2515785"/>
                <a:ext cx="1737942" cy="65188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お客さまニーズ</a:t>
                </a:r>
                <a:r>
                  <a:rPr kumimoji="1" lang="ja-JP" altLang="en-US" sz="12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や</a:t>
                </a:r>
                <a:endPar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endParaRPr>
              </a:p>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地域課題を発掘</a:t>
                </a:r>
                <a:endPar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endParaRPr>
              </a:p>
            </p:txBody>
          </p:sp>
        </p:grpSp>
        <p:sp>
          <p:nvSpPr>
            <p:cNvPr id="83" name="二等辺三角形 37">
              <a:extLst>
                <a:ext uri="{FF2B5EF4-FFF2-40B4-BE49-F238E27FC236}">
                  <a16:creationId xmlns:a16="http://schemas.microsoft.com/office/drawing/2014/main" id="{2EC9A5F3-D66E-38E1-14A9-DF3153E61D58}"/>
                </a:ext>
              </a:extLst>
            </p:cNvPr>
            <p:cNvSpPr/>
            <p:nvPr/>
          </p:nvSpPr>
          <p:spPr>
            <a:xfrm rot="10800000">
              <a:off x="4147630" y="3237247"/>
              <a:ext cx="153797" cy="183141"/>
            </a:xfrm>
            <a:prstGeom prst="triangle">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grpSp>
        <p:nvGrpSpPr>
          <p:cNvPr id="88" name="グループ化 87">
            <a:extLst>
              <a:ext uri="{FF2B5EF4-FFF2-40B4-BE49-F238E27FC236}">
                <a16:creationId xmlns:a16="http://schemas.microsoft.com/office/drawing/2014/main" id="{964C4E65-2DDB-0D25-08A7-BD30E9E8D419}"/>
              </a:ext>
            </a:extLst>
          </p:cNvPr>
          <p:cNvGrpSpPr/>
          <p:nvPr/>
        </p:nvGrpSpPr>
        <p:grpSpPr>
          <a:xfrm>
            <a:off x="7994456" y="2528684"/>
            <a:ext cx="1795222" cy="2421439"/>
            <a:chOff x="7994456" y="2439784"/>
            <a:chExt cx="1795222" cy="2421439"/>
          </a:xfrm>
        </p:grpSpPr>
        <p:pic>
          <p:nvPicPr>
            <p:cNvPr id="89" name="図 88" descr="挿絵 が含まれている画像&#10;&#10;自動的に生成された説明">
              <a:extLst>
                <a:ext uri="{FF2B5EF4-FFF2-40B4-BE49-F238E27FC236}">
                  <a16:creationId xmlns:a16="http://schemas.microsoft.com/office/drawing/2014/main" id="{DBB9A067-DA38-9505-23BF-51CD3B5F9BB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119786" y="3511255"/>
              <a:ext cx="1669892" cy="1349968"/>
            </a:xfrm>
            <a:prstGeom prst="rect">
              <a:avLst/>
            </a:prstGeom>
          </p:spPr>
        </p:pic>
        <p:grpSp>
          <p:nvGrpSpPr>
            <p:cNvPr id="90" name="グループ化 89">
              <a:extLst>
                <a:ext uri="{FF2B5EF4-FFF2-40B4-BE49-F238E27FC236}">
                  <a16:creationId xmlns:a16="http://schemas.microsoft.com/office/drawing/2014/main" id="{54E6CA54-5144-FDE5-6BD5-3739E17F22A7}"/>
                </a:ext>
              </a:extLst>
            </p:cNvPr>
            <p:cNvGrpSpPr/>
            <p:nvPr/>
          </p:nvGrpSpPr>
          <p:grpSpPr>
            <a:xfrm>
              <a:off x="7994456" y="2439784"/>
              <a:ext cx="1737942" cy="1065338"/>
              <a:chOff x="7994456" y="2364628"/>
              <a:chExt cx="1737942" cy="1065338"/>
            </a:xfrm>
          </p:grpSpPr>
          <p:sp>
            <p:nvSpPr>
              <p:cNvPr id="91" name="四角形: 角を丸くする 73">
                <a:extLst>
                  <a:ext uri="{FF2B5EF4-FFF2-40B4-BE49-F238E27FC236}">
                    <a16:creationId xmlns:a16="http://schemas.microsoft.com/office/drawing/2014/main" id="{A7AC44A4-8FCC-4699-B37E-137556A19EFC}"/>
                  </a:ext>
                </a:extLst>
              </p:cNvPr>
              <p:cNvSpPr/>
              <p:nvPr/>
            </p:nvSpPr>
            <p:spPr>
              <a:xfrm>
                <a:off x="8045550" y="2364628"/>
                <a:ext cx="1669893" cy="809679"/>
              </a:xfrm>
              <a:prstGeom prst="roundRect">
                <a:avLst>
                  <a:gd name="adj" fmla="val 8786"/>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2" name="テキスト ボックス 91">
                <a:extLst>
                  <a:ext uri="{FF2B5EF4-FFF2-40B4-BE49-F238E27FC236}">
                    <a16:creationId xmlns:a16="http://schemas.microsoft.com/office/drawing/2014/main" id="{3D4B549E-8D1F-F9DB-FA35-1B176B8CB592}"/>
                  </a:ext>
                </a:extLst>
              </p:cNvPr>
              <p:cNvSpPr txBox="1"/>
              <p:nvPr/>
            </p:nvSpPr>
            <p:spPr>
              <a:xfrm>
                <a:off x="7994456" y="2420053"/>
                <a:ext cx="1737942" cy="65188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事業</a:t>
                </a:r>
                <a:r>
                  <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a:t>
                </a: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ビジネス</a:t>
                </a:r>
                <a:r>
                  <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a:t>
                </a:r>
                <a:r>
                  <a:rPr kumimoji="1" lang="ja-JP" altLang="en-US" sz="12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を</a:t>
                </a: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通じて解決</a:t>
                </a:r>
              </a:p>
            </p:txBody>
          </p:sp>
          <p:sp>
            <p:nvSpPr>
              <p:cNvPr id="94" name="二等辺三角形 75">
                <a:extLst>
                  <a:ext uri="{FF2B5EF4-FFF2-40B4-BE49-F238E27FC236}">
                    <a16:creationId xmlns:a16="http://schemas.microsoft.com/office/drawing/2014/main" id="{9F827671-A3D2-989D-1707-13F0D74D3596}"/>
                  </a:ext>
                </a:extLst>
              </p:cNvPr>
              <p:cNvSpPr/>
              <p:nvPr/>
            </p:nvSpPr>
            <p:spPr>
              <a:xfrm rot="13456494">
                <a:off x="8096802" y="3039135"/>
                <a:ext cx="203586" cy="390831"/>
              </a:xfrm>
              <a:prstGeom prst="triangle">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grpSp>
      <p:grpSp>
        <p:nvGrpSpPr>
          <p:cNvPr id="99" name="グループ化 98">
            <a:extLst>
              <a:ext uri="{FF2B5EF4-FFF2-40B4-BE49-F238E27FC236}">
                <a16:creationId xmlns:a16="http://schemas.microsoft.com/office/drawing/2014/main" id="{A188C5D5-F484-47AE-C350-E9CDDCF24DDE}"/>
              </a:ext>
            </a:extLst>
          </p:cNvPr>
          <p:cNvGrpSpPr/>
          <p:nvPr/>
        </p:nvGrpSpPr>
        <p:grpSpPr>
          <a:xfrm>
            <a:off x="3587664" y="1856409"/>
            <a:ext cx="6132598" cy="516368"/>
            <a:chOff x="3587664" y="1767509"/>
            <a:chExt cx="6132598" cy="516368"/>
          </a:xfrm>
        </p:grpSpPr>
        <p:sp>
          <p:nvSpPr>
            <p:cNvPr id="101" name="正方形/長方形 100">
              <a:extLst>
                <a:ext uri="{FF2B5EF4-FFF2-40B4-BE49-F238E27FC236}">
                  <a16:creationId xmlns:a16="http://schemas.microsoft.com/office/drawing/2014/main" id="{AB352510-9D51-8473-3192-29ED1EFB5CDC}"/>
                </a:ext>
              </a:extLst>
            </p:cNvPr>
            <p:cNvSpPr/>
            <p:nvPr/>
          </p:nvSpPr>
          <p:spPr>
            <a:xfrm>
              <a:off x="4048943" y="1773746"/>
              <a:ext cx="5671319" cy="510131"/>
            </a:xfrm>
            <a:prstGeom prst="rect">
              <a:avLst/>
            </a:prstGeom>
            <a:solidFill>
              <a:srgbClr val="CC99FF"/>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2" name="テキスト ボックス 101">
              <a:extLst>
                <a:ext uri="{FF2B5EF4-FFF2-40B4-BE49-F238E27FC236}">
                  <a16:creationId xmlns:a16="http://schemas.microsoft.com/office/drawing/2014/main" id="{5809ACC2-DED3-CEE5-7CD1-8ED96F209A95}"/>
                </a:ext>
              </a:extLst>
            </p:cNvPr>
            <p:cNvSpPr txBox="1"/>
            <p:nvPr/>
          </p:nvSpPr>
          <p:spPr>
            <a:xfrm>
              <a:off x="4039673" y="1767509"/>
              <a:ext cx="5680589" cy="51415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spcAft>
                  <a:spcPts val="600"/>
                </a:spcAft>
              </a:pPr>
              <a:r>
                <a:rPr kumimoji="1" lang="ja-JP" altLang="en-US"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お客さまニーズや地域課題を発掘・解決する</a:t>
              </a:r>
            </a:p>
          </p:txBody>
        </p:sp>
        <p:sp>
          <p:nvSpPr>
            <p:cNvPr id="103" name="楕円 63">
              <a:extLst>
                <a:ext uri="{FF2B5EF4-FFF2-40B4-BE49-F238E27FC236}">
                  <a16:creationId xmlns:a16="http://schemas.microsoft.com/office/drawing/2014/main" id="{9F4DA1C7-6F48-2F40-0148-06AD30191D2C}"/>
                </a:ext>
              </a:extLst>
            </p:cNvPr>
            <p:cNvSpPr/>
            <p:nvPr/>
          </p:nvSpPr>
          <p:spPr>
            <a:xfrm>
              <a:off x="3587664" y="1852521"/>
              <a:ext cx="332856" cy="337983"/>
            </a:xfrm>
            <a:prstGeom prst="ellipse">
              <a:avLst/>
            </a:prstGeom>
            <a:solidFill>
              <a:schemeClr val="bg2">
                <a:lumMod val="25000"/>
              </a:schemeClr>
            </a:solidFill>
            <a:ln>
              <a:noFill/>
            </a:ln>
          </p:spPr>
          <p:style>
            <a:lnRef idx="1">
              <a:schemeClr val="accent3"/>
            </a:lnRef>
            <a:fillRef idx="2">
              <a:schemeClr val="accent3"/>
            </a:fillRef>
            <a:effectRef idx="1">
              <a:schemeClr val="accent3"/>
            </a:effectRef>
            <a:fontRef idx="minor">
              <a:schemeClr val="dk1"/>
            </a:fontRef>
          </p:style>
          <p:txBody>
            <a:bodyPr wrap="square" lIns="0" tIns="54000" rIns="0" rtlCol="0" anchor="ctr">
              <a:noAutofit/>
            </a:bodyPr>
            <a:lstStyle/>
            <a:p>
              <a:pPr algn="ctr"/>
              <a:r>
                <a:rPr kumimoji="1" lang="ja-JP" altLang="en-US" sz="2000" b="1" dirty="0">
                  <a:solidFill>
                    <a:schemeClr val="bg1"/>
                  </a:solidFill>
                  <a:latin typeface="游ゴシック" panose="020B0400000000000000" pitchFamily="50" charset="-128"/>
                  <a:ea typeface="游ゴシック" panose="020B0400000000000000" pitchFamily="50" charset="-128"/>
                </a:rPr>
                <a:t>＋</a:t>
              </a:r>
            </a:p>
          </p:txBody>
        </p:sp>
      </p:grpSp>
      <p:grpSp>
        <p:nvGrpSpPr>
          <p:cNvPr id="104" name="グループ化 103">
            <a:extLst>
              <a:ext uri="{FF2B5EF4-FFF2-40B4-BE49-F238E27FC236}">
                <a16:creationId xmlns:a16="http://schemas.microsoft.com/office/drawing/2014/main" id="{19BEAC54-789D-8333-5448-099D925B41F9}"/>
              </a:ext>
            </a:extLst>
          </p:cNvPr>
          <p:cNvGrpSpPr/>
          <p:nvPr/>
        </p:nvGrpSpPr>
        <p:grpSpPr>
          <a:xfrm>
            <a:off x="5872461" y="2653514"/>
            <a:ext cx="2031576" cy="2293143"/>
            <a:chOff x="5872461" y="2653514"/>
            <a:chExt cx="2031576" cy="2293143"/>
          </a:xfrm>
        </p:grpSpPr>
        <p:pic>
          <p:nvPicPr>
            <p:cNvPr id="105" name="図 104" descr="屋外, トラック, 輸送, 道路 が含まれている画像&#10;&#10;自動的に生成された説明">
              <a:extLst>
                <a:ext uri="{FF2B5EF4-FFF2-40B4-BE49-F238E27FC236}">
                  <a16:creationId xmlns:a16="http://schemas.microsoft.com/office/drawing/2014/main" id="{D2AFFB19-95F2-4B06-4DF8-A39AB665CC3C}"/>
                </a:ext>
              </a:extLst>
            </p:cNvPr>
            <p:cNvPicPr>
              <a:picLocks noChangeAspect="1"/>
            </p:cNvPicPr>
            <p:nvPr/>
          </p:nvPicPr>
          <p:blipFill rotWithShape="1">
            <a:blip r:embed="rId9" cstate="hqprint">
              <a:extLst>
                <a:ext uri="{BEBA8EAE-BF5A-486C-A8C5-ECC9F3942E4B}">
                  <a14:imgProps xmlns:a14="http://schemas.microsoft.com/office/drawing/2010/main">
                    <a14:imgLayer r:embed="rId10">
                      <a14:imgEffect>
                        <a14:saturation sat="114000"/>
                      </a14:imgEffect>
                      <a14:imgEffect>
                        <a14:brightnessContrast bright="10000"/>
                      </a14:imgEffect>
                    </a14:imgLayer>
                  </a14:imgProps>
                </a:ext>
                <a:ext uri="{28A0092B-C50C-407E-A947-70E740481C1C}">
                  <a14:useLocalDpi xmlns:a14="http://schemas.microsoft.com/office/drawing/2010/main" val="0"/>
                </a:ext>
              </a:extLst>
            </a:blip>
            <a:srcRect r="5001"/>
            <a:stretch/>
          </p:blipFill>
          <p:spPr>
            <a:xfrm>
              <a:off x="5873068" y="2653514"/>
              <a:ext cx="1117126" cy="691886"/>
            </a:xfrm>
            <a:prstGeom prst="rect">
              <a:avLst/>
            </a:prstGeom>
            <a:ln>
              <a:noFill/>
            </a:ln>
            <a:effectLst>
              <a:softEdge rad="63500"/>
            </a:effectLst>
          </p:spPr>
        </p:pic>
        <p:pic>
          <p:nvPicPr>
            <p:cNvPr id="106" name="図 105" descr="会議室でパソコンを使っている男性&#10;&#10;自動的に生成された説明">
              <a:extLst>
                <a:ext uri="{FF2B5EF4-FFF2-40B4-BE49-F238E27FC236}">
                  <a16:creationId xmlns:a16="http://schemas.microsoft.com/office/drawing/2014/main" id="{F1946C43-A0F4-6954-C8B9-BBE8DB498C28}"/>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l="3179" r="1782"/>
            <a:stretch/>
          </p:blipFill>
          <p:spPr>
            <a:xfrm>
              <a:off x="6786911" y="3026055"/>
              <a:ext cx="1117126" cy="691886"/>
            </a:xfrm>
            <a:prstGeom prst="rect">
              <a:avLst/>
            </a:prstGeom>
            <a:ln>
              <a:noFill/>
            </a:ln>
            <a:effectLst>
              <a:softEdge rad="63500"/>
            </a:effectLst>
          </p:spPr>
        </p:pic>
        <p:pic>
          <p:nvPicPr>
            <p:cNvPr id="107" name="Picture 2" descr="「東北電力　見守り　カメラ」の画像検索結果">
              <a:extLst>
                <a:ext uri="{FF2B5EF4-FFF2-40B4-BE49-F238E27FC236}">
                  <a16:creationId xmlns:a16="http://schemas.microsoft.com/office/drawing/2014/main" id="{7C76A565-5A81-D569-06BD-9A22BBBF7BB7}"/>
                </a:ext>
              </a:extLst>
            </p:cNvPr>
            <p:cNvPicPr>
              <a:picLocks noChangeAspect="1" noChangeArrowheads="1"/>
            </p:cNvPicPr>
            <p:nvPr/>
          </p:nvPicPr>
          <p:blipFill rotWithShape="1">
            <a:blip r:embed="rId12" cstate="hqprint">
              <a:extLst>
                <a:ext uri="{28A0092B-C50C-407E-A947-70E740481C1C}">
                  <a14:useLocalDpi xmlns:a14="http://schemas.microsoft.com/office/drawing/2010/main" val="0"/>
                </a:ext>
              </a:extLst>
            </a:blip>
            <a:srcRect t="9297" b="9297"/>
            <a:stretch/>
          </p:blipFill>
          <p:spPr bwMode="auto">
            <a:xfrm>
              <a:off x="5872461" y="3983882"/>
              <a:ext cx="1117126" cy="6918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8" name="図 107">
              <a:extLst>
                <a:ext uri="{FF2B5EF4-FFF2-40B4-BE49-F238E27FC236}">
                  <a16:creationId xmlns:a16="http://schemas.microsoft.com/office/drawing/2014/main" id="{404F43C0-DACB-8FD9-9B43-35140F97F4AC}"/>
                </a:ext>
              </a:extLst>
            </p:cNvPr>
            <p:cNvPicPr>
              <a:picLocks noChangeAspect="1"/>
            </p:cNvPicPr>
            <p:nvPr/>
          </p:nvPicPr>
          <p:blipFill rotWithShape="1">
            <a:blip r:embed="rId13" cstate="hqprint">
              <a:extLst>
                <a:ext uri="{28A0092B-C50C-407E-A947-70E740481C1C}">
                  <a14:useLocalDpi xmlns:a14="http://schemas.microsoft.com/office/drawing/2010/main" val="0"/>
                </a:ext>
              </a:extLst>
            </a:blip>
            <a:srcRect t="4801" b="13507"/>
            <a:stretch/>
          </p:blipFill>
          <p:spPr>
            <a:xfrm>
              <a:off x="6774775" y="4254771"/>
              <a:ext cx="1129262" cy="691886"/>
            </a:xfrm>
            <a:prstGeom prst="rect">
              <a:avLst/>
            </a:prstGeom>
            <a:effectLst>
              <a:softEdge rad="63500"/>
            </a:effectLst>
          </p:spPr>
        </p:pic>
      </p:grpSp>
      <p:pic>
        <p:nvPicPr>
          <p:cNvPr id="109" name="P_18_K.mp3">
            <a:hlinkClick r:id="" action="ppaction://media"/>
            <a:extLst>
              <a:ext uri="{FF2B5EF4-FFF2-40B4-BE49-F238E27FC236}">
                <a16:creationId xmlns:a16="http://schemas.microsoft.com/office/drawing/2014/main" id="{9F4E3A26-16C5-11F1-F33A-84A7842018CF}"/>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0" y="7559675"/>
            <a:ext cx="542268" cy="542268"/>
          </a:xfrm>
          <a:prstGeom prst="rect">
            <a:avLst/>
          </a:prstGeom>
        </p:spPr>
      </p:pic>
    </p:spTree>
    <p:extLst>
      <p:ext uri="{BB962C8B-B14F-4D97-AF65-F5344CB8AC3E}">
        <p14:creationId xmlns:p14="http://schemas.microsoft.com/office/powerpoint/2010/main" val="1998677218"/>
      </p:ext>
    </p:extLst>
  </p:cSld>
  <p:clrMapOvr>
    <a:masterClrMapping/>
  </p:clrMapOvr>
  <mc:AlternateContent xmlns:mc="http://schemas.openxmlformats.org/markup-compatibility/2006" xmlns:p14="http://schemas.microsoft.com/office/powerpoint/2010/main">
    <mc:Choice Requires="p14">
      <p:transition spd="med" p14:dur="700" advTm="45000">
        <p:fade/>
      </p:transition>
    </mc:Choice>
    <mc:Fallback xmlns="">
      <p:transition spd="med" advTm="4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192" fill="hold"/>
                                        <p:tgtEl>
                                          <p:spTgt spid="109"/>
                                        </p:tgtEl>
                                      </p:cBhvr>
                                    </p:cmd>
                                  </p:childTnLst>
                                </p:cTn>
                              </p:par>
                              <p:par>
                                <p:cTn id="7" presetID="10" presetClass="entr" presetSubtype="0" fill="hold" nodeType="withEffect">
                                  <p:stCondLst>
                                    <p:cond delay="10000"/>
                                  </p:stCondLst>
                                  <p:childTnLst>
                                    <p:set>
                                      <p:cBhvr>
                                        <p:cTn id="8" dur="1" fill="hold">
                                          <p:stCondLst>
                                            <p:cond delay="0"/>
                                          </p:stCondLst>
                                        </p:cTn>
                                        <p:tgtEl>
                                          <p:spTgt spid="19"/>
                                        </p:tgtEl>
                                        <p:attrNameLst>
                                          <p:attrName>style.visibility</p:attrName>
                                        </p:attrNameLst>
                                      </p:cBhvr>
                                      <p:to>
                                        <p:strVal val="visible"/>
                                      </p:to>
                                    </p:set>
                                    <p:animEffect transition="in" filter="fade">
                                      <p:cBhvr>
                                        <p:cTn id="9" dur="500"/>
                                        <p:tgtEl>
                                          <p:spTgt spid="19"/>
                                        </p:tgtEl>
                                      </p:cBhvr>
                                    </p:animEffect>
                                  </p:childTnLst>
                                </p:cTn>
                              </p:par>
                              <p:par>
                                <p:cTn id="10" presetID="10" presetClass="entr" presetSubtype="0" fill="hold" nodeType="withEffect">
                                  <p:stCondLst>
                                    <p:cond delay="1750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22" presetClass="entr" presetSubtype="8" fill="hold" nodeType="withEffect">
                                  <p:stCondLst>
                                    <p:cond delay="1750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500"/>
                                        <p:tgtEl>
                                          <p:spTgt spid="51"/>
                                        </p:tgtEl>
                                      </p:cBhvr>
                                    </p:animEffect>
                                  </p:childTnLst>
                                </p:cTn>
                              </p:par>
                              <p:par>
                                <p:cTn id="16" presetID="10" presetClass="entr" presetSubtype="0" fill="hold" nodeType="withEffect">
                                  <p:stCondLst>
                                    <p:cond delay="2100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500"/>
                                        <p:tgtEl>
                                          <p:spTgt spid="81"/>
                                        </p:tgtEl>
                                      </p:cBhvr>
                                    </p:animEffect>
                                  </p:childTnLst>
                                </p:cTn>
                              </p:par>
                              <p:par>
                                <p:cTn id="19" presetID="10" presetClass="entr" presetSubtype="0" fill="hold" nodeType="withEffect">
                                  <p:stCondLst>
                                    <p:cond delay="21000"/>
                                  </p:stCondLst>
                                  <p:childTnLst>
                                    <p:set>
                                      <p:cBhvr>
                                        <p:cTn id="20" dur="1" fill="hold">
                                          <p:stCondLst>
                                            <p:cond delay="0"/>
                                          </p:stCondLst>
                                        </p:cTn>
                                        <p:tgtEl>
                                          <p:spTgt spid="99"/>
                                        </p:tgtEl>
                                        <p:attrNameLst>
                                          <p:attrName>style.visibility</p:attrName>
                                        </p:attrNameLst>
                                      </p:cBhvr>
                                      <p:to>
                                        <p:strVal val="visible"/>
                                      </p:to>
                                    </p:set>
                                    <p:animEffect transition="in" filter="fade">
                                      <p:cBhvr>
                                        <p:cTn id="21" dur="500"/>
                                        <p:tgtEl>
                                          <p:spTgt spid="99"/>
                                        </p:tgtEl>
                                      </p:cBhvr>
                                    </p:animEffect>
                                  </p:childTnLst>
                                </p:cTn>
                              </p:par>
                              <p:par>
                                <p:cTn id="22" presetID="22" presetClass="entr" presetSubtype="8" fill="hold" nodeType="withEffect">
                                  <p:stCondLst>
                                    <p:cond delay="29000"/>
                                  </p:stCondLst>
                                  <p:childTnLst>
                                    <p:set>
                                      <p:cBhvr>
                                        <p:cTn id="23" dur="1" fill="hold">
                                          <p:stCondLst>
                                            <p:cond delay="0"/>
                                          </p:stCondLst>
                                        </p:cTn>
                                        <p:tgtEl>
                                          <p:spTgt spid="80"/>
                                        </p:tgtEl>
                                        <p:attrNameLst>
                                          <p:attrName>style.visibility</p:attrName>
                                        </p:attrNameLst>
                                      </p:cBhvr>
                                      <p:to>
                                        <p:strVal val="visible"/>
                                      </p:to>
                                    </p:set>
                                    <p:animEffect transition="in" filter="wipe(left)">
                                      <p:cBhvr>
                                        <p:cTn id="24" dur="1400"/>
                                        <p:tgtEl>
                                          <p:spTgt spid="80"/>
                                        </p:tgtEl>
                                      </p:cBhvr>
                                    </p:animEffect>
                                  </p:childTnLst>
                                </p:cTn>
                              </p:par>
                              <p:par>
                                <p:cTn id="25" presetID="22" presetClass="entr" presetSubtype="8" fill="hold" nodeType="withEffect">
                                  <p:stCondLst>
                                    <p:cond delay="29000"/>
                                  </p:stCondLst>
                                  <p:childTnLst>
                                    <p:set>
                                      <p:cBhvr>
                                        <p:cTn id="26" dur="1" fill="hold">
                                          <p:stCondLst>
                                            <p:cond delay="0"/>
                                          </p:stCondLst>
                                        </p:cTn>
                                        <p:tgtEl>
                                          <p:spTgt spid="104"/>
                                        </p:tgtEl>
                                        <p:attrNameLst>
                                          <p:attrName>style.visibility</p:attrName>
                                        </p:attrNameLst>
                                      </p:cBhvr>
                                      <p:to>
                                        <p:strVal val="visible"/>
                                      </p:to>
                                    </p:set>
                                    <p:animEffect transition="in" filter="wipe(left)">
                                      <p:cBhvr>
                                        <p:cTn id="27" dur="2000"/>
                                        <p:tgtEl>
                                          <p:spTgt spid="104"/>
                                        </p:tgtEl>
                                      </p:cBhvr>
                                    </p:animEffect>
                                  </p:childTnLst>
                                </p:cTn>
                              </p:par>
                              <p:par>
                                <p:cTn id="28" presetID="10" presetClass="entr" presetSubtype="0" fill="hold" nodeType="withEffect">
                                  <p:stCondLst>
                                    <p:cond delay="2900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par>
                                <p:cTn id="31" presetID="10" presetClass="entr" presetSubtype="0" fill="hold" nodeType="withEffect">
                                  <p:stCondLst>
                                    <p:cond delay="30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22" presetClass="entr" presetSubtype="1" fill="hold" nodeType="withEffect">
                                  <p:stCondLst>
                                    <p:cond delay="36000"/>
                                  </p:stCondLst>
                                  <p:childTnLst>
                                    <p:set>
                                      <p:cBhvr>
                                        <p:cTn id="35" dur="1" fill="hold">
                                          <p:stCondLst>
                                            <p:cond delay="0"/>
                                          </p:stCondLst>
                                        </p:cTn>
                                        <p:tgtEl>
                                          <p:spTgt spid="44"/>
                                        </p:tgtEl>
                                        <p:attrNameLst>
                                          <p:attrName>style.visibility</p:attrName>
                                        </p:attrNameLst>
                                      </p:cBhvr>
                                      <p:to>
                                        <p:strVal val="visible"/>
                                      </p:to>
                                    </p:set>
                                    <p:animEffect transition="in" filter="wipe(up)">
                                      <p:cBhvr>
                                        <p:cTn id="36" dur="500"/>
                                        <p:tgtEl>
                                          <p:spTgt spid="44"/>
                                        </p:tgtEl>
                                      </p:cBhvr>
                                    </p:animEffect>
                                  </p:childTnLst>
                                </p:cTn>
                              </p:par>
                              <p:par>
                                <p:cTn id="37" presetID="10" presetClass="entr" presetSubtype="0" fill="hold" grpId="0" nodeType="withEffect">
                                  <p:stCondLst>
                                    <p:cond delay="3600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repeatCount="0" fill="hold" display="0">
                  <p:stCondLst>
                    <p:cond delay="indefinite"/>
                  </p:stCondLst>
                  <p:endCondLst>
                    <p:cond evt="onStopAudio" delay="0">
                      <p:tgtEl>
                        <p:sldTgt/>
                      </p:tgtEl>
                    </p:cond>
                  </p:endCondLst>
                </p:cTn>
                <p:tgtEl>
                  <p:spTgt spid="109"/>
                </p:tgtEl>
              </p:cMediaNode>
            </p:audio>
          </p:childTnLst>
        </p:cTn>
      </p:par>
    </p:tnLst>
    <p:bldLst>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D0B9E20A-4E33-4FBA-AEC0-E704D73480EC}"/>
              </a:ext>
            </a:extLst>
          </p:cNvPr>
          <p:cNvSpPr/>
          <p:nvPr/>
        </p:nvSpPr>
        <p:spPr>
          <a:xfrm>
            <a:off x="358215" y="539839"/>
            <a:ext cx="9361488" cy="1115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lnSpc>
                <a:spcPct val="120000"/>
              </a:lnSpc>
              <a:spcAft>
                <a:spcPts val="600"/>
              </a:spcAft>
            </a:pP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一人ひとりの日々の業務で「より</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そう</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ちから</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」を実践</a:t>
            </a:r>
            <a:endParaRPr kumimoji="1" lang="en-US" altLang="ja-JP" sz="2400"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spcAft>
                <a:spcPts val="600"/>
              </a:spcAft>
            </a:pPr>
            <a:r>
              <a:rPr kumimoji="1" lang="ja-JP" altLang="en-US" sz="1600" dirty="0">
                <a:solidFill>
                  <a:schemeClr val="tx1">
                    <a:lumMod val="75000"/>
                    <a:lumOff val="25000"/>
                  </a:schemeClr>
                </a:solidFill>
                <a:latin typeface="游ゴシック" panose="020B0400000000000000" pitchFamily="50" charset="-128"/>
                <a:ea typeface="游ゴシック" panose="020B0400000000000000" pitchFamily="50" charset="-128"/>
              </a:rPr>
              <a:t>お客さまや地域の目線に立ち、お客さまのニーズや地域の課題に向き合い、</a:t>
            </a:r>
            <a:r>
              <a:rPr kumimoji="1" lang="en-US" altLang="ja-JP" sz="1600" dirty="0">
                <a:solidFill>
                  <a:schemeClr val="tx1">
                    <a:lumMod val="75000"/>
                    <a:lumOff val="25000"/>
                  </a:schemeClr>
                </a:solidFill>
                <a:latin typeface="游ゴシック" panose="020B0400000000000000" pitchFamily="50" charset="-128"/>
                <a:ea typeface="游ゴシック" panose="020B0400000000000000" pitchFamily="50" charset="-128"/>
              </a:rPr>
              <a:t/>
            </a:r>
            <a:br>
              <a:rPr kumimoji="1" lang="en-US" altLang="ja-JP" sz="1600" dirty="0">
                <a:solidFill>
                  <a:schemeClr val="tx1">
                    <a:lumMod val="75000"/>
                    <a:lumOff val="25000"/>
                  </a:schemeClr>
                </a:solidFill>
                <a:latin typeface="游ゴシック" panose="020B0400000000000000" pitchFamily="50" charset="-128"/>
                <a:ea typeface="游ゴシック" panose="020B0400000000000000" pitchFamily="50" charset="-128"/>
              </a:rPr>
            </a:br>
            <a:r>
              <a:rPr kumimoji="1" lang="ja-JP" altLang="en-US" sz="1600" dirty="0">
                <a:solidFill>
                  <a:schemeClr val="tx1">
                    <a:lumMod val="75000"/>
                    <a:lumOff val="25000"/>
                  </a:schemeClr>
                </a:solidFill>
                <a:latin typeface="游ゴシック" panose="020B0400000000000000" pitchFamily="50" charset="-128"/>
                <a:ea typeface="游ゴシック" panose="020B0400000000000000" pitchFamily="50" charset="-128"/>
              </a:rPr>
              <a:t>「東北電力グループだからできること」でお応えしていく。</a:t>
            </a:r>
          </a:p>
        </p:txBody>
      </p:sp>
      <p:grpSp>
        <p:nvGrpSpPr>
          <p:cNvPr id="10" name="グループ化 9">
            <a:extLst>
              <a:ext uri="{FF2B5EF4-FFF2-40B4-BE49-F238E27FC236}">
                <a16:creationId xmlns:a16="http://schemas.microsoft.com/office/drawing/2014/main" id="{479FAD29-3923-7021-C088-06227A82F579}"/>
              </a:ext>
            </a:extLst>
          </p:cNvPr>
          <p:cNvGrpSpPr/>
          <p:nvPr/>
        </p:nvGrpSpPr>
        <p:grpSpPr>
          <a:xfrm>
            <a:off x="871614" y="3814674"/>
            <a:ext cx="8444240" cy="1922684"/>
            <a:chOff x="871614" y="3814674"/>
            <a:chExt cx="8444240" cy="1922684"/>
          </a:xfrm>
        </p:grpSpPr>
        <p:sp>
          <p:nvSpPr>
            <p:cNvPr id="37" name="テキスト ボックス 36">
              <a:extLst>
                <a:ext uri="{FF2B5EF4-FFF2-40B4-BE49-F238E27FC236}">
                  <a16:creationId xmlns:a16="http://schemas.microsoft.com/office/drawing/2014/main" id="{3AD70762-5180-4595-8261-89412626724B}"/>
                </a:ext>
              </a:extLst>
            </p:cNvPr>
            <p:cNvSpPr txBox="1"/>
            <p:nvPr/>
          </p:nvSpPr>
          <p:spPr>
            <a:xfrm>
              <a:off x="871614" y="3814674"/>
              <a:ext cx="8444240" cy="551090"/>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000" b="1"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東北電力グループだからこその価値を磨き上げていく</a:t>
              </a:r>
              <a:endParaRPr kumimoji="1" lang="en-US" altLang="ja-JP" sz="2000" b="1"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endParaRPr>
            </a:p>
          </p:txBody>
        </p:sp>
        <p:grpSp>
          <p:nvGrpSpPr>
            <p:cNvPr id="5" name="グループ化 4">
              <a:extLst>
                <a:ext uri="{FF2B5EF4-FFF2-40B4-BE49-F238E27FC236}">
                  <a16:creationId xmlns:a16="http://schemas.microsoft.com/office/drawing/2014/main" id="{13F16FD4-76E3-F0D1-F9E5-B3973C402500}"/>
                </a:ext>
              </a:extLst>
            </p:cNvPr>
            <p:cNvGrpSpPr/>
            <p:nvPr/>
          </p:nvGrpSpPr>
          <p:grpSpPr>
            <a:xfrm>
              <a:off x="1268419" y="4357333"/>
              <a:ext cx="7542199" cy="1380025"/>
              <a:chOff x="1268419" y="4285532"/>
              <a:chExt cx="7542199" cy="1380025"/>
            </a:xfrm>
          </p:grpSpPr>
          <p:sp>
            <p:nvSpPr>
              <p:cNvPr id="38" name="矢印: 右 42">
                <a:extLst>
                  <a:ext uri="{FF2B5EF4-FFF2-40B4-BE49-F238E27FC236}">
                    <a16:creationId xmlns:a16="http://schemas.microsoft.com/office/drawing/2014/main" id="{5BA09C50-079E-2C40-AFFF-555ED220C05E}"/>
                  </a:ext>
                </a:extLst>
              </p:cNvPr>
              <p:cNvSpPr/>
              <p:nvPr/>
            </p:nvSpPr>
            <p:spPr>
              <a:xfrm rot="5400000" flipH="1">
                <a:off x="1373122" y="4444784"/>
                <a:ext cx="1380023"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dirty="0">
                  <a:latin typeface="游ゴシック" panose="020B0400000000000000" pitchFamily="50" charset="-128"/>
                  <a:ea typeface="游ゴシック" panose="020B0400000000000000" pitchFamily="50" charset="-128"/>
                </a:endParaRPr>
              </a:p>
            </p:txBody>
          </p:sp>
          <p:sp>
            <p:nvSpPr>
              <p:cNvPr id="61" name="矢印: 右 42">
                <a:extLst>
                  <a:ext uri="{FF2B5EF4-FFF2-40B4-BE49-F238E27FC236}">
                    <a16:creationId xmlns:a16="http://schemas.microsoft.com/office/drawing/2014/main" id="{829BAB29-A308-4446-AABD-EBF9215BAEB4}"/>
                  </a:ext>
                </a:extLst>
              </p:cNvPr>
              <p:cNvSpPr/>
              <p:nvPr/>
            </p:nvSpPr>
            <p:spPr>
              <a:xfrm rot="5400000" flipH="1">
                <a:off x="3394558" y="4444784"/>
                <a:ext cx="1380025"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dirty="0">
                  <a:latin typeface="游ゴシック" panose="020B0400000000000000" pitchFamily="50" charset="-128"/>
                  <a:ea typeface="游ゴシック" panose="020B0400000000000000" pitchFamily="50" charset="-128"/>
                </a:endParaRPr>
              </a:p>
            </p:txBody>
          </p:sp>
          <p:sp>
            <p:nvSpPr>
              <p:cNvPr id="41" name="矢印: 右 46">
                <a:extLst>
                  <a:ext uri="{FF2B5EF4-FFF2-40B4-BE49-F238E27FC236}">
                    <a16:creationId xmlns:a16="http://schemas.microsoft.com/office/drawing/2014/main" id="{6627DC85-D43F-9D42-AFC2-537A7D626D75}"/>
                  </a:ext>
                </a:extLst>
              </p:cNvPr>
              <p:cNvSpPr/>
              <p:nvPr/>
            </p:nvSpPr>
            <p:spPr>
              <a:xfrm rot="5400000" flipH="1">
                <a:off x="5419406" y="4444784"/>
                <a:ext cx="1380025"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43" name="矢印: 右 48">
                <a:extLst>
                  <a:ext uri="{FF2B5EF4-FFF2-40B4-BE49-F238E27FC236}">
                    <a16:creationId xmlns:a16="http://schemas.microsoft.com/office/drawing/2014/main" id="{4737BB01-846D-F24D-8D61-5D1A51AC084A}"/>
                  </a:ext>
                </a:extLst>
              </p:cNvPr>
              <p:cNvSpPr/>
              <p:nvPr/>
            </p:nvSpPr>
            <p:spPr>
              <a:xfrm rot="5400000" flipH="1">
                <a:off x="7325890" y="4444784"/>
                <a:ext cx="1380025" cy="1061522"/>
              </a:xfrm>
              <a:prstGeom prst="rightArrow">
                <a:avLst>
                  <a:gd name="adj1" fmla="val 50001"/>
                  <a:gd name="adj2" fmla="val 22143"/>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grpSp>
            <p:nvGrpSpPr>
              <p:cNvPr id="13" name="グループ化 12">
                <a:extLst>
                  <a:ext uri="{FF2B5EF4-FFF2-40B4-BE49-F238E27FC236}">
                    <a16:creationId xmlns:a16="http://schemas.microsoft.com/office/drawing/2014/main" id="{ACE266AE-1939-46FE-A33B-29F8852C1548}"/>
                  </a:ext>
                </a:extLst>
              </p:cNvPr>
              <p:cNvGrpSpPr/>
              <p:nvPr/>
            </p:nvGrpSpPr>
            <p:grpSpPr>
              <a:xfrm>
                <a:off x="1268419" y="4692833"/>
                <a:ext cx="1589431" cy="876830"/>
                <a:chOff x="1869936" y="4347187"/>
                <a:chExt cx="1227973" cy="677426"/>
              </a:xfrm>
            </p:grpSpPr>
            <p:sp>
              <p:nvSpPr>
                <p:cNvPr id="72" name="楕円 71">
                  <a:extLst>
                    <a:ext uri="{FF2B5EF4-FFF2-40B4-BE49-F238E27FC236}">
                      <a16:creationId xmlns:a16="http://schemas.microsoft.com/office/drawing/2014/main" id="{36536CF4-3484-460F-B548-2935B992B55B}"/>
                    </a:ext>
                  </a:extLst>
                </p:cNvPr>
                <p:cNvSpPr/>
                <p:nvPr/>
              </p:nvSpPr>
              <p:spPr>
                <a:xfrm>
                  <a:off x="1897147" y="4366257"/>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73" name="楕円 72">
                  <a:extLst>
                    <a:ext uri="{FF2B5EF4-FFF2-40B4-BE49-F238E27FC236}">
                      <a16:creationId xmlns:a16="http://schemas.microsoft.com/office/drawing/2014/main" id="{645A9C1A-82F6-481D-85B7-F2D50AF6C1D6}"/>
                    </a:ext>
                  </a:extLst>
                </p:cNvPr>
                <p:cNvSpPr/>
                <p:nvPr/>
              </p:nvSpPr>
              <p:spPr>
                <a:xfrm>
                  <a:off x="1869936" y="4351338"/>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79" name="テキスト ボックス 78">
                  <a:extLst>
                    <a:ext uri="{FF2B5EF4-FFF2-40B4-BE49-F238E27FC236}">
                      <a16:creationId xmlns:a16="http://schemas.microsoft.com/office/drawing/2014/main" id="{8B422248-3057-4EE3-B30D-752AEA5022B1}"/>
                    </a:ext>
                  </a:extLst>
                </p:cNvPr>
                <p:cNvSpPr txBox="1"/>
                <p:nvPr/>
              </p:nvSpPr>
              <p:spPr>
                <a:xfrm>
                  <a:off x="1929001" y="4347187"/>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地域が抱える</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課題を解決</a:t>
                  </a:r>
                </a:p>
              </p:txBody>
            </p:sp>
          </p:grpSp>
          <p:grpSp>
            <p:nvGrpSpPr>
              <p:cNvPr id="8" name="グループ化 7">
                <a:extLst>
                  <a:ext uri="{FF2B5EF4-FFF2-40B4-BE49-F238E27FC236}">
                    <a16:creationId xmlns:a16="http://schemas.microsoft.com/office/drawing/2014/main" id="{B2620393-3F82-4079-8A45-8DC79232BD9E}"/>
                  </a:ext>
                </a:extLst>
              </p:cNvPr>
              <p:cNvGrpSpPr/>
              <p:nvPr/>
            </p:nvGrpSpPr>
            <p:grpSpPr>
              <a:xfrm>
                <a:off x="3178312" y="4681467"/>
                <a:ext cx="1812520" cy="899562"/>
                <a:chOff x="3550944" y="4361993"/>
                <a:chExt cx="1400329" cy="694993"/>
              </a:xfrm>
            </p:grpSpPr>
            <p:sp>
              <p:nvSpPr>
                <p:cNvPr id="62" name="楕円 61">
                  <a:extLst>
                    <a:ext uri="{FF2B5EF4-FFF2-40B4-BE49-F238E27FC236}">
                      <a16:creationId xmlns:a16="http://schemas.microsoft.com/office/drawing/2014/main" id="{30B99B0A-43B3-4F6D-8C85-5B0DB5248FF8}"/>
                    </a:ext>
                  </a:extLst>
                </p:cNvPr>
                <p:cNvSpPr/>
                <p:nvPr/>
              </p:nvSpPr>
              <p:spPr>
                <a:xfrm>
                  <a:off x="3652963" y="4398630"/>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63" name="楕円 62">
                  <a:extLst>
                    <a:ext uri="{FF2B5EF4-FFF2-40B4-BE49-F238E27FC236}">
                      <a16:creationId xmlns:a16="http://schemas.microsoft.com/office/drawing/2014/main" id="{BB604CD1-BAC4-4B6F-87A1-C1C8AB5C7784}"/>
                    </a:ext>
                  </a:extLst>
                </p:cNvPr>
                <p:cNvSpPr/>
                <p:nvPr/>
              </p:nvSpPr>
              <p:spPr>
                <a:xfrm>
                  <a:off x="3625752" y="4383711"/>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1" name="テキスト ボックス 80">
                  <a:extLst>
                    <a:ext uri="{FF2B5EF4-FFF2-40B4-BE49-F238E27FC236}">
                      <a16:creationId xmlns:a16="http://schemas.microsoft.com/office/drawing/2014/main" id="{AC3C424B-2368-4DFD-A2F1-F47F559F52EF}"/>
                    </a:ext>
                  </a:extLst>
                </p:cNvPr>
                <p:cNvSpPr txBox="1"/>
                <p:nvPr/>
              </p:nvSpPr>
              <p:spPr>
                <a:xfrm>
                  <a:off x="3550944" y="4361993"/>
                  <a:ext cx="1400329" cy="672003"/>
                </a:xfrm>
                <a:prstGeom prst="rect">
                  <a:avLst/>
                </a:prstGeom>
                <a:noFill/>
              </p:spPr>
              <p:txBody>
                <a:bodyPr wrap="squar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お客さまの</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ご要望に応える</a:t>
                  </a:r>
                </a:p>
              </p:txBody>
            </p:sp>
          </p:grpSp>
          <p:grpSp>
            <p:nvGrpSpPr>
              <p:cNvPr id="7" name="グループ化 6">
                <a:extLst>
                  <a:ext uri="{FF2B5EF4-FFF2-40B4-BE49-F238E27FC236}">
                    <a16:creationId xmlns:a16="http://schemas.microsoft.com/office/drawing/2014/main" id="{6DCA7F79-3C27-4481-94F9-FB8275C99B58}"/>
                  </a:ext>
                </a:extLst>
              </p:cNvPr>
              <p:cNvGrpSpPr/>
              <p:nvPr/>
            </p:nvGrpSpPr>
            <p:grpSpPr>
              <a:xfrm>
                <a:off x="5311294" y="4693530"/>
                <a:ext cx="1589431" cy="875436"/>
                <a:chOff x="5341082" y="4376368"/>
                <a:chExt cx="1227973" cy="676349"/>
              </a:xfrm>
            </p:grpSpPr>
            <p:sp>
              <p:nvSpPr>
                <p:cNvPr id="59" name="楕円 58">
                  <a:extLst>
                    <a:ext uri="{FF2B5EF4-FFF2-40B4-BE49-F238E27FC236}">
                      <a16:creationId xmlns:a16="http://schemas.microsoft.com/office/drawing/2014/main" id="{F11A8321-6CF4-48FE-A194-2E6FB0829349}"/>
                    </a:ext>
                  </a:extLst>
                </p:cNvPr>
                <p:cNvSpPr/>
                <p:nvPr/>
              </p:nvSpPr>
              <p:spPr>
                <a:xfrm>
                  <a:off x="5368293" y="4391287"/>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66" name="楕円 65">
                  <a:extLst>
                    <a:ext uri="{FF2B5EF4-FFF2-40B4-BE49-F238E27FC236}">
                      <a16:creationId xmlns:a16="http://schemas.microsoft.com/office/drawing/2014/main" id="{0B61E6F9-972E-44D7-BA28-97EC808A5BA0}"/>
                    </a:ext>
                  </a:extLst>
                </p:cNvPr>
                <p:cNvSpPr/>
                <p:nvPr/>
              </p:nvSpPr>
              <p:spPr>
                <a:xfrm>
                  <a:off x="5341082" y="4376368"/>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2" name="テキスト ボックス 81">
                  <a:extLst>
                    <a:ext uri="{FF2B5EF4-FFF2-40B4-BE49-F238E27FC236}">
                      <a16:creationId xmlns:a16="http://schemas.microsoft.com/office/drawing/2014/main" id="{73AA97CD-DC8B-4445-AA1C-940EE6CC6CD0}"/>
                    </a:ext>
                  </a:extLst>
                </p:cNvPr>
                <p:cNvSpPr txBox="1"/>
                <p:nvPr/>
              </p:nvSpPr>
              <p:spPr>
                <a:xfrm>
                  <a:off x="5412829" y="4380714"/>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地域の発展を</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後押しする</a:t>
                  </a:r>
                </a:p>
              </p:txBody>
            </p:sp>
          </p:grpSp>
          <p:grpSp>
            <p:nvGrpSpPr>
              <p:cNvPr id="6" name="グループ化 5">
                <a:extLst>
                  <a:ext uri="{FF2B5EF4-FFF2-40B4-BE49-F238E27FC236}">
                    <a16:creationId xmlns:a16="http://schemas.microsoft.com/office/drawing/2014/main" id="{81B1A117-C935-4A1A-9D14-5F6BA5684F33}"/>
                  </a:ext>
                </a:extLst>
              </p:cNvPr>
              <p:cNvGrpSpPr/>
              <p:nvPr/>
            </p:nvGrpSpPr>
            <p:grpSpPr>
              <a:xfrm>
                <a:off x="7221187" y="4686202"/>
                <a:ext cx="1589431" cy="890093"/>
                <a:chOff x="7079754" y="4330992"/>
                <a:chExt cx="1227973" cy="687675"/>
              </a:xfrm>
            </p:grpSpPr>
            <p:sp>
              <p:nvSpPr>
                <p:cNvPr id="46" name="楕円 45">
                  <a:extLst>
                    <a:ext uri="{FF2B5EF4-FFF2-40B4-BE49-F238E27FC236}">
                      <a16:creationId xmlns:a16="http://schemas.microsoft.com/office/drawing/2014/main" id="{A0CB7E97-954D-46CB-9C74-5A18DD0D23F7}"/>
                    </a:ext>
                  </a:extLst>
                </p:cNvPr>
                <p:cNvSpPr/>
                <p:nvPr/>
              </p:nvSpPr>
              <p:spPr>
                <a:xfrm>
                  <a:off x="7106965" y="4360311"/>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49" name="楕円 48">
                  <a:extLst>
                    <a:ext uri="{FF2B5EF4-FFF2-40B4-BE49-F238E27FC236}">
                      <a16:creationId xmlns:a16="http://schemas.microsoft.com/office/drawing/2014/main" id="{F65EB1ED-81D9-43F5-8D52-DE5969F6BB74}"/>
                    </a:ext>
                  </a:extLst>
                </p:cNvPr>
                <p:cNvSpPr/>
                <p:nvPr/>
              </p:nvSpPr>
              <p:spPr>
                <a:xfrm>
                  <a:off x="7079754" y="4345392"/>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3" name="テキスト ボックス 82">
                  <a:extLst>
                    <a:ext uri="{FF2B5EF4-FFF2-40B4-BE49-F238E27FC236}">
                      <a16:creationId xmlns:a16="http://schemas.microsoft.com/office/drawing/2014/main" id="{77E59ECF-997B-496E-8FD1-8D7308653AFB}"/>
                    </a:ext>
                  </a:extLst>
                </p:cNvPr>
                <p:cNvSpPr txBox="1"/>
                <p:nvPr/>
              </p:nvSpPr>
              <p:spPr>
                <a:xfrm>
                  <a:off x="7146231" y="4330992"/>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お客さまの</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お悩みを解決</a:t>
                  </a:r>
                </a:p>
              </p:txBody>
            </p:sp>
          </p:grpSp>
        </p:grpSp>
      </p:grpSp>
      <p:sp>
        <p:nvSpPr>
          <p:cNvPr id="27" name="フッター プレースホルダー 26">
            <a:extLst>
              <a:ext uri="{FF2B5EF4-FFF2-40B4-BE49-F238E27FC236}">
                <a16:creationId xmlns:a16="http://schemas.microsoft.com/office/drawing/2014/main" id="{CCAFD7BB-5310-954D-82E1-A2BB765642BA}"/>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29" name="スライド番号プレースホルダー 28">
            <a:extLst>
              <a:ext uri="{FF2B5EF4-FFF2-40B4-BE49-F238E27FC236}">
                <a16:creationId xmlns:a16="http://schemas.microsoft.com/office/drawing/2014/main" id="{EBBA336E-49C7-9846-92B8-8129664221EC}"/>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19</a:t>
            </a:fld>
            <a:endParaRPr kumimoji="1" lang="ja-JP" altLang="en-US"/>
          </a:p>
        </p:txBody>
      </p:sp>
      <p:sp>
        <p:nvSpPr>
          <p:cNvPr id="56" name="角丸四角形 30">
            <a:extLst>
              <a:ext uri="{FF2B5EF4-FFF2-40B4-BE49-F238E27FC236}">
                <a16:creationId xmlns:a16="http://schemas.microsoft.com/office/drawing/2014/main" id="{5F6F0DAC-A42A-4616-AA10-BEE261326F50}"/>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57" name="タイトル 20">
            <a:extLst>
              <a:ext uri="{FF2B5EF4-FFF2-40B4-BE49-F238E27FC236}">
                <a16:creationId xmlns:a16="http://schemas.microsoft.com/office/drawing/2014/main" id="{9C1A5D52-99A9-4CE0-A2CC-6FE9CCE097B9}"/>
              </a:ext>
            </a:extLst>
          </p:cNvPr>
          <p:cNvSpPr txBox="1">
            <a:spLocks/>
          </p:cNvSpPr>
          <p:nvPr/>
        </p:nvSpPr>
        <p:spPr>
          <a:xfrm>
            <a:off x="1169354" y="121803"/>
            <a:ext cx="8920796" cy="476642"/>
          </a:xfrm>
          <a:prstGeom prst="rect">
            <a:avLst/>
          </a:prstGeom>
        </p:spPr>
        <p:txBody>
          <a:bodyPr vert="horz"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0" i="0" kern="1200">
                <a:solidFill>
                  <a:schemeClr val="tx1">
                    <a:lumMod val="85000"/>
                    <a:lumOff val="15000"/>
                  </a:schemeClr>
                </a:solidFill>
                <a:latin typeface="Yu Gothic UI" panose="020B0500000000000000" pitchFamily="34" charset="-128"/>
                <a:ea typeface="Yu Gothic UI" panose="020B0500000000000000" pitchFamily="34" charset="-128"/>
                <a:cs typeface="+mj-cs"/>
              </a:defRPr>
            </a:lvl1pPr>
          </a:lstStyle>
          <a:p>
            <a:r>
              <a:rPr lang="en-US" altLang="ja-JP" b="1" dirty="0">
                <a:latin typeface="游ゴシック" panose="020B0400000000000000" pitchFamily="50" charset="-128"/>
                <a:ea typeface="游ゴシック" panose="020B0400000000000000" pitchFamily="50" charset="-128"/>
              </a:rPr>
              <a:t>5.</a:t>
            </a:r>
            <a:r>
              <a:rPr lang="ja-JP" altLang="en-US" b="1" dirty="0">
                <a:latin typeface="游ゴシック" panose="020B0400000000000000" pitchFamily="50" charset="-128"/>
                <a:ea typeface="游ゴシック" panose="020B0400000000000000" pitchFamily="50" charset="-128"/>
              </a:rPr>
              <a:t>　「より、そう、ちから。」の実践</a:t>
            </a:r>
          </a:p>
        </p:txBody>
      </p:sp>
      <p:grpSp>
        <p:nvGrpSpPr>
          <p:cNvPr id="14" name="グループ化 13">
            <a:extLst>
              <a:ext uri="{FF2B5EF4-FFF2-40B4-BE49-F238E27FC236}">
                <a16:creationId xmlns:a16="http://schemas.microsoft.com/office/drawing/2014/main" id="{B73DC3DD-41AC-6444-3E2B-501EF0EA66E5}"/>
              </a:ext>
            </a:extLst>
          </p:cNvPr>
          <p:cNvGrpSpPr/>
          <p:nvPr/>
        </p:nvGrpSpPr>
        <p:grpSpPr>
          <a:xfrm>
            <a:off x="692507" y="1701144"/>
            <a:ext cx="8802454" cy="1609576"/>
            <a:chOff x="692507" y="1701144"/>
            <a:chExt cx="8802454" cy="1609576"/>
          </a:xfrm>
        </p:grpSpPr>
        <p:sp>
          <p:nvSpPr>
            <p:cNvPr id="18" name="二等辺三角形 39">
              <a:extLst>
                <a:ext uri="{FF2B5EF4-FFF2-40B4-BE49-F238E27FC236}">
                  <a16:creationId xmlns:a16="http://schemas.microsoft.com/office/drawing/2014/main" id="{19D3443F-66CB-BBF8-76A0-6210657DC7E4}"/>
                </a:ext>
              </a:extLst>
            </p:cNvPr>
            <p:cNvSpPr/>
            <p:nvPr/>
          </p:nvSpPr>
          <p:spPr>
            <a:xfrm>
              <a:off x="4760883" y="3132881"/>
              <a:ext cx="680215" cy="177839"/>
            </a:xfrm>
            <a:prstGeom prst="triangle">
              <a:avLst/>
            </a:prstGeom>
            <a:solidFill>
              <a:schemeClr val="bg2">
                <a:lumMod val="7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endParaRPr>
            </a:p>
          </p:txBody>
        </p:sp>
        <p:sp>
          <p:nvSpPr>
            <p:cNvPr id="20" name="テキスト ボックス 19">
              <a:extLst>
                <a:ext uri="{FF2B5EF4-FFF2-40B4-BE49-F238E27FC236}">
                  <a16:creationId xmlns:a16="http://schemas.microsoft.com/office/drawing/2014/main" id="{D8AE9F99-C092-39C3-FA5A-7B61C9B759DA}"/>
                </a:ext>
              </a:extLst>
            </p:cNvPr>
            <p:cNvSpPr txBox="1"/>
            <p:nvPr/>
          </p:nvSpPr>
          <p:spPr>
            <a:xfrm>
              <a:off x="692507" y="1701144"/>
              <a:ext cx="8802454" cy="1369945"/>
            </a:xfrm>
            <a:prstGeom prst="rect">
              <a:avLst/>
            </a:prstGeom>
            <a:pattFill prst="wdUpDiag">
              <a:fgClr>
                <a:schemeClr val="accent2">
                  <a:lumMod val="20000"/>
                  <a:lumOff val="80000"/>
                </a:schemeClr>
              </a:fgClr>
              <a:bgClr>
                <a:schemeClr val="accent1">
                  <a:lumMod val="20000"/>
                  <a:lumOff val="80000"/>
                </a:schemeClr>
              </a:bgClr>
            </a:pattFill>
            <a:ln w="28575">
              <a:solidFill>
                <a:schemeClr val="accent1"/>
              </a:solidFill>
            </a:ln>
          </p:spPr>
          <p:txBody>
            <a:bodyPr wrap="square" lIns="180000" tIns="180000" rIns="180000" bIns="180000">
              <a:spAutoFit/>
            </a:bodyPr>
            <a:lstStyle/>
            <a:p>
              <a:pPr algn="ctr">
                <a:lnSpc>
                  <a:spcPct val="110000"/>
                </a:lnSpc>
                <a:spcAft>
                  <a:spcPts val="600"/>
                </a:spcAft>
              </a:pPr>
              <a:r>
                <a:rPr kumimoji="1" lang="ja-JP" altLang="en-US"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rPr>
                <a:t>中長期的な企業価値の向上と</a:t>
              </a:r>
              <a:endParaRPr kumimoji="1" lang="en-US" altLang="ja-JP"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endParaRPr>
            </a:p>
            <a:p>
              <a:pPr algn="ctr">
                <a:lnSpc>
                  <a:spcPct val="110000"/>
                </a:lnSpc>
                <a:spcAft>
                  <a:spcPts val="600"/>
                </a:spcAft>
              </a:pPr>
              <a:r>
                <a:rPr kumimoji="1" lang="ja-JP" altLang="en-US"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rPr>
                <a:t>社会全体の持続的な発展への貢献</a:t>
              </a:r>
              <a:endParaRPr kumimoji="1" lang="en-US" altLang="ja-JP"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endParaRPr>
            </a:p>
          </p:txBody>
        </p:sp>
      </p:grpSp>
      <p:grpSp>
        <p:nvGrpSpPr>
          <p:cNvPr id="11" name="グループ化 10">
            <a:extLst>
              <a:ext uri="{FF2B5EF4-FFF2-40B4-BE49-F238E27FC236}">
                <a16:creationId xmlns:a16="http://schemas.microsoft.com/office/drawing/2014/main" id="{56589BE2-A2AE-8405-9586-CD53C4D139F2}"/>
              </a:ext>
            </a:extLst>
          </p:cNvPr>
          <p:cNvGrpSpPr/>
          <p:nvPr/>
        </p:nvGrpSpPr>
        <p:grpSpPr>
          <a:xfrm>
            <a:off x="637732" y="3266470"/>
            <a:ext cx="8802454" cy="589043"/>
            <a:chOff x="599763" y="3118945"/>
            <a:chExt cx="8802454" cy="589043"/>
          </a:xfrm>
        </p:grpSpPr>
        <p:sp>
          <p:nvSpPr>
            <p:cNvPr id="40" name="二等辺三角形 39">
              <a:extLst>
                <a:ext uri="{FF2B5EF4-FFF2-40B4-BE49-F238E27FC236}">
                  <a16:creationId xmlns:a16="http://schemas.microsoft.com/office/drawing/2014/main" id="{C022E7AC-0B10-4E08-B79B-0CE531E7CFFD}"/>
                </a:ext>
              </a:extLst>
            </p:cNvPr>
            <p:cNvSpPr/>
            <p:nvPr/>
          </p:nvSpPr>
          <p:spPr>
            <a:xfrm>
              <a:off x="4703544" y="3556720"/>
              <a:ext cx="718954" cy="151268"/>
            </a:xfrm>
            <a:prstGeom prst="triangle">
              <a:avLst/>
            </a:prstGeom>
            <a:solidFill>
              <a:schemeClr val="bg2">
                <a:lumMod val="7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30" name="テキスト ボックス 29">
              <a:extLst>
                <a:ext uri="{FF2B5EF4-FFF2-40B4-BE49-F238E27FC236}">
                  <a16:creationId xmlns:a16="http://schemas.microsoft.com/office/drawing/2014/main" id="{8424EF3E-1EF8-5411-7E69-18BF38643BDB}"/>
                </a:ext>
              </a:extLst>
            </p:cNvPr>
            <p:cNvSpPr txBox="1"/>
            <p:nvPr/>
          </p:nvSpPr>
          <p:spPr>
            <a:xfrm>
              <a:off x="599763" y="3118945"/>
              <a:ext cx="8802454" cy="489534"/>
            </a:xfrm>
            <a:prstGeom prst="rect">
              <a:avLst/>
            </a:prstGeom>
            <a:noFill/>
          </p:spPr>
          <p:txBody>
            <a:bodyPr wrap="square" lIns="180000" tIns="108000" rIns="180000" bIns="72000">
              <a:spAutoFit/>
            </a:bodyPr>
            <a:lstStyle/>
            <a:p>
              <a:pPr algn="ctr">
                <a:spcAft>
                  <a:spcPts val="600"/>
                </a:spcAft>
              </a:pPr>
              <a:r>
                <a:rPr kumimoji="1" lang="ja-JP" altLang="en-US" sz="2000" b="1" spc="300" dirty="0">
                  <a:ln w="3175">
                    <a:noFill/>
                    <a:prstDash val="solid"/>
                  </a:ln>
                  <a:solidFill>
                    <a:schemeClr val="bg1"/>
                  </a:solidFill>
                  <a:effectLst>
                    <a:glow rad="228600">
                      <a:srgbClr val="25C8B8"/>
                    </a:glow>
                  </a:effectLst>
                  <a:latin typeface="游ゴシック" panose="020B0400000000000000" pitchFamily="50" charset="-128"/>
                  <a:ea typeface="游ゴシック" panose="020B0400000000000000" pitchFamily="50" charset="-128"/>
                </a:rPr>
                <a:t>東北発の“スマート社会”の実現</a:t>
              </a:r>
              <a:endParaRPr kumimoji="1" lang="en-US" altLang="ja-JP" sz="2000" b="1" spc="300" dirty="0">
                <a:ln w="3175">
                  <a:noFill/>
                  <a:prstDash val="solid"/>
                </a:ln>
                <a:solidFill>
                  <a:schemeClr val="bg1"/>
                </a:solidFill>
                <a:effectLst>
                  <a:glow rad="228600">
                    <a:srgbClr val="25C8B8"/>
                  </a:glow>
                </a:effectLst>
                <a:latin typeface="游ゴシック" panose="020B0400000000000000" pitchFamily="50" charset="-128"/>
                <a:ea typeface="游ゴシック" panose="020B0400000000000000" pitchFamily="50" charset="-128"/>
              </a:endParaRPr>
            </a:p>
          </p:txBody>
        </p:sp>
      </p:grpSp>
      <p:grpSp>
        <p:nvGrpSpPr>
          <p:cNvPr id="4" name="グループ化 3">
            <a:extLst>
              <a:ext uri="{FF2B5EF4-FFF2-40B4-BE49-F238E27FC236}">
                <a16:creationId xmlns:a16="http://schemas.microsoft.com/office/drawing/2014/main" id="{ADFA89CF-21BD-2501-891F-6C6DED009AA4}"/>
              </a:ext>
            </a:extLst>
          </p:cNvPr>
          <p:cNvGrpSpPr/>
          <p:nvPr/>
        </p:nvGrpSpPr>
        <p:grpSpPr>
          <a:xfrm>
            <a:off x="905269" y="5728928"/>
            <a:ext cx="8274933" cy="1552991"/>
            <a:chOff x="905269" y="5665557"/>
            <a:chExt cx="8274933" cy="1552991"/>
          </a:xfrm>
        </p:grpSpPr>
        <p:grpSp>
          <p:nvGrpSpPr>
            <p:cNvPr id="28" name="グループ化 27">
              <a:extLst>
                <a:ext uri="{FF2B5EF4-FFF2-40B4-BE49-F238E27FC236}">
                  <a16:creationId xmlns:a16="http://schemas.microsoft.com/office/drawing/2014/main" id="{0DB7C329-83BD-4224-95B1-AE6E6D470EDF}"/>
                </a:ext>
              </a:extLst>
            </p:cNvPr>
            <p:cNvGrpSpPr/>
            <p:nvPr/>
          </p:nvGrpSpPr>
          <p:grpSpPr>
            <a:xfrm>
              <a:off x="1232186" y="5665557"/>
              <a:ext cx="7621100" cy="1552991"/>
              <a:chOff x="651130" y="5573156"/>
              <a:chExt cx="8776780" cy="1788488"/>
            </a:xfrm>
          </p:grpSpPr>
          <p:grpSp>
            <p:nvGrpSpPr>
              <p:cNvPr id="86" name="グループ化 85">
                <a:extLst>
                  <a:ext uri="{FF2B5EF4-FFF2-40B4-BE49-F238E27FC236}">
                    <a16:creationId xmlns:a16="http://schemas.microsoft.com/office/drawing/2014/main" id="{67CBB84B-9A4A-4FA0-9540-F50224C8CF67}"/>
                  </a:ext>
                </a:extLst>
              </p:cNvPr>
              <p:cNvGrpSpPr/>
              <p:nvPr/>
            </p:nvGrpSpPr>
            <p:grpSpPr>
              <a:xfrm>
                <a:off x="651130" y="5573156"/>
                <a:ext cx="8776780" cy="1061704"/>
                <a:chOff x="374035" y="5776927"/>
                <a:chExt cx="9330970" cy="1108576"/>
              </a:xfrm>
            </p:grpSpPr>
            <p:pic>
              <p:nvPicPr>
                <p:cNvPr id="87" name="図 86" descr="会議室でパソコンを使っている男性&#10;&#10;自動的に生成された説明">
                  <a:extLst>
                    <a:ext uri="{FF2B5EF4-FFF2-40B4-BE49-F238E27FC236}">
                      <a16:creationId xmlns:a16="http://schemas.microsoft.com/office/drawing/2014/main" id="{F637521F-29FB-4755-9075-91ED950C105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298879" y="5776927"/>
                  <a:ext cx="1822457" cy="1108564"/>
                </a:xfrm>
                <a:prstGeom prst="rect">
                  <a:avLst/>
                </a:prstGeom>
                <a:ln>
                  <a:noFill/>
                </a:ln>
                <a:effectLst>
                  <a:softEdge rad="63500"/>
                </a:effectLst>
              </p:spPr>
            </p:pic>
            <p:pic>
              <p:nvPicPr>
                <p:cNvPr id="88" name="図 87">
                  <a:extLst>
                    <a:ext uri="{FF2B5EF4-FFF2-40B4-BE49-F238E27FC236}">
                      <a16:creationId xmlns:a16="http://schemas.microsoft.com/office/drawing/2014/main" id="{A6F24E33-A016-45F8-8CBE-A7A2F62B340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075046" y="5776927"/>
                  <a:ext cx="1629959" cy="1108564"/>
                </a:xfrm>
                <a:prstGeom prst="rect">
                  <a:avLst/>
                </a:prstGeom>
                <a:ln>
                  <a:noFill/>
                </a:ln>
                <a:effectLst>
                  <a:softEdge rad="63500"/>
                </a:effectLst>
              </p:spPr>
            </p:pic>
            <p:pic>
              <p:nvPicPr>
                <p:cNvPr id="89" name="図 88" descr="屋内, 病室, 人, 男 が含まれている画像&#10;&#10;自動的に生成された説明">
                  <a:extLst>
                    <a:ext uri="{FF2B5EF4-FFF2-40B4-BE49-F238E27FC236}">
                      <a16:creationId xmlns:a16="http://schemas.microsoft.com/office/drawing/2014/main" id="{F1E1FDBD-7C43-4351-8193-A927933EFF6E}"/>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colorTemperature colorTemp="6505"/>
                          </a14:imgEffect>
                          <a14:imgEffect>
                            <a14:saturation sat="123000"/>
                          </a14:imgEffect>
                        </a14:imgLayer>
                      </a14:imgProps>
                    </a:ext>
                    <a:ext uri="{28A0092B-C50C-407E-A947-70E740481C1C}">
                      <a14:useLocalDpi xmlns:a14="http://schemas.microsoft.com/office/drawing/2010/main"/>
                    </a:ext>
                  </a:extLst>
                </a:blip>
                <a:srcRect b="-393"/>
                <a:stretch/>
              </p:blipFill>
              <p:spPr>
                <a:xfrm>
                  <a:off x="374035" y="5776932"/>
                  <a:ext cx="1961042" cy="1108564"/>
                </a:xfrm>
                <a:prstGeom prst="rect">
                  <a:avLst/>
                </a:prstGeom>
                <a:ln>
                  <a:noFill/>
                </a:ln>
                <a:effectLst>
                  <a:softEdge rad="63500"/>
                </a:effectLst>
              </p:spPr>
            </p:pic>
            <p:pic>
              <p:nvPicPr>
                <p:cNvPr id="90" name="図 89" descr="屋外, トラック, 輸送, 道路 が含まれている画像&#10;&#10;自動的に生成された説明">
                  <a:extLst>
                    <a:ext uri="{FF2B5EF4-FFF2-40B4-BE49-F238E27FC236}">
                      <a16:creationId xmlns:a16="http://schemas.microsoft.com/office/drawing/2014/main" id="{3396B9FA-82E7-4DD0-8E61-21E00D0CE7E1}"/>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saturation sat="114000"/>
                          </a14:imgEffect>
                          <a14:imgEffect>
                            <a14:brightnessContrast bright="10000"/>
                          </a14:imgEffect>
                        </a14:imgLayer>
                      </a14:imgProps>
                    </a:ext>
                    <a:ext uri="{28A0092B-C50C-407E-A947-70E740481C1C}">
                      <a14:useLocalDpi xmlns:a14="http://schemas.microsoft.com/office/drawing/2010/main"/>
                    </a:ext>
                  </a:extLst>
                </a:blip>
                <a:srcRect/>
                <a:stretch/>
              </p:blipFill>
              <p:spPr>
                <a:xfrm>
                  <a:off x="2405749" y="5776938"/>
                  <a:ext cx="1822457" cy="1108565"/>
                </a:xfrm>
                <a:prstGeom prst="rect">
                  <a:avLst/>
                </a:prstGeom>
                <a:ln>
                  <a:noFill/>
                </a:ln>
                <a:effectLst>
                  <a:softEdge rad="63500"/>
                </a:effectLst>
              </p:spPr>
            </p:pic>
            <p:pic>
              <p:nvPicPr>
                <p:cNvPr id="91" name="図 90" descr="人, テーブル, 屋内, 少年 が含まれている画像&#10;&#10;自動的に生成された説明">
                  <a:extLst>
                    <a:ext uri="{FF2B5EF4-FFF2-40B4-BE49-F238E27FC236}">
                      <a16:creationId xmlns:a16="http://schemas.microsoft.com/office/drawing/2014/main" id="{E82777BF-5084-415E-A4D1-297C0D84F6CF}"/>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192009" y="5783067"/>
                  <a:ext cx="1812364" cy="1102424"/>
                </a:xfrm>
                <a:prstGeom prst="rect">
                  <a:avLst/>
                </a:prstGeom>
                <a:ln>
                  <a:noFill/>
                </a:ln>
                <a:effectLst>
                  <a:softEdge rad="63500"/>
                </a:effectLst>
              </p:spPr>
            </p:pic>
          </p:grpSp>
          <p:pic>
            <p:nvPicPr>
              <p:cNvPr id="22" name="図 21">
                <a:extLst>
                  <a:ext uri="{FF2B5EF4-FFF2-40B4-BE49-F238E27FC236}">
                    <a16:creationId xmlns:a16="http://schemas.microsoft.com/office/drawing/2014/main" id="{51004026-4B5A-4076-A027-0D5C896E34B5}"/>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aturation sat="125000"/>
                        </a14:imgEffect>
                        <a14:imgEffect>
                          <a14:brightnessContrast bright="26000"/>
                        </a14:imgEffect>
                      </a14:imgLayer>
                    </a14:imgProps>
                  </a:ext>
                  <a:ext uri="{28A0092B-C50C-407E-A947-70E740481C1C}">
                    <a14:useLocalDpi xmlns:a14="http://schemas.microsoft.com/office/drawing/2010/main"/>
                  </a:ext>
                </a:extLst>
              </a:blip>
              <a:srcRect r="-91"/>
              <a:stretch/>
            </p:blipFill>
            <p:spPr>
              <a:xfrm>
                <a:off x="6989769" y="6380853"/>
                <a:ext cx="1738026" cy="980788"/>
              </a:xfrm>
              <a:prstGeom prst="rect">
                <a:avLst/>
              </a:prstGeom>
              <a:effectLst>
                <a:softEdge rad="63500"/>
              </a:effectLst>
            </p:spPr>
          </p:pic>
          <p:pic>
            <p:nvPicPr>
              <p:cNvPr id="24" name="図 23">
                <a:extLst>
                  <a:ext uri="{FF2B5EF4-FFF2-40B4-BE49-F238E27FC236}">
                    <a16:creationId xmlns:a16="http://schemas.microsoft.com/office/drawing/2014/main" id="{C62F98B4-2F33-443D-B0BE-5CADA5B3270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l="-130"/>
              <a:stretch/>
            </p:blipFill>
            <p:spPr>
              <a:xfrm>
                <a:off x="3443251" y="6380851"/>
                <a:ext cx="1732758" cy="980787"/>
              </a:xfrm>
              <a:prstGeom prst="rect">
                <a:avLst/>
              </a:prstGeom>
              <a:effectLst>
                <a:softEdge rad="63500"/>
              </a:effectLst>
            </p:spPr>
          </p:pic>
          <p:pic>
            <p:nvPicPr>
              <p:cNvPr id="71" name="図 70" descr="人, 男, 立つ, 持つ が含まれている画像&#10;&#10;自動的に生成された説明">
                <a:extLst>
                  <a:ext uri="{FF2B5EF4-FFF2-40B4-BE49-F238E27FC236}">
                    <a16:creationId xmlns:a16="http://schemas.microsoft.com/office/drawing/2014/main" id="{15659AFC-C9E2-49F7-B725-90720C5376FD}"/>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659459" y="6380849"/>
                <a:ext cx="1735006" cy="980788"/>
              </a:xfrm>
              <a:prstGeom prst="rect">
                <a:avLst/>
              </a:prstGeom>
              <a:effectLst>
                <a:softEdge rad="63500"/>
              </a:effectLst>
            </p:spPr>
          </p:pic>
          <p:pic>
            <p:nvPicPr>
              <p:cNvPr id="74" name="図 73">
                <a:extLst>
                  <a:ext uri="{FF2B5EF4-FFF2-40B4-BE49-F238E27FC236}">
                    <a16:creationId xmlns:a16="http://schemas.microsoft.com/office/drawing/2014/main" id="{9F5916CB-9DDD-4278-92E5-FDDFAB65EFB9}"/>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bright="3000"/>
                        </a14:imgEffect>
                      </a14:imgLayer>
                    </a14:imgProps>
                  </a:ext>
                  <a:ext uri="{28A0092B-C50C-407E-A947-70E740481C1C}">
                    <a14:useLocalDpi xmlns:a14="http://schemas.microsoft.com/office/drawing/2010/main"/>
                  </a:ext>
                </a:extLst>
              </a:blip>
              <a:srcRect l="-8"/>
              <a:stretch/>
            </p:blipFill>
            <p:spPr>
              <a:xfrm>
                <a:off x="5223789" y="6380855"/>
                <a:ext cx="1734864" cy="980789"/>
              </a:xfrm>
              <a:prstGeom prst="rect">
                <a:avLst/>
              </a:prstGeom>
              <a:effectLst>
                <a:softEdge rad="63500"/>
              </a:effectLst>
            </p:spPr>
          </p:pic>
        </p:grpSp>
        <p:sp>
          <p:nvSpPr>
            <p:cNvPr id="2" name="正方形/長方形 1">
              <a:extLst>
                <a:ext uri="{FF2B5EF4-FFF2-40B4-BE49-F238E27FC236}">
                  <a16:creationId xmlns:a16="http://schemas.microsoft.com/office/drawing/2014/main" id="{D00E7B4E-2318-9672-B448-F23430E8A863}"/>
                </a:ext>
              </a:extLst>
            </p:cNvPr>
            <p:cNvSpPr/>
            <p:nvPr/>
          </p:nvSpPr>
          <p:spPr>
            <a:xfrm>
              <a:off x="905269" y="6261309"/>
              <a:ext cx="8274933" cy="369332"/>
            </a:xfrm>
            <a:prstGeom prst="rect">
              <a:avLst/>
            </a:prstGeom>
            <a:ln w="3175">
              <a:noFill/>
            </a:ln>
          </p:spPr>
          <p:txBody>
            <a:bodyPr wrap="square">
              <a:spAutoFit/>
            </a:bodyPr>
            <a:lstStyle/>
            <a:p>
              <a:pPr algn="ctr"/>
              <a:r>
                <a:rPr kumimoji="1" lang="ja-JP" altLang="en-US" b="1" dirty="0">
                  <a:effectLst>
                    <a:glow rad="355600">
                      <a:schemeClr val="accent3">
                        <a:satMod val="175000"/>
                      </a:schemeClr>
                    </a:glow>
                  </a:effectLst>
                  <a:latin typeface="游ゴシック" panose="020B0400000000000000" pitchFamily="50" charset="-128"/>
                  <a:ea typeface="游ゴシック" panose="020B0400000000000000" pitchFamily="50" charset="-128"/>
                </a:rPr>
                <a:t>日常業務を通して「より、そう、ちから。」を実践</a:t>
              </a:r>
            </a:p>
          </p:txBody>
        </p:sp>
      </p:grpSp>
      <p:pic>
        <p:nvPicPr>
          <p:cNvPr id="9" name="P_19_K.mp3">
            <a:hlinkClick r:id="" action="ppaction://media"/>
            <a:extLst>
              <a:ext uri="{FF2B5EF4-FFF2-40B4-BE49-F238E27FC236}">
                <a16:creationId xmlns:a16="http://schemas.microsoft.com/office/drawing/2014/main" id="{21439B11-6C6E-BED6-6F9A-077DC5832226}"/>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0" y="7559675"/>
            <a:ext cx="539696" cy="539696"/>
          </a:xfrm>
          <a:prstGeom prst="rect">
            <a:avLst/>
          </a:prstGeom>
        </p:spPr>
      </p:pic>
    </p:spTree>
    <p:extLst>
      <p:ext uri="{BB962C8B-B14F-4D97-AF65-F5344CB8AC3E}">
        <p14:creationId xmlns:p14="http://schemas.microsoft.com/office/powerpoint/2010/main" val="2568244839"/>
      </p:ext>
    </p:extLst>
  </p:cSld>
  <p:clrMapOvr>
    <a:masterClrMapping/>
  </p:clrMapOvr>
  <mc:AlternateContent xmlns:mc="http://schemas.openxmlformats.org/markup-compatibility/2006" xmlns:p14="http://schemas.microsoft.com/office/powerpoint/2010/main">
    <mc:Choice Requires="p14">
      <p:transition spd="med" p14:dur="700" advTm="34000">
        <p:fade/>
      </p:transition>
    </mc:Choice>
    <mc:Fallback xmlns="">
      <p:transition spd="med" advTm="3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856" fill="hold"/>
                                        <p:tgtEl>
                                          <p:spTgt spid="9"/>
                                        </p:tgtEl>
                                      </p:cBhvr>
                                    </p:cmd>
                                  </p:childTnLst>
                                </p:cTn>
                              </p:par>
                              <p:par>
                                <p:cTn id="7" presetID="10" presetClass="entr" presetSubtype="0" fill="hold" nodeType="withEffect">
                                  <p:stCondLst>
                                    <p:cond delay="5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2000"/>
                                        <p:tgtEl>
                                          <p:spTgt spid="4"/>
                                        </p:tgtEl>
                                      </p:cBhvr>
                                    </p:animEffect>
                                  </p:childTnLst>
                                </p:cTn>
                              </p:par>
                              <p:par>
                                <p:cTn id="10" presetID="22" presetClass="entr" presetSubtype="4" fill="hold" nodeType="withEffect">
                                  <p:stCondLst>
                                    <p:cond delay="1500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2000"/>
                                        <p:tgtEl>
                                          <p:spTgt spid="10"/>
                                        </p:tgtEl>
                                      </p:cBhvr>
                                    </p:animEffect>
                                  </p:childTnLst>
                                </p:cTn>
                              </p:par>
                              <p:par>
                                <p:cTn id="13" presetID="22" presetClass="entr" presetSubtype="4" fill="hold" nodeType="withEffect">
                                  <p:stCondLst>
                                    <p:cond delay="250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2000"/>
                                        <p:tgtEl>
                                          <p:spTgt spid="11"/>
                                        </p:tgtEl>
                                      </p:cBhvr>
                                    </p:animEffect>
                                  </p:childTnLst>
                                </p:cTn>
                              </p:par>
                              <p:par>
                                <p:cTn id="16" presetID="22" presetClass="entr" presetSubtype="4" fill="hold" nodeType="withEffect">
                                  <p:stCondLst>
                                    <p:cond delay="2700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repeatCount="0"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wdUpDiag">
          <a:fgClr>
            <a:srgbClr val="00D2BE"/>
          </a:fgClr>
          <a:bgClr>
            <a:srgbClr val="3DDBCC"/>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6C04D935-19BF-C94B-878D-E160AB286272}"/>
              </a:ext>
            </a:extLst>
          </p:cNvPr>
          <p:cNvSpPr/>
          <p:nvPr/>
        </p:nvSpPr>
        <p:spPr>
          <a:xfrm>
            <a:off x="358775" y="719424"/>
            <a:ext cx="9361488" cy="6445250"/>
          </a:xfrm>
          <a:prstGeom prst="roundRect">
            <a:avLst>
              <a:gd name="adj" fmla="val 1231"/>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 name="グループ化 5">
            <a:extLst>
              <a:ext uri="{FF2B5EF4-FFF2-40B4-BE49-F238E27FC236}">
                <a16:creationId xmlns:a16="http://schemas.microsoft.com/office/drawing/2014/main" id="{E69F8474-B99C-5E4A-95D7-5A638B810E51}"/>
              </a:ext>
            </a:extLst>
          </p:cNvPr>
          <p:cNvGrpSpPr/>
          <p:nvPr/>
        </p:nvGrpSpPr>
        <p:grpSpPr>
          <a:xfrm>
            <a:off x="693597" y="1573076"/>
            <a:ext cx="8636304" cy="1523595"/>
            <a:chOff x="749136" y="1128258"/>
            <a:chExt cx="8636304" cy="1523595"/>
          </a:xfrm>
        </p:grpSpPr>
        <p:sp>
          <p:nvSpPr>
            <p:cNvPr id="20" name="テキスト ボックス 19">
              <a:extLst>
                <a:ext uri="{FF2B5EF4-FFF2-40B4-BE49-F238E27FC236}">
                  <a16:creationId xmlns:a16="http://schemas.microsoft.com/office/drawing/2014/main" id="{E7F5BB9A-A195-6648-BFD4-36816B2FE0C0}"/>
                </a:ext>
              </a:extLst>
            </p:cNvPr>
            <p:cNvSpPr txBox="1"/>
            <p:nvPr/>
          </p:nvSpPr>
          <p:spPr>
            <a:xfrm>
              <a:off x="1268195" y="1128258"/>
              <a:ext cx="8117245" cy="1523595"/>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latin typeface="游ゴシック" panose="020B0400000000000000" pitchFamily="50" charset="-128"/>
                  <a:ea typeface="游ゴシック" panose="020B0400000000000000" pitchFamily="50" charset="-128"/>
                  <a:cs typeface="Times New Roman" panose="02020603050405020304" pitchFamily="18" charset="0"/>
                </a:rPr>
                <a:t>中長期ビジョン「よりそう</a:t>
              </a:r>
              <a:r>
                <a:rPr kumimoji="1" lang="en-US" altLang="ja-JP" sz="2400" kern="100" dirty="0">
                  <a:latin typeface="游ゴシック" panose="020B0400000000000000" pitchFamily="50" charset="-128"/>
                  <a:ea typeface="游ゴシック" panose="020B0400000000000000" pitchFamily="50" charset="-128"/>
                  <a:cs typeface="Times New Roman" panose="02020603050405020304" pitchFamily="18" charset="0"/>
                </a:rPr>
                <a:t>next</a:t>
              </a:r>
              <a:r>
                <a:rPr kumimoji="1" lang="ja-JP" altLang="en-US" sz="2400" kern="100" dirty="0">
                  <a:latin typeface="游ゴシック" panose="020B0400000000000000" pitchFamily="50" charset="-128"/>
                  <a:ea typeface="游ゴシック" panose="020B0400000000000000" pitchFamily="50" charset="-128"/>
                  <a:cs typeface="Times New Roman" panose="02020603050405020304" pitchFamily="18" charset="0"/>
                </a:rPr>
                <a:t>」は、電力供給事業を基盤に、お客さまの豊かさの最大化や社会課題の解決に資するスマート社会実現事業に挑戦することとしている。</a:t>
              </a:r>
            </a:p>
          </p:txBody>
        </p:sp>
        <p:sp>
          <p:nvSpPr>
            <p:cNvPr id="24" name="テキスト ボックス 23">
              <a:extLst>
                <a:ext uri="{FF2B5EF4-FFF2-40B4-BE49-F238E27FC236}">
                  <a16:creationId xmlns:a16="http://schemas.microsoft.com/office/drawing/2014/main" id="{F05C87AF-DC36-9E42-8C69-3FECD10E6D2F}"/>
                </a:ext>
              </a:extLst>
            </p:cNvPr>
            <p:cNvSpPr txBox="1"/>
            <p:nvPr/>
          </p:nvSpPr>
          <p:spPr>
            <a:xfrm>
              <a:off x="749136" y="1128258"/>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Q1</a:t>
              </a:r>
              <a:endParaRPr lang="ja-JP" altLang="en-US" sz="2000" dirty="0">
                <a:latin typeface="游ゴシック" panose="020B0400000000000000" pitchFamily="50" charset="-128"/>
                <a:ea typeface="游ゴシック" panose="020B0400000000000000" pitchFamily="50" charset="-128"/>
              </a:endParaRPr>
            </a:p>
          </p:txBody>
        </p:sp>
      </p:grpSp>
      <p:grpSp>
        <p:nvGrpSpPr>
          <p:cNvPr id="7" name="グループ化 6">
            <a:extLst>
              <a:ext uri="{FF2B5EF4-FFF2-40B4-BE49-F238E27FC236}">
                <a16:creationId xmlns:a16="http://schemas.microsoft.com/office/drawing/2014/main" id="{D277F18B-0081-C344-B4CB-0B9D3C66AB7B}"/>
              </a:ext>
            </a:extLst>
          </p:cNvPr>
          <p:cNvGrpSpPr/>
          <p:nvPr/>
        </p:nvGrpSpPr>
        <p:grpSpPr>
          <a:xfrm>
            <a:off x="693597" y="3147556"/>
            <a:ext cx="8636305" cy="1966858"/>
            <a:chOff x="719138" y="2883777"/>
            <a:chExt cx="8636305" cy="1966858"/>
          </a:xfrm>
        </p:grpSpPr>
        <p:sp>
          <p:nvSpPr>
            <p:cNvPr id="21" name="テキスト ボックス 20">
              <a:extLst>
                <a:ext uri="{FF2B5EF4-FFF2-40B4-BE49-F238E27FC236}">
                  <a16:creationId xmlns:a16="http://schemas.microsoft.com/office/drawing/2014/main" id="{01D70A84-F88A-D449-A0DB-8E00A6108FDE}"/>
                </a:ext>
              </a:extLst>
            </p:cNvPr>
            <p:cNvSpPr txBox="1"/>
            <p:nvPr/>
          </p:nvSpPr>
          <p:spPr>
            <a:xfrm>
              <a:off x="1268196" y="2883777"/>
              <a:ext cx="8087247" cy="1966858"/>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「より、そう、ちから。」の取り組みを深化させる</a:t>
              </a:r>
              <a: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ことは、サステナビリティ重要課題（マテリアリティ）の解決、中長期ビジョン「よりそう</a:t>
              </a:r>
              <a: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next</a:t>
              </a: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」の実現にもつながる。</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0A4B123F-A719-EE46-8502-FBA7C1C2782F}"/>
                </a:ext>
              </a:extLst>
            </p:cNvPr>
            <p:cNvSpPr txBox="1"/>
            <p:nvPr/>
          </p:nvSpPr>
          <p:spPr>
            <a:xfrm>
              <a:off x="719138" y="2883777"/>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Q2</a:t>
              </a:r>
              <a:endParaRPr lang="ja-JP" altLang="en-US" sz="2000" dirty="0">
                <a:latin typeface="游ゴシック" panose="020B0400000000000000" pitchFamily="50" charset="-128"/>
                <a:ea typeface="游ゴシック" panose="020B0400000000000000" pitchFamily="50" charset="-128"/>
              </a:endParaRPr>
            </a:p>
          </p:txBody>
        </p:sp>
      </p:grpSp>
      <p:grpSp>
        <p:nvGrpSpPr>
          <p:cNvPr id="8" name="グループ化 7">
            <a:extLst>
              <a:ext uri="{FF2B5EF4-FFF2-40B4-BE49-F238E27FC236}">
                <a16:creationId xmlns:a16="http://schemas.microsoft.com/office/drawing/2014/main" id="{25DD950F-ED32-624D-AF73-80F240A079A8}"/>
              </a:ext>
            </a:extLst>
          </p:cNvPr>
          <p:cNvGrpSpPr/>
          <p:nvPr/>
        </p:nvGrpSpPr>
        <p:grpSpPr>
          <a:xfrm>
            <a:off x="693597" y="5051743"/>
            <a:ext cx="8636304" cy="1966858"/>
            <a:chOff x="749136" y="4888808"/>
            <a:chExt cx="8636304" cy="1966858"/>
          </a:xfrm>
        </p:grpSpPr>
        <p:sp>
          <p:nvSpPr>
            <p:cNvPr id="39" name="テキスト ボックス 38">
              <a:extLst>
                <a:ext uri="{FF2B5EF4-FFF2-40B4-BE49-F238E27FC236}">
                  <a16:creationId xmlns:a16="http://schemas.microsoft.com/office/drawing/2014/main" id="{5E0307DF-43B0-E548-9DE0-4E41FEBD5607}"/>
                </a:ext>
              </a:extLst>
            </p:cNvPr>
            <p:cNvSpPr txBox="1"/>
            <p:nvPr/>
          </p:nvSpPr>
          <p:spPr>
            <a:xfrm>
              <a:off x="1298194" y="4888808"/>
              <a:ext cx="8087246" cy="1966858"/>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グループ従業員一人ひとりが日々の業務で、お客さまや地域の目線に立ち、「東北電力グループだからできること」でお応えしていく、「より、そう、ちから。」の実践が大切である。</a:t>
              </a:r>
            </a:p>
          </p:txBody>
        </p:sp>
        <p:sp>
          <p:nvSpPr>
            <p:cNvPr id="40" name="テキスト ボックス 39">
              <a:extLst>
                <a:ext uri="{FF2B5EF4-FFF2-40B4-BE49-F238E27FC236}">
                  <a16:creationId xmlns:a16="http://schemas.microsoft.com/office/drawing/2014/main" id="{CC185C1E-2DF2-B14A-BABB-3410317CA467}"/>
                </a:ext>
              </a:extLst>
            </p:cNvPr>
            <p:cNvSpPr txBox="1"/>
            <p:nvPr/>
          </p:nvSpPr>
          <p:spPr>
            <a:xfrm>
              <a:off x="749136" y="4888808"/>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Q3</a:t>
              </a:r>
              <a:endParaRPr lang="ja-JP" altLang="en-US" sz="2000" dirty="0">
                <a:latin typeface="游ゴシック" panose="020B0400000000000000" pitchFamily="50" charset="-128"/>
                <a:ea typeface="游ゴシック" panose="020B0400000000000000" pitchFamily="50" charset="-128"/>
              </a:endParaRPr>
            </a:p>
          </p:txBody>
        </p:sp>
      </p:grpSp>
      <p:sp>
        <p:nvSpPr>
          <p:cNvPr id="43" name="四角形: 角を丸くする 4">
            <a:extLst>
              <a:ext uri="{FF2B5EF4-FFF2-40B4-BE49-F238E27FC236}">
                <a16:creationId xmlns:a16="http://schemas.microsoft.com/office/drawing/2014/main" id="{1372B7A3-57BF-DA45-A189-9BE7AA07B955}"/>
              </a:ext>
            </a:extLst>
          </p:cNvPr>
          <p:cNvSpPr/>
          <p:nvPr/>
        </p:nvSpPr>
        <p:spPr>
          <a:xfrm>
            <a:off x="7577959" y="5183249"/>
            <a:ext cx="1282262"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6" name="四角形: 角を丸くする 4">
            <a:extLst>
              <a:ext uri="{FF2B5EF4-FFF2-40B4-BE49-F238E27FC236}">
                <a16:creationId xmlns:a16="http://schemas.microsoft.com/office/drawing/2014/main" id="{F1547181-E2AB-4BD5-9EEF-B37259645176}"/>
              </a:ext>
            </a:extLst>
          </p:cNvPr>
          <p:cNvSpPr/>
          <p:nvPr/>
        </p:nvSpPr>
        <p:spPr>
          <a:xfrm>
            <a:off x="1376856" y="5637251"/>
            <a:ext cx="662151"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8" name="四角形: 角を丸くする 4">
            <a:extLst>
              <a:ext uri="{FF2B5EF4-FFF2-40B4-BE49-F238E27FC236}">
                <a16:creationId xmlns:a16="http://schemas.microsoft.com/office/drawing/2014/main" id="{14D48D0D-1694-DC46-8533-1B6D0F58D599}"/>
              </a:ext>
            </a:extLst>
          </p:cNvPr>
          <p:cNvSpPr/>
          <p:nvPr/>
        </p:nvSpPr>
        <p:spPr>
          <a:xfrm>
            <a:off x="3889049" y="2144027"/>
            <a:ext cx="939800" cy="362406"/>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7" name="四角形: 角を丸くする 4">
            <a:extLst>
              <a:ext uri="{FF2B5EF4-FFF2-40B4-BE49-F238E27FC236}">
                <a16:creationId xmlns:a16="http://schemas.microsoft.com/office/drawing/2014/main" id="{14D48D0D-1694-DC46-8533-1B6D0F58D599}"/>
              </a:ext>
            </a:extLst>
          </p:cNvPr>
          <p:cNvSpPr/>
          <p:nvPr/>
        </p:nvSpPr>
        <p:spPr>
          <a:xfrm>
            <a:off x="7887952" y="2144027"/>
            <a:ext cx="682625" cy="371128"/>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9" name="四角形: 角を丸くする 4">
            <a:extLst>
              <a:ext uri="{FF2B5EF4-FFF2-40B4-BE49-F238E27FC236}">
                <a16:creationId xmlns:a16="http://schemas.microsoft.com/office/drawing/2014/main" id="{C91FEF8E-BB05-45EE-A684-ADDC3C47AA73}"/>
              </a:ext>
            </a:extLst>
          </p:cNvPr>
          <p:cNvSpPr/>
          <p:nvPr/>
        </p:nvSpPr>
        <p:spPr>
          <a:xfrm>
            <a:off x="2601173" y="4157461"/>
            <a:ext cx="4593022" cy="412039"/>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BCAE5FA8-5602-4C5A-9FFF-E6AF8E8232B6}"/>
              </a:ext>
            </a:extLst>
          </p:cNvPr>
          <p:cNvSpPr txBox="1"/>
          <p:nvPr/>
        </p:nvSpPr>
        <p:spPr>
          <a:xfrm>
            <a:off x="622778" y="749841"/>
            <a:ext cx="9359900" cy="770944"/>
          </a:xfrm>
          <a:prstGeom prst="rect">
            <a:avLst/>
          </a:prstGeom>
          <a:noFill/>
        </p:spPr>
        <p:txBody>
          <a:bodyPr wrap="square" lIns="180000" tIns="108000" rIns="180000" bIns="180000">
            <a:spAutoFit/>
          </a:bodyPr>
          <a:lstStyle/>
          <a:p>
            <a:pPr fontAlgn="t">
              <a:lnSpc>
                <a:spcPct val="120000"/>
              </a:lnSpc>
              <a:spcAft>
                <a:spcPts val="600"/>
              </a:spcAft>
              <a:buSzPts val="2200"/>
            </a:pPr>
            <a:r>
              <a:rPr lang="ja-JP" altLang="en-US" sz="1300" b="1" dirty="0">
                <a:latin typeface="游ゴシック" panose="020B0400000000000000" pitchFamily="50" charset="-128"/>
                <a:ea typeface="游ゴシック" panose="020B0400000000000000" pitchFamily="50" charset="-128"/>
              </a:rPr>
              <a:t>サステナビリティ重要課題の解決やよりそう</a:t>
            </a:r>
            <a:r>
              <a:rPr lang="en-US" altLang="ja-JP" sz="1300" b="1" dirty="0">
                <a:latin typeface="游ゴシック" panose="020B0400000000000000" pitchFamily="50" charset="-128"/>
                <a:ea typeface="游ゴシック" panose="020B0400000000000000" pitchFamily="50" charset="-128"/>
              </a:rPr>
              <a:t>next</a:t>
            </a:r>
            <a:r>
              <a:rPr lang="ja-JP" altLang="en-US" sz="1300" b="1" dirty="0">
                <a:latin typeface="游ゴシック" panose="020B0400000000000000" pitchFamily="50" charset="-128"/>
                <a:ea typeface="游ゴシック" panose="020B0400000000000000" pitchFamily="50" charset="-128"/>
              </a:rPr>
              <a:t>の実現に向けた深化についてお答えください。</a:t>
            </a:r>
            <a:r>
              <a:rPr lang="en-US" altLang="ja-JP" sz="1300" b="1" dirty="0">
                <a:latin typeface="游ゴシック" panose="020B0400000000000000" pitchFamily="50" charset="-128"/>
                <a:ea typeface="游ゴシック" panose="020B0400000000000000" pitchFamily="50" charset="-128"/>
              </a:rPr>
              <a:t/>
            </a:r>
            <a:br>
              <a:rPr lang="en-US" altLang="ja-JP" sz="1300" b="1" dirty="0">
                <a:latin typeface="游ゴシック" panose="020B0400000000000000" pitchFamily="50" charset="-128"/>
                <a:ea typeface="游ゴシック" panose="020B0400000000000000" pitchFamily="50" charset="-128"/>
              </a:rPr>
            </a:br>
            <a:r>
              <a:rPr lang="ja-JP" altLang="en-US" sz="1300" b="1" dirty="0">
                <a:solidFill>
                  <a:srgbClr val="FF0000"/>
                </a:solidFill>
                <a:latin typeface="游ゴシック" panose="020B0400000000000000" pitchFamily="50" charset="-128"/>
                <a:ea typeface="游ゴシック" panose="020B0400000000000000" pitchFamily="50" charset="-128"/>
              </a:rPr>
              <a:t>答えが出たら、クリックして答え合わせをしましょう。</a:t>
            </a:r>
            <a:endParaRPr lang="en-US" altLang="ja-JP" sz="1300" b="1" dirty="0">
              <a:solidFill>
                <a:srgbClr val="FF0000"/>
              </a:solidFill>
              <a:latin typeface="游ゴシック" panose="020B0400000000000000" pitchFamily="50" charset="-128"/>
              <a:ea typeface="游ゴシック" panose="020B0400000000000000" pitchFamily="50" charset="-128"/>
            </a:endParaRPr>
          </a:p>
        </p:txBody>
      </p:sp>
      <p:sp>
        <p:nvSpPr>
          <p:cNvPr id="15" name="フッター プレースホルダー 14">
            <a:extLst>
              <a:ext uri="{FF2B5EF4-FFF2-40B4-BE49-F238E27FC236}">
                <a16:creationId xmlns:a16="http://schemas.microsoft.com/office/drawing/2014/main" id="{5874AD9A-07A7-CC48-8AFF-C7285CC11CF1}"/>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6" name="スライド番号プレースホルダー 15">
            <a:extLst>
              <a:ext uri="{FF2B5EF4-FFF2-40B4-BE49-F238E27FC236}">
                <a16:creationId xmlns:a16="http://schemas.microsoft.com/office/drawing/2014/main" id="{EE024BD0-5E04-EF46-8B58-DFE1172BF006}"/>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20</a:t>
            </a:fld>
            <a:endParaRPr kumimoji="1" lang="ja-JP" altLang="en-US"/>
          </a:p>
        </p:txBody>
      </p:sp>
      <p:sp>
        <p:nvSpPr>
          <p:cNvPr id="28" name="タイトル 1">
            <a:extLst>
              <a:ext uri="{FF2B5EF4-FFF2-40B4-BE49-F238E27FC236}">
                <a16:creationId xmlns:a16="http://schemas.microsoft.com/office/drawing/2014/main" id="{0AC08597-A588-4FF2-A146-D09D9A2746D6}"/>
              </a:ext>
            </a:extLst>
          </p:cNvPr>
          <p:cNvSpPr txBox="1">
            <a:spLocks/>
          </p:cNvSpPr>
          <p:nvPr/>
        </p:nvSpPr>
        <p:spPr>
          <a:xfrm>
            <a:off x="1161734" y="129115"/>
            <a:ext cx="8737916"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1800" b="1" spc="50" dirty="0">
                <a:ln w="0"/>
                <a:solidFill>
                  <a:schemeClr val="bg1"/>
                </a:solidFill>
                <a:latin typeface="游ゴシック" panose="020B0400000000000000" pitchFamily="50" charset="-128"/>
                <a:ea typeface="游ゴシック" panose="020B0400000000000000" pitchFamily="50" charset="-128"/>
              </a:rPr>
              <a:t>習熟度テスト</a:t>
            </a:r>
          </a:p>
        </p:txBody>
      </p:sp>
      <p:sp>
        <p:nvSpPr>
          <p:cNvPr id="30" name="テキスト ボックス 29">
            <a:extLst>
              <a:ext uri="{FF2B5EF4-FFF2-40B4-BE49-F238E27FC236}">
                <a16:creationId xmlns:a16="http://schemas.microsoft.com/office/drawing/2014/main" id="{555937CE-F718-4945-845C-E6E525C3D644}"/>
              </a:ext>
            </a:extLst>
          </p:cNvPr>
          <p:cNvSpPr txBox="1"/>
          <p:nvPr/>
        </p:nvSpPr>
        <p:spPr>
          <a:xfrm>
            <a:off x="6669328" y="25112"/>
            <a:ext cx="3325865" cy="740350"/>
          </a:xfrm>
          <a:prstGeom prst="rect">
            <a:avLst/>
          </a:prstGeom>
          <a:noFill/>
        </p:spPr>
        <p:txBody>
          <a:bodyPr wrap="none" lIns="180000" tIns="180000" rIns="180000" bIns="180000" rtlCol="0">
            <a:spAutoFit/>
          </a:bodyPr>
          <a:lstStyle/>
          <a:p>
            <a:pPr algn="l">
              <a:lnSpc>
                <a:spcPct val="120000"/>
              </a:lnSpc>
            </a:pPr>
            <a:r>
              <a:rPr kumimoji="1" lang="en-US" altLang="ja-JP" sz="1050" b="1" dirty="0">
                <a:solidFill>
                  <a:schemeClr val="bg1"/>
                </a:solidFill>
                <a:latin typeface="游ゴシック" panose="020B0400000000000000" pitchFamily="50" charset="-128"/>
                <a:ea typeface="游ゴシック" panose="020B0400000000000000" pitchFamily="50" charset="-128"/>
              </a:rPr>
              <a:t>※</a:t>
            </a:r>
            <a:r>
              <a:rPr kumimoji="1" lang="ja-JP" altLang="en-US" sz="1050" b="1" dirty="0">
                <a:solidFill>
                  <a:schemeClr val="bg1"/>
                </a:solidFill>
                <a:latin typeface="游ゴシック" panose="020B0400000000000000" pitchFamily="50" charset="-128"/>
                <a:ea typeface="游ゴシック" panose="020B0400000000000000" pitchFamily="50" charset="-128"/>
              </a:rPr>
              <a:t>このページは自動では進みません。</a:t>
            </a:r>
            <a:endParaRPr kumimoji="1" lang="en-US" altLang="ja-JP" sz="1050" b="1" dirty="0">
              <a:solidFill>
                <a:schemeClr val="bg1"/>
              </a:solidFill>
              <a:latin typeface="游ゴシック" panose="020B0400000000000000" pitchFamily="50" charset="-128"/>
              <a:ea typeface="游ゴシック" panose="020B0400000000000000" pitchFamily="50" charset="-128"/>
            </a:endParaRPr>
          </a:p>
          <a:p>
            <a:pPr algn="l">
              <a:lnSpc>
                <a:spcPct val="120000"/>
              </a:lnSpc>
            </a:pPr>
            <a:r>
              <a:rPr kumimoji="1" lang="ja-JP" altLang="en-US" sz="1050" b="1" dirty="0">
                <a:solidFill>
                  <a:schemeClr val="bg1"/>
                </a:solidFill>
                <a:latin typeface="游ゴシック" panose="020B0400000000000000" pitchFamily="50" charset="-128"/>
                <a:ea typeface="游ゴシック" panose="020B0400000000000000" pitchFamily="50" charset="-128"/>
              </a:rPr>
              <a:t>　クリックして答えあわせをしてみてください。</a:t>
            </a:r>
          </a:p>
        </p:txBody>
      </p:sp>
      <p:sp>
        <p:nvSpPr>
          <p:cNvPr id="31" name="角丸四角形 34">
            <a:extLst>
              <a:ext uri="{FF2B5EF4-FFF2-40B4-BE49-F238E27FC236}">
                <a16:creationId xmlns:a16="http://schemas.microsoft.com/office/drawing/2014/main" id="{932D2596-6D7D-493F-8859-AC169749DEDD}"/>
              </a:ext>
            </a:extLst>
          </p:cNvPr>
          <p:cNvSpPr/>
          <p:nvPr/>
        </p:nvSpPr>
        <p:spPr>
          <a:xfrm>
            <a:off x="362269" y="210997"/>
            <a:ext cx="799465" cy="298253"/>
          </a:xfrm>
          <a:prstGeom prst="roundRect">
            <a:avLst>
              <a:gd name="adj" fmla="val 50000"/>
            </a:avLst>
          </a:prstGeom>
          <a:solidFill>
            <a:schemeClr val="bg1"/>
          </a:solidFill>
          <a:ln w="6350">
            <a:solidFill>
              <a:schemeClr val="bg1"/>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２</a:t>
            </a:r>
          </a:p>
        </p:txBody>
      </p:sp>
      <p:sp>
        <p:nvSpPr>
          <p:cNvPr id="41" name="四角形: 角を丸くする 4">
            <a:extLst>
              <a:ext uri="{FF2B5EF4-FFF2-40B4-BE49-F238E27FC236}">
                <a16:creationId xmlns:a16="http://schemas.microsoft.com/office/drawing/2014/main" id="{C91FEF8E-BB05-45EE-A684-ADDC3C47AA73}"/>
              </a:ext>
            </a:extLst>
          </p:cNvPr>
          <p:cNvSpPr/>
          <p:nvPr/>
        </p:nvSpPr>
        <p:spPr>
          <a:xfrm>
            <a:off x="2601173" y="3664842"/>
            <a:ext cx="6462006" cy="420190"/>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pic>
        <p:nvPicPr>
          <p:cNvPr id="9" name="P_20.mp3">
            <a:hlinkClick r:id="" action="ppaction://media"/>
            <a:extLst>
              <a:ext uri="{FF2B5EF4-FFF2-40B4-BE49-F238E27FC236}">
                <a16:creationId xmlns:a16="http://schemas.microsoft.com/office/drawing/2014/main" id="{5691F010-5F53-BDE3-5288-45A59CB7F6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39302" cy="539302"/>
          </a:xfrm>
          <a:prstGeom prst="rect">
            <a:avLst/>
          </a:prstGeom>
        </p:spPr>
      </p:pic>
    </p:spTree>
    <p:extLst>
      <p:ext uri="{BB962C8B-B14F-4D97-AF65-F5344CB8AC3E}">
        <p14:creationId xmlns:p14="http://schemas.microsoft.com/office/powerpoint/2010/main" val="3797482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40"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2" presetClass="exit" presetSubtype="8" fill="hold" grpId="0" nodeType="clickEffect">
                                  <p:stCondLst>
                                    <p:cond delay="0"/>
                                  </p:stCondLst>
                                  <p:childTnLst>
                                    <p:animEffect transition="out" filter="wipe(left)">
                                      <p:cBhvr>
                                        <p:cTn id="10" dur="500"/>
                                        <p:tgtEl>
                                          <p:spTgt spid="18"/>
                                        </p:tgtEl>
                                      </p:cBhvr>
                                    </p:animEffect>
                                    <p:set>
                                      <p:cBhvr>
                                        <p:cTn id="11" dur="1" fill="hold">
                                          <p:stCondLst>
                                            <p:cond delay="499"/>
                                          </p:stCondLst>
                                        </p:cTn>
                                        <p:tgtEl>
                                          <p:spTgt spid="1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grpId="0" nodeType="clickEffect">
                                  <p:stCondLst>
                                    <p:cond delay="0"/>
                                  </p:stCondLst>
                                  <p:childTnLst>
                                    <p:animEffect transition="out" filter="wipe(left)">
                                      <p:cBhvr>
                                        <p:cTn id="15" dur="500"/>
                                        <p:tgtEl>
                                          <p:spTgt spid="27"/>
                                        </p:tgtEl>
                                      </p:cBhvr>
                                    </p:animEffect>
                                    <p:set>
                                      <p:cBhvr>
                                        <p:cTn id="16" dur="1" fill="hold">
                                          <p:stCondLst>
                                            <p:cond delay="499"/>
                                          </p:stCondLst>
                                        </p:cTn>
                                        <p:tgtEl>
                                          <p:spTgt spid="2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grpId="0" nodeType="clickEffect">
                                  <p:stCondLst>
                                    <p:cond delay="0"/>
                                  </p:stCondLst>
                                  <p:childTnLst>
                                    <p:animEffect transition="out" filter="wipe(left)">
                                      <p:cBhvr>
                                        <p:cTn id="20" dur="500"/>
                                        <p:tgtEl>
                                          <p:spTgt spid="41"/>
                                        </p:tgtEl>
                                      </p:cBhvr>
                                    </p:animEffect>
                                    <p:set>
                                      <p:cBhvr>
                                        <p:cTn id="21" dur="1" fill="hold">
                                          <p:stCondLst>
                                            <p:cond delay="499"/>
                                          </p:stCondLst>
                                        </p:cTn>
                                        <p:tgtEl>
                                          <p:spTgt spid="4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xit" presetSubtype="8" fill="hold" grpId="0" nodeType="clickEffect">
                                  <p:stCondLst>
                                    <p:cond delay="0"/>
                                  </p:stCondLst>
                                  <p:childTnLst>
                                    <p:animEffect transition="out" filter="wipe(left)">
                                      <p:cBhvr>
                                        <p:cTn id="25" dur="500"/>
                                        <p:tgtEl>
                                          <p:spTgt spid="29"/>
                                        </p:tgtEl>
                                      </p:cBhvr>
                                    </p:animEffect>
                                    <p:set>
                                      <p:cBhvr>
                                        <p:cTn id="26" dur="1" fill="hold">
                                          <p:stCondLst>
                                            <p:cond delay="499"/>
                                          </p:stCondLst>
                                        </p:cTn>
                                        <p:tgtEl>
                                          <p:spTgt spid="2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xit" presetSubtype="8" fill="hold" grpId="0" nodeType="clickEffect">
                                  <p:stCondLst>
                                    <p:cond delay="0"/>
                                  </p:stCondLst>
                                  <p:childTnLst>
                                    <p:animEffect transition="out" filter="wipe(left)">
                                      <p:cBhvr>
                                        <p:cTn id="30" dur="500"/>
                                        <p:tgtEl>
                                          <p:spTgt spid="43"/>
                                        </p:tgtEl>
                                      </p:cBhvr>
                                    </p:animEffect>
                                    <p:set>
                                      <p:cBhvr>
                                        <p:cTn id="31" dur="1" fill="hold">
                                          <p:stCondLst>
                                            <p:cond delay="499"/>
                                          </p:stCondLst>
                                        </p:cTn>
                                        <p:tgtEl>
                                          <p:spTgt spid="4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2" presetClass="exit" presetSubtype="8" fill="hold" grpId="0" nodeType="clickEffect">
                                  <p:stCondLst>
                                    <p:cond delay="0"/>
                                  </p:stCondLst>
                                  <p:childTnLst>
                                    <p:animEffect transition="out" filter="wipe(left)">
                                      <p:cBhvr>
                                        <p:cTn id="35" dur="500"/>
                                        <p:tgtEl>
                                          <p:spTgt spid="26"/>
                                        </p:tgtEl>
                                      </p:cBhvr>
                                    </p:animEffect>
                                    <p:set>
                                      <p:cBhvr>
                                        <p:cTn id="36"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9"/>
                </p:tgtEl>
              </p:cMediaNode>
            </p:audio>
          </p:childTnLst>
        </p:cTn>
      </p:par>
    </p:tnLst>
    <p:bldLst>
      <p:bldP spid="43" grpId="0" animBg="1"/>
      <p:bldP spid="26" grpId="0" animBg="1"/>
      <p:bldP spid="18" grpId="0" animBg="1"/>
      <p:bldP spid="27" grpId="0" animBg="1"/>
      <p:bldP spid="29" grpId="0" animBg="1"/>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sp>
        <p:nvSpPr>
          <p:cNvPr id="24" name="フッター プレースホルダー 23">
            <a:extLst>
              <a:ext uri="{FF2B5EF4-FFF2-40B4-BE49-F238E27FC236}">
                <a16:creationId xmlns:a16="http://schemas.microsoft.com/office/drawing/2014/main" id="{92229841-D995-F345-AE5F-B955BF9EBD03}"/>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Co.,</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27" name="スライド番号プレースホルダー 26">
            <a:extLst>
              <a:ext uri="{FF2B5EF4-FFF2-40B4-BE49-F238E27FC236}">
                <a16:creationId xmlns:a16="http://schemas.microsoft.com/office/drawing/2014/main" id="{3CA37D9B-09E6-E64C-B9B8-7FC4678191DF}"/>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21</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grpSp>
        <p:nvGrpSpPr>
          <p:cNvPr id="16" name="グループ化 15">
            <a:extLst>
              <a:ext uri="{FF2B5EF4-FFF2-40B4-BE49-F238E27FC236}">
                <a16:creationId xmlns:a16="http://schemas.microsoft.com/office/drawing/2014/main" id="{6570B2F8-45B3-1F6F-8494-A53669187A16}"/>
              </a:ext>
            </a:extLst>
          </p:cNvPr>
          <p:cNvGrpSpPr/>
          <p:nvPr/>
        </p:nvGrpSpPr>
        <p:grpSpPr>
          <a:xfrm>
            <a:off x="580319" y="1205417"/>
            <a:ext cx="8664441" cy="5472693"/>
            <a:chOff x="580319" y="924814"/>
            <a:chExt cx="8664441" cy="5472693"/>
          </a:xfrm>
        </p:grpSpPr>
        <p:grpSp>
          <p:nvGrpSpPr>
            <p:cNvPr id="6" name="グループ化 5">
              <a:extLst>
                <a:ext uri="{FF2B5EF4-FFF2-40B4-BE49-F238E27FC236}">
                  <a16:creationId xmlns:a16="http://schemas.microsoft.com/office/drawing/2014/main" id="{69B1B1E9-B1B3-4F04-A4F2-17E7F1AB4AA3}"/>
                </a:ext>
              </a:extLst>
            </p:cNvPr>
            <p:cNvGrpSpPr/>
            <p:nvPr/>
          </p:nvGrpSpPr>
          <p:grpSpPr>
            <a:xfrm>
              <a:off x="580319" y="924814"/>
              <a:ext cx="8647733" cy="393954"/>
              <a:chOff x="688603" y="1051814"/>
              <a:chExt cx="8647733" cy="393954"/>
            </a:xfrm>
          </p:grpSpPr>
          <p:sp>
            <p:nvSpPr>
              <p:cNvPr id="7" name="テキスト ボックス 6">
                <a:extLst>
                  <a:ext uri="{FF2B5EF4-FFF2-40B4-BE49-F238E27FC236}">
                    <a16:creationId xmlns:a16="http://schemas.microsoft.com/office/drawing/2014/main" id="{028F8130-F019-4419-A16B-F2D42DC38145}"/>
                  </a:ext>
                </a:extLst>
              </p:cNvPr>
              <p:cNvSpPr txBox="1"/>
              <p:nvPr/>
            </p:nvSpPr>
            <p:spPr>
              <a:xfrm>
                <a:off x="688603" y="1079514"/>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Q1</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2CB931CF-BFFC-4C6B-8EFC-8C040476D5F2}"/>
                  </a:ext>
                </a:extLst>
              </p:cNvPr>
              <p:cNvSpPr txBox="1"/>
              <p:nvPr/>
            </p:nvSpPr>
            <p:spPr>
              <a:xfrm>
                <a:off x="1165976" y="1051814"/>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を東北電力グループスローガンと定めたのはなぜですか。</a:t>
                </a:r>
              </a:p>
            </p:txBody>
          </p:sp>
        </p:grpSp>
        <p:sp>
          <p:nvSpPr>
            <p:cNvPr id="11" name="角丸四角形 3">
              <a:extLst>
                <a:ext uri="{FF2B5EF4-FFF2-40B4-BE49-F238E27FC236}">
                  <a16:creationId xmlns:a16="http://schemas.microsoft.com/office/drawing/2014/main" id="{0943E30B-3581-4C0D-92AF-CDB0C9B798A0}"/>
                </a:ext>
              </a:extLst>
            </p:cNvPr>
            <p:cNvSpPr/>
            <p:nvPr/>
          </p:nvSpPr>
          <p:spPr>
            <a:xfrm>
              <a:off x="1225407" y="1461465"/>
              <a:ext cx="8019353" cy="1143787"/>
            </a:xfrm>
            <a:prstGeom prst="roundRect">
              <a:avLst>
                <a:gd name="adj" fmla="val 432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電気事業を取り巻く環境の大きな変化の中で、東北電力グループが今後も持続的に成長</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して　いく</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ためには、グループが一体となって、これまで以上に積極的にお客さまや地域に “より</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　そう</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 取り組みを推進していく必要があると考えたためです。</a:t>
              </a:r>
            </a:p>
          </p:txBody>
        </p:sp>
        <p:sp>
          <p:nvSpPr>
            <p:cNvPr id="23" name="角丸四角形 3">
              <a:extLst>
                <a:ext uri="{FF2B5EF4-FFF2-40B4-BE49-F238E27FC236}">
                  <a16:creationId xmlns:a16="http://schemas.microsoft.com/office/drawing/2014/main" id="{9772CA53-C90C-4042-B9A6-96A399ADC232}"/>
                </a:ext>
              </a:extLst>
            </p:cNvPr>
            <p:cNvSpPr/>
            <p:nvPr/>
          </p:nvSpPr>
          <p:spPr>
            <a:xfrm>
              <a:off x="1225407" y="3284600"/>
              <a:ext cx="8019353" cy="3112907"/>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di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「より、そう、ちから。」とは、東北電力グループの経営理念である「地域社会との共栄」を、グループ従業員一人ひとりが日々の行動で体現していくという基本姿勢を端的に表現した</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　お客</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さまや地域社会との「お約束」と位置付けています。すなわち、「より、そう、ちから。」とは日々の業務にあたるうえで私たちが持つべき基本姿勢、心構えなのです。お客さまがどのようなニーズをお持ちなのか、地域社会はどのような課題を抱えているのか、それ</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に　対して</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東北電力グループとして解決に貢献できることはないのか。そういった視点を一人ひとりが常に持ち、「東北電力グループだからこそ」の価値を生み出すことが必要なのです。</a:t>
              </a:r>
              <a:endParaRPr kumimoji="0" lang="en-US" altLang="ja-JP"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endParaRP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　加えて，「ブランド力の向上」という観点では、私たち一人ひとりが、東北電力</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グループ　ブランド</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の担い手であり、「より、そう、ちから。」を一人ひとりが実践することが、東北電力グループのブランド価値を高めることにもつながります。</a:t>
              </a:r>
            </a:p>
          </p:txBody>
        </p:sp>
        <p:grpSp>
          <p:nvGrpSpPr>
            <p:cNvPr id="2" name="グループ化 1">
              <a:extLst>
                <a:ext uri="{FF2B5EF4-FFF2-40B4-BE49-F238E27FC236}">
                  <a16:creationId xmlns:a16="http://schemas.microsoft.com/office/drawing/2014/main" id="{4B7C96C7-9BBC-0E02-973E-8DE734B9B813}"/>
                </a:ext>
              </a:extLst>
            </p:cNvPr>
            <p:cNvGrpSpPr/>
            <p:nvPr/>
          </p:nvGrpSpPr>
          <p:grpSpPr>
            <a:xfrm>
              <a:off x="580319" y="2747949"/>
              <a:ext cx="8647733" cy="393954"/>
              <a:chOff x="688603" y="3108632"/>
              <a:chExt cx="8647733" cy="393954"/>
            </a:xfrm>
          </p:grpSpPr>
          <p:sp>
            <p:nvSpPr>
              <p:cNvPr id="3" name="テキスト ボックス 2">
                <a:extLst>
                  <a:ext uri="{FF2B5EF4-FFF2-40B4-BE49-F238E27FC236}">
                    <a16:creationId xmlns:a16="http://schemas.microsoft.com/office/drawing/2014/main" id="{DDE1B5CF-E24A-D180-CD11-46C1CE153C2C}"/>
                  </a:ext>
                </a:extLst>
              </p:cNvPr>
              <p:cNvSpPr txBox="1"/>
              <p:nvPr/>
            </p:nvSpPr>
            <p:spPr>
              <a:xfrm>
                <a:off x="688603" y="3136332"/>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Q2</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F8EB67BA-42BE-A260-AD2B-E0B8DD1845F7}"/>
                  </a:ext>
                </a:extLst>
              </p:cNvPr>
              <p:cNvSpPr txBox="1"/>
              <p:nvPr/>
            </p:nvSpPr>
            <p:spPr>
              <a:xfrm>
                <a:off x="1165976" y="3108632"/>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は、なぜ全従業員が実践する必要があるのですか？</a:t>
                </a:r>
              </a:p>
            </p:txBody>
          </p:sp>
        </p:grpSp>
      </p:grpSp>
      <p:pic>
        <p:nvPicPr>
          <p:cNvPr id="8" name="P_21.mp3">
            <a:hlinkClick r:id="" action="ppaction://media"/>
            <a:extLst>
              <a:ext uri="{FF2B5EF4-FFF2-40B4-BE49-F238E27FC236}">
                <a16:creationId xmlns:a16="http://schemas.microsoft.com/office/drawing/2014/main" id="{67E51988-18E3-6795-E5D4-CD9D9A071A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010" cy="544010"/>
          </a:xfrm>
          <a:prstGeom prst="rect">
            <a:avLst/>
          </a:prstGeom>
        </p:spPr>
      </p:pic>
    </p:spTree>
    <p:extLst>
      <p:ext uri="{BB962C8B-B14F-4D97-AF65-F5344CB8AC3E}">
        <p14:creationId xmlns:p14="http://schemas.microsoft.com/office/powerpoint/2010/main" val="3464894588"/>
      </p:ext>
    </p:extLst>
  </p:cSld>
  <p:clrMapOvr>
    <a:masterClrMapping/>
  </p:clrMapOvr>
  <mc:AlternateContent xmlns:mc="http://schemas.openxmlformats.org/markup-compatibility/2006" xmlns:p14="http://schemas.microsoft.com/office/powerpoint/2010/main">
    <mc:Choice Requires="p14">
      <p:transition spd="slow" p14:dur="3400" advTm="15000">
        <p14:reveal/>
      </p:transition>
    </mc:Choice>
    <mc:Fallback xmlns="">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9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repeatCount="0"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FFFFFF"/>
              </a:solidFill>
              <a:effectLst/>
              <a:uLnTx/>
              <a:uFillTx/>
              <a:latin typeface="游ゴシック" panose="020B0400000000000000" pitchFamily="50" charset="-128"/>
              <a:ea typeface="游ゴシック" panose="020B0400000000000000"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grpSp>
        <p:nvGrpSpPr>
          <p:cNvPr id="3" name="グループ化 2">
            <a:extLst>
              <a:ext uri="{FF2B5EF4-FFF2-40B4-BE49-F238E27FC236}">
                <a16:creationId xmlns:a16="http://schemas.microsoft.com/office/drawing/2014/main" id="{A9F857B8-46D4-42BD-70AF-F64DA4C4FE9E}"/>
              </a:ext>
            </a:extLst>
          </p:cNvPr>
          <p:cNvGrpSpPr/>
          <p:nvPr/>
        </p:nvGrpSpPr>
        <p:grpSpPr>
          <a:xfrm>
            <a:off x="580319" y="4042676"/>
            <a:ext cx="8997315" cy="2858802"/>
            <a:chOff x="580318" y="925796"/>
            <a:chExt cx="8997315" cy="2858802"/>
          </a:xfrm>
        </p:grpSpPr>
        <p:grpSp>
          <p:nvGrpSpPr>
            <p:cNvPr id="27" name="グループ化 26">
              <a:extLst>
                <a:ext uri="{FF2B5EF4-FFF2-40B4-BE49-F238E27FC236}">
                  <a16:creationId xmlns:a16="http://schemas.microsoft.com/office/drawing/2014/main" id="{D83EBE1C-2F71-47F9-BE72-B1D15C4A6E81}"/>
                </a:ext>
              </a:extLst>
            </p:cNvPr>
            <p:cNvGrpSpPr/>
            <p:nvPr/>
          </p:nvGrpSpPr>
          <p:grpSpPr>
            <a:xfrm>
              <a:off x="580318" y="925796"/>
              <a:ext cx="8997315" cy="389530"/>
              <a:chOff x="688602" y="5062503"/>
              <a:chExt cx="8997315" cy="389530"/>
            </a:xfrm>
          </p:grpSpPr>
          <p:sp>
            <p:nvSpPr>
              <p:cNvPr id="28" name="テキスト ボックス 27">
                <a:extLst>
                  <a:ext uri="{FF2B5EF4-FFF2-40B4-BE49-F238E27FC236}">
                    <a16:creationId xmlns:a16="http://schemas.microsoft.com/office/drawing/2014/main" id="{AF23E82F-6523-4708-83BE-68398FF42670}"/>
                  </a:ext>
                </a:extLst>
              </p:cNvPr>
              <p:cNvSpPr txBox="1"/>
              <p:nvPr/>
            </p:nvSpPr>
            <p:spPr>
              <a:xfrm>
                <a:off x="688602" y="5090203"/>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Q4</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9" name="テキスト ボックス 28">
                <a:extLst>
                  <a:ext uri="{FF2B5EF4-FFF2-40B4-BE49-F238E27FC236}">
                    <a16:creationId xmlns:a16="http://schemas.microsoft.com/office/drawing/2014/main" id="{ABA9AB00-FDA5-4E91-BE9B-78E6F3EC786D}"/>
                  </a:ext>
                </a:extLst>
              </p:cNvPr>
              <p:cNvSpPr txBox="1"/>
              <p:nvPr/>
            </p:nvSpPr>
            <p:spPr>
              <a:xfrm>
                <a:off x="1165974" y="5062503"/>
                <a:ext cx="8519943" cy="389530"/>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の深化とは何ですか</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どのようなことをすれば良いのでしょうか。</a:t>
                </a:r>
              </a:p>
            </p:txBody>
          </p:sp>
        </p:grpSp>
        <p:sp>
          <p:nvSpPr>
            <p:cNvPr id="30" name="角丸四角形 3">
              <a:extLst>
                <a:ext uri="{FF2B5EF4-FFF2-40B4-BE49-F238E27FC236}">
                  <a16:creationId xmlns:a16="http://schemas.microsoft.com/office/drawing/2014/main" id="{E9826C00-C49B-470D-95B7-C49CABB4CA5D}"/>
                </a:ext>
              </a:extLst>
            </p:cNvPr>
            <p:cNvSpPr/>
            <p:nvPr/>
          </p:nvSpPr>
          <p:spPr>
            <a:xfrm>
              <a:off x="1225406" y="1464237"/>
              <a:ext cx="8019353" cy="2320361"/>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深化とは、お客さま一人ひとりのご要望をこれまで以上に大切にし、「お客さまに</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より沿う</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」、「地域に</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寄り添う</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この二つの「よりそう」を通じ、当社グループだからこその価値を創出することです。このためには、お客さまや地域の皆さまとさらなるコミュニケーションをとって、地域課題を発掘し、解決のために考え、実行するようお願いします。例えば、社員だけで清掃活動を⾏うのではなく、町内会の方と一緒に清掃活動を⾏いながら、相⼿</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の　電気</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のお悩みや、地域の課題などを雑談し、東北電⼒グループとして解決できそうだと思えば、相⼿に提案してみるといったことを想定しています。</a:t>
              </a:r>
            </a:p>
          </p:txBody>
        </p:sp>
      </p:grpSp>
      <p:sp>
        <p:nvSpPr>
          <p:cNvPr id="12" name="フッター プレースホルダー 11">
            <a:extLst>
              <a:ext uri="{FF2B5EF4-FFF2-40B4-BE49-F238E27FC236}">
                <a16:creationId xmlns:a16="http://schemas.microsoft.com/office/drawing/2014/main" id="{B8EC761F-BF7C-9A4E-8B76-9ACD69A6E4BE}"/>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Co.,</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3" name="スライド番号プレースホルダー 12">
            <a:extLst>
              <a:ext uri="{FF2B5EF4-FFF2-40B4-BE49-F238E27FC236}">
                <a16:creationId xmlns:a16="http://schemas.microsoft.com/office/drawing/2014/main" id="{AB2F1FF5-AB74-2E4B-85F3-52FA54A95B66}"/>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22</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9" name="テキスト ボックス 18">
            <a:extLst>
              <a:ext uri="{FF2B5EF4-FFF2-40B4-BE49-F238E27FC236}">
                <a16:creationId xmlns:a16="http://schemas.microsoft.com/office/drawing/2014/main" id="{159D91DD-D402-4382-922E-B582CB22A0AB}"/>
              </a:ext>
            </a:extLst>
          </p:cNvPr>
          <p:cNvSpPr txBox="1"/>
          <p:nvPr/>
        </p:nvSpPr>
        <p:spPr>
          <a:xfrm>
            <a:off x="580315" y="1246627"/>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Q3</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0" name="テキスト ボックス 19">
            <a:extLst>
              <a:ext uri="{FF2B5EF4-FFF2-40B4-BE49-F238E27FC236}">
                <a16:creationId xmlns:a16="http://schemas.microsoft.com/office/drawing/2014/main" id="{57FE5370-B9D4-4345-997C-6CEB44692F52}"/>
              </a:ext>
            </a:extLst>
          </p:cNvPr>
          <p:cNvSpPr txBox="1"/>
          <p:nvPr/>
        </p:nvSpPr>
        <p:spPr>
          <a:xfrm>
            <a:off x="1057688" y="1218927"/>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」に平仮名を入れたのはなぜですか。</a:t>
            </a:r>
          </a:p>
        </p:txBody>
      </p:sp>
      <p:sp>
        <p:nvSpPr>
          <p:cNvPr id="21" name="角丸四角形 3">
            <a:extLst>
              <a:ext uri="{FF2B5EF4-FFF2-40B4-BE49-F238E27FC236}">
                <a16:creationId xmlns:a16="http://schemas.microsoft.com/office/drawing/2014/main" id="{AE4450CA-D7FF-4002-A479-4B98DB48437B}"/>
              </a:ext>
            </a:extLst>
          </p:cNvPr>
          <p:cNvSpPr/>
          <p:nvPr/>
        </p:nvSpPr>
        <p:spPr>
          <a:xfrm>
            <a:off x="1225407" y="1778513"/>
            <a:ext cx="8019353" cy="1842046"/>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「より、そう」には２つの意味がありますが、漢字で表現すると一方の意味しか読み取ることができません。「ちから」は、電力やエネルギーとしての「力」だけでなく、これから</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は　「</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提案する力」や「地域に貢献する力」、「想像力」「発見力」「開拓力」など、幅広い意味での「ちから」をイメージさせたいために平仮名にしました。また、全て平仮名にして統一感を持たせた方が、視覚的に受け入れやすいことを考慮したためです。</a:t>
            </a:r>
          </a:p>
        </p:txBody>
      </p:sp>
    </p:spTree>
    <p:extLst>
      <p:ext uri="{BB962C8B-B14F-4D97-AF65-F5344CB8AC3E}">
        <p14:creationId xmlns:p14="http://schemas.microsoft.com/office/powerpoint/2010/main" val="2636306542"/>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grpSp>
        <p:nvGrpSpPr>
          <p:cNvPr id="9" name="グループ化 8">
            <a:extLst>
              <a:ext uri="{FF2B5EF4-FFF2-40B4-BE49-F238E27FC236}">
                <a16:creationId xmlns:a16="http://schemas.microsoft.com/office/drawing/2014/main" id="{B97CC5E2-A97F-4213-49FD-68AA5EC517DC}"/>
              </a:ext>
            </a:extLst>
          </p:cNvPr>
          <p:cNvGrpSpPr/>
          <p:nvPr/>
        </p:nvGrpSpPr>
        <p:grpSpPr>
          <a:xfrm>
            <a:off x="534743" y="3745612"/>
            <a:ext cx="8647733" cy="2786280"/>
            <a:chOff x="579330" y="924068"/>
            <a:chExt cx="8647733" cy="2786280"/>
          </a:xfrm>
        </p:grpSpPr>
        <p:grpSp>
          <p:nvGrpSpPr>
            <p:cNvPr id="16" name="グループ化 15">
              <a:extLst>
                <a:ext uri="{FF2B5EF4-FFF2-40B4-BE49-F238E27FC236}">
                  <a16:creationId xmlns:a16="http://schemas.microsoft.com/office/drawing/2014/main" id="{D08E88B0-2371-43B8-9BFF-5EB6FEEFD9CF}"/>
                </a:ext>
              </a:extLst>
            </p:cNvPr>
            <p:cNvGrpSpPr/>
            <p:nvPr/>
          </p:nvGrpSpPr>
          <p:grpSpPr>
            <a:xfrm>
              <a:off x="579330" y="924068"/>
              <a:ext cx="8647733" cy="732508"/>
              <a:chOff x="688603" y="3045132"/>
              <a:chExt cx="8647733" cy="732508"/>
            </a:xfrm>
          </p:grpSpPr>
          <p:sp>
            <p:nvSpPr>
              <p:cNvPr id="17" name="テキスト ボックス 16">
                <a:extLst>
                  <a:ext uri="{FF2B5EF4-FFF2-40B4-BE49-F238E27FC236}">
                    <a16:creationId xmlns:a16="http://schemas.microsoft.com/office/drawing/2014/main" id="{1CC8DE5C-2C70-4E6F-B5FB-417AA3B2CCE1}"/>
                  </a:ext>
                </a:extLst>
              </p:cNvPr>
              <p:cNvSpPr txBox="1"/>
              <p:nvPr/>
            </p:nvSpPr>
            <p:spPr>
              <a:xfrm>
                <a:off x="688603" y="3072832"/>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Q6</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18" name="テキスト ボックス 17">
                <a:extLst>
                  <a:ext uri="{FF2B5EF4-FFF2-40B4-BE49-F238E27FC236}">
                    <a16:creationId xmlns:a16="http://schemas.microsoft.com/office/drawing/2014/main" id="{2B439AAB-F25B-44CC-87B1-F7FF53D26080}"/>
                  </a:ext>
                </a:extLst>
              </p:cNvPr>
              <p:cNvSpPr txBox="1"/>
              <p:nvPr/>
            </p:nvSpPr>
            <p:spPr>
              <a:xfrm>
                <a:off x="1165976" y="3045132"/>
                <a:ext cx="8170360" cy="732508"/>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直接お客さまや地域の方と接触する機会がありませんが、どのように「より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を実践すれば良いのでしょうか？</a:t>
                </a:r>
              </a:p>
            </p:txBody>
          </p:sp>
        </p:grpSp>
        <p:sp>
          <p:nvSpPr>
            <p:cNvPr id="19" name="角丸四角形 3">
              <a:extLst>
                <a:ext uri="{FF2B5EF4-FFF2-40B4-BE49-F238E27FC236}">
                  <a16:creationId xmlns:a16="http://schemas.microsoft.com/office/drawing/2014/main" id="{1E037E5C-2C00-49C0-B5AF-06CDD37C6BB7}"/>
                </a:ext>
              </a:extLst>
            </p:cNvPr>
            <p:cNvSpPr/>
            <p:nvPr/>
          </p:nvSpPr>
          <p:spPr>
            <a:xfrm>
              <a:off x="1132206" y="1755466"/>
              <a:ext cx="8019353" cy="1954882"/>
            </a:xfrm>
            <a:prstGeom prst="roundRect">
              <a:avLst>
                <a:gd name="adj" fmla="val 3969"/>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全ての業務が，お客さまや地域と繋がっています。</a:t>
              </a: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どのようにすればこれまで以上の付加価値をお客さまや地域の皆さまにお届けできるのかを、一人ひとりが自分の置かれた状況を踏まえ、主体的に考え、行動することが必要です。</a:t>
              </a: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自分の持ち場・立場において，お客さま・地域と当社グループが</a:t>
              </a:r>
              <a:r>
                <a:rPr kumimoji="0" lang="en-US" altLang="ja-JP"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Win-Win</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となる取り組み</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を　多角的</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・柔軟に実践していただくようお願いいたします。</a:t>
              </a:r>
            </a:p>
          </p:txBody>
        </p:sp>
      </p:grpSp>
      <p:sp>
        <p:nvSpPr>
          <p:cNvPr id="12" name="フッター プレースホルダー 11">
            <a:extLst>
              <a:ext uri="{FF2B5EF4-FFF2-40B4-BE49-F238E27FC236}">
                <a16:creationId xmlns:a16="http://schemas.microsoft.com/office/drawing/2014/main" id="{B86A69CB-BF06-AB46-A0AD-135DFDDA374C}"/>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Co.,</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3" name="スライド番号プレースホルダー 12">
            <a:extLst>
              <a:ext uri="{FF2B5EF4-FFF2-40B4-BE49-F238E27FC236}">
                <a16:creationId xmlns:a16="http://schemas.microsoft.com/office/drawing/2014/main" id="{5FAB8454-6AB0-9044-AD4E-FA6D37E3ABCF}"/>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23</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25" name="テキスト ボックス 24">
            <a:extLst>
              <a:ext uri="{FF2B5EF4-FFF2-40B4-BE49-F238E27FC236}">
                <a16:creationId xmlns:a16="http://schemas.microsoft.com/office/drawing/2014/main" id="{F213173F-DD29-44BC-83F8-FA487D52CF57}"/>
              </a:ext>
            </a:extLst>
          </p:cNvPr>
          <p:cNvSpPr txBox="1"/>
          <p:nvPr/>
        </p:nvSpPr>
        <p:spPr>
          <a:xfrm>
            <a:off x="503826" y="951768"/>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Q5</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6" name="テキスト ボックス 25">
            <a:extLst>
              <a:ext uri="{FF2B5EF4-FFF2-40B4-BE49-F238E27FC236}">
                <a16:creationId xmlns:a16="http://schemas.microsoft.com/office/drawing/2014/main" id="{7CC11EA3-EC2E-481C-B1BE-EF0DBAB2B92B}"/>
              </a:ext>
            </a:extLst>
          </p:cNvPr>
          <p:cNvSpPr txBox="1"/>
          <p:nvPr/>
        </p:nvSpPr>
        <p:spPr>
          <a:xfrm>
            <a:off x="981199" y="924068"/>
            <a:ext cx="8170360" cy="1034129"/>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と行為規制の関係はどのように考えれば良いのでしょうか？</a:t>
            </a:r>
            <a:endPar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中立性・公平性が求められるネットワークの従業員が一人ひとりに「よりそう」ことは難しいのではないでしょうか。</a:t>
            </a:r>
          </a:p>
        </p:txBody>
      </p:sp>
      <p:sp>
        <p:nvSpPr>
          <p:cNvPr id="27" name="角丸四角形 3">
            <a:extLst>
              <a:ext uri="{FF2B5EF4-FFF2-40B4-BE49-F238E27FC236}">
                <a16:creationId xmlns:a16="http://schemas.microsoft.com/office/drawing/2014/main" id="{0BF43CFD-CFFC-4CAB-8657-D9382DB4CBC0}"/>
              </a:ext>
            </a:extLst>
          </p:cNvPr>
          <p:cNvSpPr/>
          <p:nvPr/>
        </p:nvSpPr>
        <p:spPr>
          <a:xfrm>
            <a:off x="1132208" y="2037680"/>
            <a:ext cx="8019351" cy="1238920"/>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託送供給業務では中⽴性・公平性が⼤前提ですが、そうした中でも、お客さまや地域の声</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に　耳</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を傾けて、お客さま・地域のニーズや課題に対して、ルールの範囲内で、できることはないか考えていただくようお願いいたします。</a:t>
            </a:r>
            <a:endParaRPr kumimoji="0" lang="ja-JP" altLang="en-US" sz="1400" b="0"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3958811466"/>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416381"/>
            <a:ext cx="4500563" cy="1052935"/>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３</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私の</a:t>
            </a:r>
            <a:r>
              <a:rPr kumimoji="1" lang="en-US" altLang="ja-JP" sz="2000" b="1" dirty="0">
                <a:latin typeface="游ゴシック" panose="020B0400000000000000" pitchFamily="50" charset="-128"/>
                <a:ea typeface="游ゴシック" panose="020B0400000000000000" pitchFamily="50" charset="-128"/>
              </a:rPr>
              <a:t>  </a:t>
            </a:r>
            <a:r>
              <a:rPr kumimoji="1" lang="ja-JP" altLang="en-US" sz="2000" b="1" dirty="0">
                <a:latin typeface="游ゴシック" panose="020B0400000000000000" pitchFamily="50" charset="-128"/>
                <a:ea typeface="游ゴシック" panose="020B0400000000000000" pitchFamily="50" charset="-128"/>
              </a:rPr>
              <a:t>より</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そう</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ちから。</a:t>
            </a:r>
            <a:endParaRPr kumimoji="1" lang="en-US" altLang="ja-JP" sz="2000" b="1"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9AC2FF02-F182-7E41-85DB-5DF6F10CCE0C}"/>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3B8D42D8-891C-EC4E-8E2C-241E44FEC236}"/>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24</a:t>
            </a:fld>
            <a:endParaRPr kumimoji="1" lang="ja-JP" altLang="en-US"/>
          </a:p>
        </p:txBody>
      </p:sp>
      <p:pic>
        <p:nvPicPr>
          <p:cNvPr id="3" name="P_24.mp3">
            <a:hlinkClick r:id="" action="ppaction://media"/>
            <a:extLst>
              <a:ext uri="{FF2B5EF4-FFF2-40B4-BE49-F238E27FC236}">
                <a16:creationId xmlns:a16="http://schemas.microsoft.com/office/drawing/2014/main" id="{65C04E08-1D16-7B8A-8551-40343E16A0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0213" cy="540213"/>
          </a:xfrm>
          <a:prstGeom prst="rect">
            <a:avLst/>
          </a:prstGeom>
        </p:spPr>
      </p:pic>
    </p:spTree>
    <p:extLst>
      <p:ext uri="{BB962C8B-B14F-4D97-AF65-F5344CB8AC3E}">
        <p14:creationId xmlns:p14="http://schemas.microsoft.com/office/powerpoint/2010/main" val="134270758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08" fill="hold"/>
                                        <p:tgtEl>
                                          <p:spTgt spid="3"/>
                                        </p:tgtEl>
                                      </p:cBhvr>
                                    </p:cmd>
                                  </p:childTnLst>
                                </p:cTn>
                              </p:par>
                              <p:par>
                                <p:cTn id="7" presetID="22" presetClass="entr" presetSubtype="8"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left)">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96635B61-0C18-4B70-A05B-464A4F8B3625}"/>
              </a:ext>
            </a:extLst>
          </p:cNvPr>
          <p:cNvSpPr txBox="1"/>
          <p:nvPr/>
        </p:nvSpPr>
        <p:spPr>
          <a:xfrm>
            <a:off x="358775" y="884238"/>
            <a:ext cx="9361488" cy="698822"/>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1400" b="1" dirty="0">
                <a:ln w="3175">
                  <a:noFill/>
                  <a:prstDash val="solid"/>
                </a:ln>
                <a:latin typeface="游ゴシック" panose="020B0400000000000000" pitchFamily="50" charset="-128"/>
                <a:ea typeface="游ゴシック" panose="020B0400000000000000" pitchFamily="50" charset="-128"/>
              </a:rPr>
              <a:t>「よりそう</a:t>
            </a:r>
            <a:r>
              <a:rPr kumimoji="1" lang="en-US" altLang="ja-JP" sz="1400" b="1" dirty="0">
                <a:ln w="3175">
                  <a:noFill/>
                  <a:prstDash val="solid"/>
                </a:ln>
                <a:latin typeface="游ゴシック" panose="020B0400000000000000" pitchFamily="50" charset="-128"/>
                <a:ea typeface="游ゴシック" panose="020B0400000000000000" pitchFamily="50" charset="-128"/>
              </a:rPr>
              <a:t>next</a:t>
            </a:r>
            <a:r>
              <a:rPr kumimoji="1" lang="ja-JP" altLang="en-US" sz="1400" b="1" dirty="0">
                <a:ln w="3175">
                  <a:noFill/>
                  <a:prstDash val="solid"/>
                </a:ln>
                <a:latin typeface="游ゴシック" panose="020B0400000000000000" pitchFamily="50" charset="-128"/>
                <a:ea typeface="游ゴシック" panose="020B0400000000000000" pitchFamily="50" charset="-128"/>
              </a:rPr>
              <a:t>」「東北電力グループサステナビリティ方針」</a:t>
            </a:r>
            <a:r>
              <a:rPr kumimoji="1" lang="ja-JP" altLang="en-US" sz="1400" b="1" dirty="0">
                <a:ln w="3175">
                  <a:noFill/>
                  <a:prstDash val="solid"/>
                </a:ln>
                <a:effectLst/>
                <a:latin typeface="游ゴシック" panose="020B0400000000000000" pitchFamily="50" charset="-128"/>
                <a:ea typeface="游ゴシック" panose="020B0400000000000000" pitchFamily="50" charset="-128"/>
              </a:rPr>
              <a:t>の内容や現在の皆さんの業務・立場と次の３つの視点を踏まえ、「より、そう、ちから。」宣言をしましょう。</a:t>
            </a:r>
          </a:p>
        </p:txBody>
      </p:sp>
      <p:sp>
        <p:nvSpPr>
          <p:cNvPr id="10" name="平行四辺形 9">
            <a:extLst>
              <a:ext uri="{FF2B5EF4-FFF2-40B4-BE49-F238E27FC236}">
                <a16:creationId xmlns:a16="http://schemas.microsoft.com/office/drawing/2014/main" id="{7F4BD2F9-FBC4-4B64-A378-396C173F3C90}"/>
              </a:ext>
            </a:extLst>
          </p:cNvPr>
          <p:cNvSpPr/>
          <p:nvPr/>
        </p:nvSpPr>
        <p:spPr>
          <a:xfrm>
            <a:off x="2247608" y="1144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1" name="正方形/長方形 16">
            <a:extLst>
              <a:ext uri="{FF2B5EF4-FFF2-40B4-BE49-F238E27FC236}">
                <a16:creationId xmlns:a16="http://schemas.microsoft.com/office/drawing/2014/main" id="{8A57B809-974E-44C8-8964-CDE4764E70BE}"/>
              </a:ext>
            </a:extLst>
          </p:cNvPr>
          <p:cNvSpPr/>
          <p:nvPr/>
        </p:nvSpPr>
        <p:spPr>
          <a:xfrm>
            <a:off x="358774" y="1144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游ゴシック" panose="020B0400000000000000" pitchFamily="50" charset="-128"/>
              <a:ea typeface="游ゴシック" panose="020B0400000000000000" pitchFamily="50" charset="-128"/>
            </a:endParaRPr>
          </a:p>
        </p:txBody>
      </p:sp>
      <p:sp>
        <p:nvSpPr>
          <p:cNvPr id="13" name="平行四辺形 12">
            <a:extLst>
              <a:ext uri="{FF2B5EF4-FFF2-40B4-BE49-F238E27FC236}">
                <a16:creationId xmlns:a16="http://schemas.microsoft.com/office/drawing/2014/main" id="{607F7630-9C79-4592-A268-809FF3524581}"/>
              </a:ext>
            </a:extLst>
          </p:cNvPr>
          <p:cNvSpPr/>
          <p:nvPr/>
        </p:nvSpPr>
        <p:spPr>
          <a:xfrm>
            <a:off x="2247608" y="1144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4" name="正方形/長方形 16">
            <a:extLst>
              <a:ext uri="{FF2B5EF4-FFF2-40B4-BE49-F238E27FC236}">
                <a16:creationId xmlns:a16="http://schemas.microsoft.com/office/drawing/2014/main" id="{20144B87-1FF0-47A7-BA80-24C0A2AB71CB}"/>
              </a:ext>
            </a:extLst>
          </p:cNvPr>
          <p:cNvSpPr/>
          <p:nvPr/>
        </p:nvSpPr>
        <p:spPr>
          <a:xfrm>
            <a:off x="358774" y="1144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5" name="タイトル 1">
            <a:extLst>
              <a:ext uri="{FF2B5EF4-FFF2-40B4-BE49-F238E27FC236}">
                <a16:creationId xmlns:a16="http://schemas.microsoft.com/office/drawing/2014/main" id="{B421B9E8-0509-4251-AAF1-731429B83CB2}"/>
              </a:ext>
            </a:extLst>
          </p:cNvPr>
          <p:cNvSpPr txBox="1">
            <a:spLocks/>
          </p:cNvSpPr>
          <p:nvPr/>
        </p:nvSpPr>
        <p:spPr>
          <a:xfrm>
            <a:off x="358775" y="114482"/>
            <a:ext cx="2254885" cy="613602"/>
          </a:xfrm>
          <a:prstGeom prst="rect">
            <a:avLst/>
          </a:prstGeom>
        </p:spPr>
        <p:txBody>
          <a:bodyP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en-US" altLang="ja-JP" sz="800" b="1" dirty="0">
                <a:latin typeface="游ゴシック" panose="020B0400000000000000" pitchFamily="50" charset="-128"/>
                <a:ea typeface="游ゴシック" panose="020B0400000000000000" pitchFamily="50" charset="-128"/>
              </a:rPr>
              <a:t>CHALLENGE</a:t>
            </a:r>
            <a:r>
              <a:rPr lang="en-US" altLang="ja-JP" sz="700" b="1" dirty="0">
                <a:latin typeface="游ゴシック" panose="020B0400000000000000" pitchFamily="50" charset="-128"/>
                <a:ea typeface="游ゴシック" panose="020B0400000000000000" pitchFamily="50" charset="-128"/>
              </a:rPr>
              <a:t/>
            </a:r>
            <a:br>
              <a:rPr lang="en-US" altLang="ja-JP" sz="700" b="1" dirty="0">
                <a:latin typeface="游ゴシック" panose="020B0400000000000000" pitchFamily="50" charset="-128"/>
                <a:ea typeface="游ゴシック" panose="020B0400000000000000" pitchFamily="50" charset="-128"/>
              </a:rPr>
            </a:br>
            <a:r>
              <a:rPr lang="ja-JP" altLang="en-US" sz="1400" b="1" dirty="0">
                <a:latin typeface="游ゴシック" panose="020B0400000000000000" pitchFamily="50" charset="-128"/>
                <a:ea typeface="游ゴシック" panose="020B0400000000000000" pitchFamily="50" charset="-128"/>
              </a:rPr>
              <a:t>よりそうチャレンジ</a:t>
            </a:r>
            <a:r>
              <a:rPr lang="en-US" altLang="ja-JP" sz="1400" b="1" dirty="0">
                <a:latin typeface="游ゴシック" panose="020B0400000000000000" pitchFamily="50" charset="-128"/>
                <a:ea typeface="游ゴシック" panose="020B0400000000000000" pitchFamily="50" charset="-128"/>
              </a:rPr>
              <a:t>	</a:t>
            </a:r>
            <a:endParaRPr lang="ja-JP" altLang="en-US" sz="4800" b="1" dirty="0">
              <a:latin typeface="游ゴシック" panose="020B0400000000000000" pitchFamily="50" charset="-128"/>
              <a:ea typeface="游ゴシック" panose="020B0400000000000000" pitchFamily="50" charset="-128"/>
            </a:endParaRPr>
          </a:p>
        </p:txBody>
      </p:sp>
      <p:sp>
        <p:nvSpPr>
          <p:cNvPr id="16" name="テキスト ボックス 15">
            <a:extLst>
              <a:ext uri="{FF2B5EF4-FFF2-40B4-BE49-F238E27FC236}">
                <a16:creationId xmlns:a16="http://schemas.microsoft.com/office/drawing/2014/main" id="{7589CFBC-8719-4BE1-B63E-B6583731F9BC}"/>
              </a:ext>
            </a:extLst>
          </p:cNvPr>
          <p:cNvSpPr txBox="1"/>
          <p:nvPr/>
        </p:nvSpPr>
        <p:spPr>
          <a:xfrm>
            <a:off x="358775" y="1940365"/>
            <a:ext cx="9361488" cy="606489"/>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4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お客さまに選んでいただくために私だからできること</a:t>
            </a:r>
          </a:p>
        </p:txBody>
      </p:sp>
      <p:grpSp>
        <p:nvGrpSpPr>
          <p:cNvPr id="3" name="グループ化 2">
            <a:extLst>
              <a:ext uri="{FF2B5EF4-FFF2-40B4-BE49-F238E27FC236}">
                <a16:creationId xmlns:a16="http://schemas.microsoft.com/office/drawing/2014/main" id="{10CDCFE4-8405-4F35-90CD-DA56F80776BB}"/>
              </a:ext>
            </a:extLst>
          </p:cNvPr>
          <p:cNvGrpSpPr/>
          <p:nvPr/>
        </p:nvGrpSpPr>
        <p:grpSpPr>
          <a:xfrm>
            <a:off x="800269" y="3037936"/>
            <a:ext cx="8478500" cy="3290042"/>
            <a:chOff x="800269" y="2872836"/>
            <a:chExt cx="8478500" cy="3290042"/>
          </a:xfrm>
        </p:grpSpPr>
        <p:grpSp>
          <p:nvGrpSpPr>
            <p:cNvPr id="41" name="グループ化 40">
              <a:extLst>
                <a:ext uri="{FF2B5EF4-FFF2-40B4-BE49-F238E27FC236}">
                  <a16:creationId xmlns:a16="http://schemas.microsoft.com/office/drawing/2014/main" id="{3A2F9122-276C-47D8-A8BA-706E6B94C44D}"/>
                </a:ext>
              </a:extLst>
            </p:cNvPr>
            <p:cNvGrpSpPr/>
            <p:nvPr/>
          </p:nvGrpSpPr>
          <p:grpSpPr>
            <a:xfrm>
              <a:off x="933770" y="4202793"/>
              <a:ext cx="8344998" cy="802697"/>
              <a:chOff x="857402" y="4042764"/>
              <a:chExt cx="8344998" cy="802697"/>
            </a:xfrm>
          </p:grpSpPr>
          <p:grpSp>
            <p:nvGrpSpPr>
              <p:cNvPr id="29" name="グループ化 28">
                <a:extLst>
                  <a:ext uri="{FF2B5EF4-FFF2-40B4-BE49-F238E27FC236}">
                    <a16:creationId xmlns:a16="http://schemas.microsoft.com/office/drawing/2014/main" id="{D9EE1457-BCF6-48CC-97CF-A30863D9663F}"/>
                  </a:ext>
                </a:extLst>
              </p:cNvPr>
              <p:cNvGrpSpPr/>
              <p:nvPr/>
            </p:nvGrpSpPr>
            <p:grpSpPr>
              <a:xfrm>
                <a:off x="857402" y="4116265"/>
                <a:ext cx="671292" cy="609737"/>
                <a:chOff x="589048" y="2637182"/>
                <a:chExt cx="671292" cy="609737"/>
              </a:xfrm>
            </p:grpSpPr>
            <p:sp>
              <p:nvSpPr>
                <p:cNvPr id="30" name="楕円 29">
                  <a:extLst>
                    <a:ext uri="{FF2B5EF4-FFF2-40B4-BE49-F238E27FC236}">
                      <a16:creationId xmlns:a16="http://schemas.microsoft.com/office/drawing/2014/main" id="{118B1EAF-F015-4D5E-9C1C-804C6155D40B}"/>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1" name="楕円 30">
                  <a:extLst>
                    <a:ext uri="{FF2B5EF4-FFF2-40B4-BE49-F238E27FC236}">
                      <a16:creationId xmlns:a16="http://schemas.microsoft.com/office/drawing/2014/main" id="{59522874-66AF-4A67-AA45-CC96736ED37E}"/>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2" name="テキスト ボックス 31">
                  <a:extLst>
                    <a:ext uri="{FF2B5EF4-FFF2-40B4-BE49-F238E27FC236}">
                      <a16:creationId xmlns:a16="http://schemas.microsoft.com/office/drawing/2014/main" id="{DE20253B-AB83-49A0-8997-943A9FBEC020}"/>
                    </a:ext>
                  </a:extLst>
                </p:cNvPr>
                <p:cNvSpPr txBox="1"/>
                <p:nvPr/>
              </p:nvSpPr>
              <p:spPr>
                <a:xfrm>
                  <a:off x="589048"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その２</a:t>
                  </a:r>
                </a:p>
              </p:txBody>
            </p:sp>
          </p:grpSp>
          <p:sp>
            <p:nvSpPr>
              <p:cNvPr id="33" name="テキスト ボックス 32">
                <a:extLst>
                  <a:ext uri="{FF2B5EF4-FFF2-40B4-BE49-F238E27FC236}">
                    <a16:creationId xmlns:a16="http://schemas.microsoft.com/office/drawing/2014/main" id="{EBD4AA07-9603-4E34-AF37-9B6D079BD3DA}"/>
                  </a:ext>
                </a:extLst>
              </p:cNvPr>
              <p:cNvSpPr txBox="1"/>
              <p:nvPr/>
            </p:nvSpPr>
            <p:spPr>
              <a:xfrm>
                <a:off x="1662935" y="4042764"/>
                <a:ext cx="7539465" cy="802697"/>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すべての業務の先にはお客さま・地域の方々がいます。</a:t>
                </a:r>
                <a:endParaRPr kumimoji="1" lang="en-US" altLang="ja-JP" sz="14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お客さま・地域へのサービス向上に向けて、何が必要か考え、行動することを心がけます。</a:t>
                </a:r>
              </a:p>
            </p:txBody>
          </p:sp>
        </p:grpSp>
        <p:grpSp>
          <p:nvGrpSpPr>
            <p:cNvPr id="45" name="グループ化 44">
              <a:extLst>
                <a:ext uri="{FF2B5EF4-FFF2-40B4-BE49-F238E27FC236}">
                  <a16:creationId xmlns:a16="http://schemas.microsoft.com/office/drawing/2014/main" id="{286BA77F-272D-4AC5-9526-6B5144213D7F}"/>
                </a:ext>
              </a:extLst>
            </p:cNvPr>
            <p:cNvGrpSpPr/>
            <p:nvPr/>
          </p:nvGrpSpPr>
          <p:grpSpPr>
            <a:xfrm>
              <a:off x="800269" y="2872836"/>
              <a:ext cx="8478500" cy="3290042"/>
              <a:chOff x="723901" y="2872836"/>
              <a:chExt cx="8478500" cy="3290042"/>
            </a:xfrm>
          </p:grpSpPr>
          <p:grpSp>
            <p:nvGrpSpPr>
              <p:cNvPr id="40" name="グループ化 39">
                <a:extLst>
                  <a:ext uri="{FF2B5EF4-FFF2-40B4-BE49-F238E27FC236}">
                    <a16:creationId xmlns:a16="http://schemas.microsoft.com/office/drawing/2014/main" id="{0E99D594-67CE-4AB2-8E24-8424417FDA66}"/>
                  </a:ext>
                </a:extLst>
              </p:cNvPr>
              <p:cNvGrpSpPr/>
              <p:nvPr/>
            </p:nvGrpSpPr>
            <p:grpSpPr>
              <a:xfrm>
                <a:off x="858680" y="2872836"/>
                <a:ext cx="8343720" cy="802697"/>
                <a:chOff x="858680" y="2653761"/>
                <a:chExt cx="8343720" cy="802697"/>
              </a:xfrm>
            </p:grpSpPr>
            <p:grpSp>
              <p:nvGrpSpPr>
                <p:cNvPr id="24" name="グループ化 23">
                  <a:extLst>
                    <a:ext uri="{FF2B5EF4-FFF2-40B4-BE49-F238E27FC236}">
                      <a16:creationId xmlns:a16="http://schemas.microsoft.com/office/drawing/2014/main" id="{4CC59676-A9A9-4C88-B759-7A31B7245B37}"/>
                    </a:ext>
                  </a:extLst>
                </p:cNvPr>
                <p:cNvGrpSpPr/>
                <p:nvPr/>
              </p:nvGrpSpPr>
              <p:grpSpPr>
                <a:xfrm>
                  <a:off x="858680" y="2749564"/>
                  <a:ext cx="671292" cy="609737"/>
                  <a:chOff x="590326" y="2637182"/>
                  <a:chExt cx="671292" cy="609737"/>
                </a:xfrm>
              </p:grpSpPr>
              <p:sp>
                <p:nvSpPr>
                  <p:cNvPr id="20" name="楕円 19">
                    <a:extLst>
                      <a:ext uri="{FF2B5EF4-FFF2-40B4-BE49-F238E27FC236}">
                        <a16:creationId xmlns:a16="http://schemas.microsoft.com/office/drawing/2014/main" id="{FDD4D6C6-BB63-4818-BD1C-912C02256F6F}"/>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21" name="楕円 20">
                    <a:extLst>
                      <a:ext uri="{FF2B5EF4-FFF2-40B4-BE49-F238E27FC236}">
                        <a16:creationId xmlns:a16="http://schemas.microsoft.com/office/drawing/2014/main" id="{40F2663C-9BBD-43B8-9DE9-75995155138F}"/>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13685D34-4FDD-4460-B2AD-55EE673D98A5}"/>
                      </a:ext>
                    </a:extLst>
                  </p:cNvPr>
                  <p:cNvSpPr txBox="1"/>
                  <p:nvPr/>
                </p:nvSpPr>
                <p:spPr>
                  <a:xfrm>
                    <a:off x="590326"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その１</a:t>
                    </a:r>
                  </a:p>
                </p:txBody>
              </p:sp>
            </p:grpSp>
            <p:sp>
              <p:nvSpPr>
                <p:cNvPr id="25" name="テキスト ボックス 24">
                  <a:extLst>
                    <a:ext uri="{FF2B5EF4-FFF2-40B4-BE49-F238E27FC236}">
                      <a16:creationId xmlns:a16="http://schemas.microsoft.com/office/drawing/2014/main" id="{318EBDC8-0C7B-425F-AF1C-5127B2123680}"/>
                    </a:ext>
                  </a:extLst>
                </p:cNvPr>
                <p:cNvSpPr txBox="1"/>
                <p:nvPr/>
              </p:nvSpPr>
              <p:spPr>
                <a:xfrm>
                  <a:off x="1662935" y="2653761"/>
                  <a:ext cx="7539465" cy="802697"/>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当社の事業運営におけるすべての土台は、地道で信頼される行動です。</a:t>
                  </a:r>
                  <a:endParaRPr kumimoji="1" lang="en-US" altLang="ja-JP" sz="14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これまで以上に、信頼される日常業務の遂行を心がけます。</a:t>
                  </a:r>
                </a:p>
              </p:txBody>
            </p:sp>
          </p:grpSp>
          <p:grpSp>
            <p:nvGrpSpPr>
              <p:cNvPr id="42" name="グループ化 41">
                <a:extLst>
                  <a:ext uri="{FF2B5EF4-FFF2-40B4-BE49-F238E27FC236}">
                    <a16:creationId xmlns:a16="http://schemas.microsoft.com/office/drawing/2014/main" id="{4F8EE569-1E1B-416E-AC55-3510E23A06D7}"/>
                  </a:ext>
                </a:extLst>
              </p:cNvPr>
              <p:cNvGrpSpPr/>
              <p:nvPr/>
            </p:nvGrpSpPr>
            <p:grpSpPr>
              <a:xfrm>
                <a:off x="857402" y="5437125"/>
                <a:ext cx="8192262" cy="725753"/>
                <a:chOff x="857402" y="5218050"/>
                <a:chExt cx="8192262" cy="725753"/>
              </a:xfrm>
            </p:grpSpPr>
            <p:grpSp>
              <p:nvGrpSpPr>
                <p:cNvPr id="34" name="グループ化 33">
                  <a:extLst>
                    <a:ext uri="{FF2B5EF4-FFF2-40B4-BE49-F238E27FC236}">
                      <a16:creationId xmlns:a16="http://schemas.microsoft.com/office/drawing/2014/main" id="{8057B005-39B1-4447-91D4-F1A0522671DF}"/>
                    </a:ext>
                  </a:extLst>
                </p:cNvPr>
                <p:cNvGrpSpPr/>
                <p:nvPr/>
              </p:nvGrpSpPr>
              <p:grpSpPr>
                <a:xfrm>
                  <a:off x="857402" y="5259544"/>
                  <a:ext cx="671292" cy="609737"/>
                  <a:chOff x="589048" y="2637182"/>
                  <a:chExt cx="671292" cy="609737"/>
                </a:xfrm>
              </p:grpSpPr>
              <p:sp>
                <p:nvSpPr>
                  <p:cNvPr id="35" name="楕円 34">
                    <a:extLst>
                      <a:ext uri="{FF2B5EF4-FFF2-40B4-BE49-F238E27FC236}">
                        <a16:creationId xmlns:a16="http://schemas.microsoft.com/office/drawing/2014/main" id="{3583A86A-BF52-4944-8A12-4B43802F17CC}"/>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6" name="楕円 35">
                    <a:extLst>
                      <a:ext uri="{FF2B5EF4-FFF2-40B4-BE49-F238E27FC236}">
                        <a16:creationId xmlns:a16="http://schemas.microsoft.com/office/drawing/2014/main" id="{02447605-9B7A-4E4B-83F6-7A767C50A8D0}"/>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7" name="テキスト ボックス 36">
                    <a:extLst>
                      <a:ext uri="{FF2B5EF4-FFF2-40B4-BE49-F238E27FC236}">
                        <a16:creationId xmlns:a16="http://schemas.microsoft.com/office/drawing/2014/main" id="{C7DAFC2C-BA1A-4EBC-B54F-DD9788098884}"/>
                      </a:ext>
                    </a:extLst>
                  </p:cNvPr>
                  <p:cNvSpPr txBox="1"/>
                  <p:nvPr/>
                </p:nvSpPr>
                <p:spPr>
                  <a:xfrm>
                    <a:off x="589048"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その３</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p:txBody>
              </p:sp>
            </p:grpSp>
            <p:sp>
              <p:nvSpPr>
                <p:cNvPr id="38" name="テキスト ボックス 37">
                  <a:extLst>
                    <a:ext uri="{FF2B5EF4-FFF2-40B4-BE49-F238E27FC236}">
                      <a16:creationId xmlns:a16="http://schemas.microsoft.com/office/drawing/2014/main" id="{14E69D83-A222-47F1-AFCF-6BB9B9209123}"/>
                    </a:ext>
                  </a:extLst>
                </p:cNvPr>
                <p:cNvSpPr txBox="1"/>
                <p:nvPr/>
              </p:nvSpPr>
              <p:spPr>
                <a:xfrm>
                  <a:off x="1662935" y="5218050"/>
                  <a:ext cx="7386729" cy="725753"/>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「東北電力</a:t>
                  </a:r>
                  <a:r>
                    <a:rPr kumimoji="1" lang="ja-JP" altLang="en-US" sz="1400" b="1" dirty="0">
                      <a:ln w="3175">
                        <a:noFill/>
                        <a:prstDash val="solid"/>
                      </a:ln>
                      <a:solidFill>
                        <a:srgbClr val="EB5E7C"/>
                      </a:solidFill>
                      <a:latin typeface="游ゴシック" panose="020B0400000000000000" pitchFamily="50" charset="-128"/>
                      <a:ea typeface="游ゴシック" panose="020B0400000000000000" pitchFamily="50" charset="-128"/>
                    </a:rPr>
                    <a:t>グループスローガン</a:t>
                  </a: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」について、自分なりの「できること」を考えて、それに沿った行動を心がけます。</a:t>
                  </a:r>
                </a:p>
              </p:txBody>
            </p:sp>
          </p:grpSp>
          <p:grpSp>
            <p:nvGrpSpPr>
              <p:cNvPr id="43" name="グループ化 42">
                <a:extLst>
                  <a:ext uri="{FF2B5EF4-FFF2-40B4-BE49-F238E27FC236}">
                    <a16:creationId xmlns:a16="http://schemas.microsoft.com/office/drawing/2014/main" id="{6B8C22F6-A5C5-46F4-B3B3-A282E9DBEAE8}"/>
                  </a:ext>
                </a:extLst>
              </p:cNvPr>
              <p:cNvGrpSpPr/>
              <p:nvPr/>
            </p:nvGrpSpPr>
            <p:grpSpPr>
              <a:xfrm>
                <a:off x="723901" y="3921472"/>
                <a:ext cx="8478500" cy="1307655"/>
                <a:chOff x="1020489" y="3702397"/>
                <a:chExt cx="8550978" cy="1307655"/>
              </a:xfrm>
            </p:grpSpPr>
            <p:cxnSp>
              <p:nvCxnSpPr>
                <p:cNvPr id="28" name="直線コネクタ 27">
                  <a:extLst>
                    <a:ext uri="{FF2B5EF4-FFF2-40B4-BE49-F238E27FC236}">
                      <a16:creationId xmlns:a16="http://schemas.microsoft.com/office/drawing/2014/main" id="{01ACC617-1F0C-48F4-8B04-49477CC6D5F3}"/>
                    </a:ext>
                  </a:extLst>
                </p:cNvPr>
                <p:cNvCxnSpPr/>
                <p:nvPr/>
              </p:nvCxnSpPr>
              <p:spPr>
                <a:xfrm>
                  <a:off x="1020489" y="3702397"/>
                  <a:ext cx="8550978" cy="0"/>
                </a:xfrm>
                <a:prstGeom prst="line">
                  <a:avLst/>
                </a:prstGeom>
                <a:ln w="3175">
                  <a:solidFill>
                    <a:srgbClr val="EB5E7C"/>
                  </a:solidFill>
                  <a:tailEnd type="non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BC35AC19-CF9B-4F56-96D3-E9641467EEF0}"/>
                    </a:ext>
                  </a:extLst>
                </p:cNvPr>
                <p:cNvCxnSpPr/>
                <p:nvPr/>
              </p:nvCxnSpPr>
              <p:spPr>
                <a:xfrm>
                  <a:off x="1020489" y="5010052"/>
                  <a:ext cx="8550978" cy="0"/>
                </a:xfrm>
                <a:prstGeom prst="line">
                  <a:avLst/>
                </a:prstGeom>
                <a:ln w="3175">
                  <a:solidFill>
                    <a:srgbClr val="EB5E7C"/>
                  </a:solidFill>
                  <a:tailEnd type="none"/>
                </a:ln>
              </p:spPr>
              <p:style>
                <a:lnRef idx="1">
                  <a:schemeClr val="accent1"/>
                </a:lnRef>
                <a:fillRef idx="0">
                  <a:schemeClr val="accent1"/>
                </a:fillRef>
                <a:effectRef idx="0">
                  <a:schemeClr val="accent1"/>
                </a:effectRef>
                <a:fontRef idx="minor">
                  <a:schemeClr val="tx1"/>
                </a:fontRef>
              </p:style>
            </p:cxnSp>
          </p:grpSp>
        </p:grpSp>
      </p:grpSp>
      <p:sp>
        <p:nvSpPr>
          <p:cNvPr id="19" name="フッター プレースホルダー 18">
            <a:extLst>
              <a:ext uri="{FF2B5EF4-FFF2-40B4-BE49-F238E27FC236}">
                <a16:creationId xmlns:a16="http://schemas.microsoft.com/office/drawing/2014/main" id="{FB248B83-866A-8448-9D0C-427A75CB1253}"/>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22" name="スライド番号プレースホルダー 21">
            <a:extLst>
              <a:ext uri="{FF2B5EF4-FFF2-40B4-BE49-F238E27FC236}">
                <a16:creationId xmlns:a16="http://schemas.microsoft.com/office/drawing/2014/main" id="{D037BDE7-9806-CB4B-AB90-19F309CBEE6E}"/>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25</a:t>
            </a:fld>
            <a:endParaRPr kumimoji="1" lang="ja-JP" altLang="en-US"/>
          </a:p>
        </p:txBody>
      </p:sp>
      <p:pic>
        <p:nvPicPr>
          <p:cNvPr id="6" name="P_25_K.mp3">
            <a:hlinkClick r:id="" action="ppaction://media"/>
            <a:extLst>
              <a:ext uri="{FF2B5EF4-FFF2-40B4-BE49-F238E27FC236}">
                <a16:creationId xmlns:a16="http://schemas.microsoft.com/office/drawing/2014/main" id="{AB421616-249F-FE55-204A-5372EE7D74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010" cy="544010"/>
          </a:xfrm>
          <a:prstGeom prst="rect">
            <a:avLst/>
          </a:prstGeom>
        </p:spPr>
      </p:pic>
    </p:spTree>
    <p:extLst>
      <p:ext uri="{BB962C8B-B14F-4D97-AF65-F5344CB8AC3E}">
        <p14:creationId xmlns:p14="http://schemas.microsoft.com/office/powerpoint/2010/main" val="2621511911"/>
      </p:ext>
    </p:extLst>
  </p:cSld>
  <p:clrMapOvr>
    <a:masterClrMapping/>
  </p:clrMapOvr>
  <mc:AlternateContent xmlns:mc="http://schemas.openxmlformats.org/markup-compatibility/2006" xmlns:p14="http://schemas.microsoft.com/office/powerpoint/2010/main">
    <mc:Choice Requires="p14">
      <p:transition spd="med" p14:dur="700" advTm="26200">
        <p:fade/>
      </p:transition>
    </mc:Choice>
    <mc:Fallback xmlns="">
      <p:transition spd="med" advTm="262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00"/>
                                  </p:stCondLst>
                                  <p:childTnLst>
                                    <p:cmd type="call" cmd="playFrom(0.0)">
                                      <p:cBhvr>
                                        <p:cTn id="6" dur="26496" fill="hold"/>
                                        <p:tgtEl>
                                          <p:spTgt spid="6"/>
                                        </p:tgtEl>
                                      </p:cBhvr>
                                    </p:cmd>
                                  </p:childTnLst>
                                </p:cTn>
                              </p:par>
                              <p:par>
                                <p:cTn id="7" presetID="10" presetClass="entr" presetSubtype="0" fill="hold" grpId="0" nodeType="withEffect">
                                  <p:stCondLst>
                                    <p:cond delay="1200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par>
                                <p:cTn id="10" presetID="10" presetClass="entr" presetSubtype="0" fill="hold" grpId="0" nodeType="withEffect">
                                  <p:stCondLst>
                                    <p:cond delay="230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230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repeatCount="0" fill="hold" display="0">
                  <p:stCondLst>
                    <p:cond delay="indefinite"/>
                  </p:stCondLst>
                  <p:endCondLst>
                    <p:cond evt="onStopAudio" delay="0">
                      <p:tgtEl>
                        <p:sldTgt/>
                      </p:tgtEl>
                    </p:cond>
                  </p:endCondLst>
                </p:cTn>
                <p:tgtEl>
                  <p:spTgt spid="6"/>
                </p:tgtEl>
              </p:cMediaNode>
            </p:audio>
          </p:childTnLst>
        </p:cTn>
      </p:par>
    </p:tnLst>
    <p:bldLst>
      <p:bldP spid="7"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9B401722-2D1F-41E9-9012-B4393F37C9AF}"/>
              </a:ext>
            </a:extLst>
          </p:cNvPr>
          <p:cNvSpPr txBox="1"/>
          <p:nvPr/>
        </p:nvSpPr>
        <p:spPr>
          <a:xfrm>
            <a:off x="358775" y="719138"/>
            <a:ext cx="9361488" cy="351035"/>
          </a:xfrm>
          <a:prstGeom prst="rect">
            <a:avLst/>
          </a:prstGeom>
          <a:noFill/>
        </p:spPr>
        <p:txBody>
          <a:bodyPr wrap="square" lIns="180000" tIns="108000" rIns="180000" bIns="72000">
            <a:spAutoFit/>
          </a:bodyPr>
          <a:lstStyle/>
          <a:p>
            <a:pPr algn="ctr"/>
            <a:r>
              <a:rPr kumimoji="1" lang="ja-JP" altLang="en-US" sz="110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あなたの宣言をここに。</a:t>
            </a:r>
          </a:p>
        </p:txBody>
      </p:sp>
      <p:sp>
        <p:nvSpPr>
          <p:cNvPr id="12" name="フリーフォーム: 図形 11">
            <a:extLst>
              <a:ext uri="{FF2B5EF4-FFF2-40B4-BE49-F238E27FC236}">
                <a16:creationId xmlns:a16="http://schemas.microsoft.com/office/drawing/2014/main" id="{55010357-A191-4E86-B70B-BB60BED2C77A}"/>
              </a:ext>
            </a:extLst>
          </p:cNvPr>
          <p:cNvSpPr/>
          <p:nvPr/>
        </p:nvSpPr>
        <p:spPr>
          <a:xfrm flipH="1">
            <a:off x="1140232" y="1799772"/>
            <a:ext cx="7796981" cy="4810142"/>
          </a:xfrm>
          <a:custGeom>
            <a:avLst/>
            <a:gdLst>
              <a:gd name="connsiteX0" fmla="*/ 126906 w 7796981"/>
              <a:gd name="connsiteY0" fmla="*/ 0 h 5208932"/>
              <a:gd name="connsiteX1" fmla="*/ 7670075 w 7796981"/>
              <a:gd name="connsiteY1" fmla="*/ 0 h 5208932"/>
              <a:gd name="connsiteX2" fmla="*/ 7796981 w 7796981"/>
              <a:gd name="connsiteY2" fmla="*/ 126906 h 5208932"/>
              <a:gd name="connsiteX3" fmla="*/ 7796981 w 7796981"/>
              <a:gd name="connsiteY3" fmla="*/ 4386100 h 5208932"/>
              <a:gd name="connsiteX4" fmla="*/ 7670075 w 7796981"/>
              <a:gd name="connsiteY4" fmla="*/ 4513006 h 5208932"/>
              <a:gd name="connsiteX5" fmla="*/ 6626633 w 7796981"/>
              <a:gd name="connsiteY5" fmla="*/ 4513006 h 5208932"/>
              <a:gd name="connsiteX6" fmla="*/ 5678970 w 7796981"/>
              <a:gd name="connsiteY6" fmla="*/ 5208932 h 5208932"/>
              <a:gd name="connsiteX7" fmla="*/ 6018899 w 7796981"/>
              <a:gd name="connsiteY7" fmla="*/ 4513006 h 5208932"/>
              <a:gd name="connsiteX8" fmla="*/ 126906 w 7796981"/>
              <a:gd name="connsiteY8" fmla="*/ 4513006 h 5208932"/>
              <a:gd name="connsiteX9" fmla="*/ 0 w 7796981"/>
              <a:gd name="connsiteY9" fmla="*/ 4386100 h 5208932"/>
              <a:gd name="connsiteX10" fmla="*/ 0 w 7796981"/>
              <a:gd name="connsiteY10" fmla="*/ 126906 h 5208932"/>
              <a:gd name="connsiteX11" fmla="*/ 126906 w 7796981"/>
              <a:gd name="connsiteY11" fmla="*/ 0 h 5208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6981" h="5208932">
                <a:moveTo>
                  <a:pt x="126906" y="0"/>
                </a:moveTo>
                <a:lnTo>
                  <a:pt x="7670075" y="0"/>
                </a:lnTo>
                <a:cubicBezTo>
                  <a:pt x="7740163" y="0"/>
                  <a:pt x="7796981" y="56818"/>
                  <a:pt x="7796981" y="126906"/>
                </a:cubicBezTo>
                <a:lnTo>
                  <a:pt x="7796981" y="4386100"/>
                </a:lnTo>
                <a:cubicBezTo>
                  <a:pt x="7796981" y="4456188"/>
                  <a:pt x="7740163" y="4513006"/>
                  <a:pt x="7670075" y="4513006"/>
                </a:cubicBezTo>
                <a:lnTo>
                  <a:pt x="6626633" y="4513006"/>
                </a:lnTo>
                <a:lnTo>
                  <a:pt x="5678970" y="5208932"/>
                </a:lnTo>
                <a:lnTo>
                  <a:pt x="6018899" y="4513006"/>
                </a:lnTo>
                <a:lnTo>
                  <a:pt x="126906" y="4513006"/>
                </a:lnTo>
                <a:cubicBezTo>
                  <a:pt x="56818" y="4513006"/>
                  <a:pt x="0" y="4456188"/>
                  <a:pt x="0" y="4386100"/>
                </a:cubicBezTo>
                <a:lnTo>
                  <a:pt x="0" y="126906"/>
                </a:lnTo>
                <a:cubicBezTo>
                  <a:pt x="0" y="56818"/>
                  <a:pt x="56818" y="0"/>
                  <a:pt x="126906" y="0"/>
                </a:cubicBezTo>
                <a:close/>
              </a:path>
            </a:pathLst>
          </a:custGeom>
          <a:solidFill>
            <a:schemeClr val="bg1"/>
          </a:solidFill>
          <a:ln w="53975" cap="rnd">
            <a:solidFill>
              <a:srgbClr val="EB5E7C"/>
            </a:solidFill>
            <a:bevel/>
          </a:ln>
        </p:spPr>
        <p:style>
          <a:lnRef idx="1">
            <a:schemeClr val="accent3"/>
          </a:lnRef>
          <a:fillRef idx="2">
            <a:schemeClr val="accent3"/>
          </a:fillRef>
          <a:effectRef idx="1">
            <a:schemeClr val="accent3"/>
          </a:effectRef>
          <a:fontRef idx="minor">
            <a:schemeClr val="dk1"/>
          </a:fontRef>
        </p:style>
        <p:txBody>
          <a:bodyPr wrap="square" lIns="0" tIns="180000" rIns="72000" rtlCol="0" anchor="t">
            <a:noAutofit/>
          </a:bodyPr>
          <a:lstStyle/>
          <a:p>
            <a:pPr algn="ctr"/>
            <a:r>
              <a:rPr kumimoji="1" lang="ja-JP" altLang="en-US" sz="1600" b="1" dirty="0">
                <a:solidFill>
                  <a:srgbClr val="F4A6B7"/>
                </a:solidFill>
                <a:latin typeface="游ゴシック" panose="020B0400000000000000" pitchFamily="50" charset="-128"/>
                <a:ea typeface="游ゴシック" panose="020B0400000000000000" pitchFamily="50" charset="-128"/>
              </a:rPr>
              <a:t>私の「より、そう、ちから。」宣言</a:t>
            </a:r>
          </a:p>
        </p:txBody>
      </p:sp>
      <p:sp>
        <p:nvSpPr>
          <p:cNvPr id="13" name="テキスト ボックス 12">
            <a:extLst>
              <a:ext uri="{FF2B5EF4-FFF2-40B4-BE49-F238E27FC236}">
                <a16:creationId xmlns:a16="http://schemas.microsoft.com/office/drawing/2014/main" id="{542644A3-A871-4220-9604-F84455CD2C60}"/>
              </a:ext>
            </a:extLst>
          </p:cNvPr>
          <p:cNvSpPr txBox="1"/>
          <p:nvPr/>
        </p:nvSpPr>
        <p:spPr>
          <a:xfrm>
            <a:off x="3423469" y="6191782"/>
            <a:ext cx="5653472" cy="606489"/>
          </a:xfrm>
          <a:prstGeom prst="rect">
            <a:avLst/>
          </a:prstGeom>
          <a:noFill/>
        </p:spPr>
        <p:txBody>
          <a:bodyPr wrap="square" lIns="180000" tIns="108000" rIns="180000" bIns="72000">
            <a:spAutoFit/>
          </a:bodyPr>
          <a:lstStyle/>
          <a:p>
            <a:pPr>
              <a:lnSpc>
                <a:spcPct val="120000"/>
              </a:lnSpc>
              <a:spcAft>
                <a:spcPts val="600"/>
              </a:spcAft>
            </a:pP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ということを</a:t>
            </a:r>
            <a:r>
              <a:rPr kumimoji="1" lang="en-US" altLang="ja-JP"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することを</a:t>
            </a:r>
            <a:r>
              <a:rPr kumimoji="1" lang="en-US" altLang="ja-JP"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 </a:t>
            </a:r>
            <a:r>
              <a:rPr kumimoji="1" lang="ja-JP" altLang="en-US" sz="24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宣言します。</a:t>
            </a:r>
          </a:p>
        </p:txBody>
      </p:sp>
      <p:grpSp>
        <p:nvGrpSpPr>
          <p:cNvPr id="3" name="グループ化 2">
            <a:extLst>
              <a:ext uri="{FF2B5EF4-FFF2-40B4-BE49-F238E27FC236}">
                <a16:creationId xmlns:a16="http://schemas.microsoft.com/office/drawing/2014/main" id="{A84C5DD2-EA82-487B-8EED-97D0D37606D5}"/>
              </a:ext>
            </a:extLst>
          </p:cNvPr>
          <p:cNvGrpSpPr/>
          <p:nvPr/>
        </p:nvGrpSpPr>
        <p:grpSpPr>
          <a:xfrm>
            <a:off x="1097793" y="1234989"/>
            <a:ext cx="3329064" cy="460773"/>
            <a:chOff x="1097793" y="1234989"/>
            <a:chExt cx="3329064" cy="460773"/>
          </a:xfrm>
        </p:grpSpPr>
        <p:sp>
          <p:nvSpPr>
            <p:cNvPr id="14" name="テキスト ボックス 13">
              <a:extLst>
                <a:ext uri="{FF2B5EF4-FFF2-40B4-BE49-F238E27FC236}">
                  <a16:creationId xmlns:a16="http://schemas.microsoft.com/office/drawing/2014/main" id="{E9FD31B9-CFC8-4E39-BD4F-5E2BD394C861}"/>
                </a:ext>
              </a:extLst>
            </p:cNvPr>
            <p:cNvSpPr txBox="1"/>
            <p:nvPr/>
          </p:nvSpPr>
          <p:spPr>
            <a:xfrm>
              <a:off x="1097793" y="1234989"/>
              <a:ext cx="790002" cy="376426"/>
            </a:xfrm>
            <a:prstGeom prst="rect">
              <a:avLst/>
            </a:prstGeom>
            <a:noFill/>
          </p:spPr>
          <p:txBody>
            <a:bodyPr wrap="square" lIns="180000" tIns="108000" rIns="180000" bIns="72000">
              <a:spAutoFit/>
            </a:bodyPr>
            <a:lstStyle/>
            <a:p>
              <a:pPr>
                <a:lnSpc>
                  <a:spcPct val="120000"/>
                </a:lnSpc>
                <a:spcAft>
                  <a:spcPts val="600"/>
                </a:spcAft>
              </a:pPr>
              <a:r>
                <a:rPr kumimoji="1" lang="ja-JP" altLang="en-US" sz="1100" b="1" dirty="0">
                  <a:ln w="3175">
                    <a:noFill/>
                    <a:prstDash val="solid"/>
                  </a:ln>
                  <a:solidFill>
                    <a:srgbClr val="EB5E7C"/>
                  </a:solidFill>
                  <a:effectLst/>
                  <a:latin typeface="游ゴシック" panose="020B0400000000000000" pitchFamily="50" charset="-128"/>
                  <a:ea typeface="游ゴシック" panose="020B0400000000000000" pitchFamily="50" charset="-128"/>
                </a:rPr>
                <a:t>氏名：</a:t>
              </a:r>
              <a:endParaRPr kumimoji="1" lang="ja-JP" altLang="en-US" sz="20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p:txBody>
        </p:sp>
        <p:cxnSp>
          <p:nvCxnSpPr>
            <p:cNvPr id="15" name="直線コネクタ 14">
              <a:extLst>
                <a:ext uri="{FF2B5EF4-FFF2-40B4-BE49-F238E27FC236}">
                  <a16:creationId xmlns:a16="http://schemas.microsoft.com/office/drawing/2014/main" id="{A78E2389-4F6C-490D-8D95-40499198C24E}"/>
                </a:ext>
              </a:extLst>
            </p:cNvPr>
            <p:cNvCxnSpPr>
              <a:cxnSpLocks/>
            </p:cNvCxnSpPr>
            <p:nvPr/>
          </p:nvCxnSpPr>
          <p:spPr>
            <a:xfrm>
              <a:off x="1231931" y="1611415"/>
              <a:ext cx="2730469" cy="0"/>
            </a:xfrm>
            <a:prstGeom prst="line">
              <a:avLst/>
            </a:prstGeom>
            <a:ln w="25400" cap="rnd">
              <a:solidFill>
                <a:srgbClr val="EB5E7C"/>
              </a:solidFill>
              <a:bevel/>
              <a:tailEnd type="non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666D4136-1298-4247-96B2-D174B21EC445}"/>
                </a:ext>
              </a:extLst>
            </p:cNvPr>
            <p:cNvSpPr txBox="1"/>
            <p:nvPr/>
          </p:nvSpPr>
          <p:spPr>
            <a:xfrm>
              <a:off x="3911882" y="1301638"/>
              <a:ext cx="514975" cy="394124"/>
            </a:xfrm>
            <a:prstGeom prst="rect">
              <a:avLst/>
            </a:prstGeom>
            <a:noFill/>
          </p:spPr>
          <p:txBody>
            <a:bodyPr wrap="square" lIns="180000" tIns="108000" rIns="180000" bIns="72000">
              <a:spAutoFit/>
            </a:bodyPr>
            <a:lstStyle/>
            <a:p>
              <a:pPr>
                <a:lnSpc>
                  <a:spcPct val="120000"/>
                </a:lnSpc>
                <a:spcAft>
                  <a:spcPts val="600"/>
                </a:spcAft>
              </a:pP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は、</a:t>
              </a:r>
              <a:endParaRPr kumimoji="1" lang="ja-JP" altLang="en-US" sz="24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endParaRPr>
            </a:p>
          </p:txBody>
        </p:sp>
        <p:sp>
          <p:nvSpPr>
            <p:cNvPr id="20" name="正方形/長方形 19">
              <a:extLst>
                <a:ext uri="{FF2B5EF4-FFF2-40B4-BE49-F238E27FC236}">
                  <a16:creationId xmlns:a16="http://schemas.microsoft.com/office/drawing/2014/main" id="{EDD09BE1-F1AB-4E55-A3FE-A0F2D8622D27}"/>
                </a:ext>
              </a:extLst>
            </p:cNvPr>
            <p:cNvSpPr/>
            <p:nvPr/>
          </p:nvSpPr>
          <p:spPr>
            <a:xfrm>
              <a:off x="1789471" y="1256620"/>
              <a:ext cx="2172929" cy="329435"/>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bIns="0" rtlCol="0" anchor="ctr">
              <a:noAutofit/>
            </a:bodyPr>
            <a:lstStyle/>
            <a:p>
              <a:endParaRPr kumimoji="1" lang="ja-JP" altLang="en-US" sz="1600" b="1" dirty="0">
                <a:solidFill>
                  <a:srgbClr val="EB5E7C"/>
                </a:solidFill>
                <a:latin typeface="游ゴシック" panose="020B0400000000000000" pitchFamily="50" charset="-128"/>
                <a:ea typeface="游ゴシック" panose="020B0400000000000000" pitchFamily="50" charset="-128"/>
              </a:endParaRPr>
            </a:p>
          </p:txBody>
        </p:sp>
      </p:grpSp>
      <p:sp>
        <p:nvSpPr>
          <p:cNvPr id="17" name="フッター プレースホルダー 16">
            <a:extLst>
              <a:ext uri="{FF2B5EF4-FFF2-40B4-BE49-F238E27FC236}">
                <a16:creationId xmlns:a16="http://schemas.microsoft.com/office/drawing/2014/main" id="{F7136802-21CC-1D44-BEC7-FB9DA197658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9" name="スライド番号プレースホルダー 18">
            <a:extLst>
              <a:ext uri="{FF2B5EF4-FFF2-40B4-BE49-F238E27FC236}">
                <a16:creationId xmlns:a16="http://schemas.microsoft.com/office/drawing/2014/main" id="{D80F49F1-CB67-4241-A5D1-DF173E10AEE3}"/>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26</a:t>
            </a:fld>
            <a:endParaRPr kumimoji="1" lang="ja-JP" altLang="en-US"/>
          </a:p>
        </p:txBody>
      </p:sp>
      <p:sp>
        <p:nvSpPr>
          <p:cNvPr id="4" name="テキスト ボックス 3">
            <a:extLst>
              <a:ext uri="{FF2B5EF4-FFF2-40B4-BE49-F238E27FC236}">
                <a16:creationId xmlns:a16="http://schemas.microsoft.com/office/drawing/2014/main" id="{AA83AE4E-B32B-5E25-5D4F-0592D4E0EEA2}"/>
              </a:ext>
            </a:extLst>
          </p:cNvPr>
          <p:cNvSpPr txBox="1"/>
          <p:nvPr/>
        </p:nvSpPr>
        <p:spPr>
          <a:xfrm>
            <a:off x="6959600" y="181997"/>
            <a:ext cx="2837982" cy="512412"/>
          </a:xfrm>
          <a:prstGeom prst="rect">
            <a:avLst/>
          </a:prstGeom>
          <a:noFill/>
        </p:spPr>
        <p:txBody>
          <a:bodyPr wrap="square" lIns="180000" tIns="108000" rIns="180000" bIns="180000">
            <a:spAutoFit/>
          </a:bodyPr>
          <a:lstStyle/>
          <a:p>
            <a:pPr algn="r" fontAlgn="t">
              <a:lnSpc>
                <a:spcPct val="120000"/>
              </a:lnSpc>
              <a:spcAft>
                <a:spcPts val="600"/>
              </a:spcAft>
              <a:buSzPts val="2200"/>
            </a:pPr>
            <a:r>
              <a:rPr lang="en-US" altLang="ja-JP" sz="1200" b="1" dirty="0">
                <a:solidFill>
                  <a:schemeClr val="accent2"/>
                </a:solidFill>
                <a:latin typeface="游ゴシック" panose="020B0400000000000000" pitchFamily="50" charset="-128"/>
                <a:ea typeface="游ゴシック" panose="020B0400000000000000" pitchFamily="50" charset="-128"/>
              </a:rPr>
              <a:t>※</a:t>
            </a:r>
            <a:r>
              <a:rPr lang="ja-JP" altLang="en-US" sz="1200" b="1" dirty="0">
                <a:solidFill>
                  <a:schemeClr val="accent2"/>
                </a:solidFill>
                <a:latin typeface="游ゴシック" panose="020B0400000000000000" pitchFamily="50" charset="-128"/>
                <a:ea typeface="游ゴシック" panose="020B0400000000000000" pitchFamily="50" charset="-128"/>
              </a:rPr>
              <a:t>クリックすると先に進みます。</a:t>
            </a:r>
            <a:endParaRPr lang="en-US" altLang="ja-JP" sz="1200" b="1" dirty="0">
              <a:solidFill>
                <a:schemeClr val="accent2"/>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9624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par>
                                <p:cTn id="14" presetID="10" presetClass="entr" presetSubtype="0" fill="hold" grpId="0" nodeType="withEffect">
                                  <p:stCondLst>
                                    <p:cond delay="3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P spid="1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1171918" y="1494271"/>
            <a:ext cx="7735201" cy="1154162"/>
          </a:xfrm>
          <a:prstGeom prst="rect">
            <a:avLst/>
          </a:prstGeom>
          <a:noFill/>
        </p:spPr>
        <p:txBody>
          <a:bodyPr wrap="square">
            <a:spAutoFit/>
          </a:bodyPr>
          <a:lstStyle/>
          <a:p>
            <a:pPr algn="ctr">
              <a:lnSpc>
                <a:spcPct val="150000"/>
              </a:lnSpc>
            </a:pPr>
            <a:r>
              <a:rPr kumimoji="1" lang="ja-JP" altLang="en-US" sz="2400" b="1" dirty="0">
                <a:solidFill>
                  <a:schemeClr val="tx1">
                    <a:lumMod val="65000"/>
                    <a:lumOff val="35000"/>
                  </a:schemeClr>
                </a:solidFill>
                <a:latin typeface="游ゴシック" panose="020B0400000000000000" pitchFamily="50" charset="-128"/>
                <a:ea typeface="游ゴシック" panose="020B0400000000000000" pitchFamily="50" charset="-128"/>
              </a:rPr>
              <a:t>お疲れ様でした。</a:t>
            </a:r>
            <a:endParaRPr kumimoji="1" lang="en-US" altLang="ja-JP" sz="2400" b="1" dirty="0">
              <a:solidFill>
                <a:schemeClr val="tx1">
                  <a:lumMod val="65000"/>
                  <a:lumOff val="35000"/>
                </a:schemeClr>
              </a:solidFill>
              <a:latin typeface="游ゴシック" panose="020B0400000000000000" pitchFamily="50" charset="-128"/>
              <a:ea typeface="游ゴシック" panose="020B0400000000000000" pitchFamily="50" charset="-128"/>
            </a:endParaRPr>
          </a:p>
          <a:p>
            <a:pPr algn="ctr">
              <a:lnSpc>
                <a:spcPct val="150000"/>
              </a:lnSpc>
            </a:pPr>
            <a:r>
              <a:rPr kumimoji="1" lang="ja-JP" altLang="en-US" sz="2400" b="1" dirty="0">
                <a:solidFill>
                  <a:schemeClr val="tx1">
                    <a:lumMod val="65000"/>
                    <a:lumOff val="35000"/>
                  </a:schemeClr>
                </a:solidFill>
                <a:latin typeface="游ゴシック" panose="020B0400000000000000" pitchFamily="50" charset="-128"/>
                <a:ea typeface="游ゴシック" panose="020B0400000000000000" pitchFamily="50" charset="-128"/>
              </a:rPr>
              <a:t>以上で終了となります。</a:t>
            </a:r>
          </a:p>
        </p:txBody>
      </p:sp>
      <p:sp>
        <p:nvSpPr>
          <p:cNvPr id="5" name="テキスト ボックス 4">
            <a:extLst>
              <a:ext uri="{FF2B5EF4-FFF2-40B4-BE49-F238E27FC236}">
                <a16:creationId xmlns:a16="http://schemas.microsoft.com/office/drawing/2014/main" id="{7CC577EC-0297-47EF-9B97-C07601E38604}"/>
              </a:ext>
            </a:extLst>
          </p:cNvPr>
          <p:cNvSpPr txBox="1"/>
          <p:nvPr/>
        </p:nvSpPr>
        <p:spPr>
          <a:xfrm>
            <a:off x="358774" y="3427810"/>
            <a:ext cx="9361488" cy="3074858"/>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一人ひとりの</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「より</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そう</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ちから</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宣言のもと</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日々実践を積み重ね、</a:t>
            </a:r>
            <a:endParaRPr kumimoji="1" lang="en-US" altLang="ja-JP"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地域社会と東北電力グループが</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共に発展する未来を目指しましょう！</a:t>
            </a:r>
          </a:p>
        </p:txBody>
      </p:sp>
      <p:sp>
        <p:nvSpPr>
          <p:cNvPr id="13" name="フッター プレースホルダー 12">
            <a:extLst>
              <a:ext uri="{FF2B5EF4-FFF2-40B4-BE49-F238E27FC236}">
                <a16:creationId xmlns:a16="http://schemas.microsoft.com/office/drawing/2014/main" id="{E67431A2-E162-E54C-A704-D64B9F5E0C4E}"/>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F4B3AA50-A9AF-A443-8BCA-3BC1EF50CDE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27</a:t>
            </a:fld>
            <a:endParaRPr kumimoji="1" lang="ja-JP" altLang="en-US"/>
          </a:p>
        </p:txBody>
      </p:sp>
      <p:pic>
        <p:nvPicPr>
          <p:cNvPr id="4" name="P_27_K.mp3">
            <a:hlinkClick r:id="" action="ppaction://media"/>
            <a:extLst>
              <a:ext uri="{FF2B5EF4-FFF2-40B4-BE49-F238E27FC236}">
                <a16:creationId xmlns:a16="http://schemas.microsoft.com/office/drawing/2014/main" id="{E14DCCCF-2E3C-1509-B7A7-9CCCA777DB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010" cy="544010"/>
          </a:xfrm>
          <a:prstGeom prst="rect">
            <a:avLst/>
          </a:prstGeom>
        </p:spPr>
      </p:pic>
    </p:spTree>
    <p:extLst>
      <p:ext uri="{BB962C8B-B14F-4D97-AF65-F5344CB8AC3E}">
        <p14:creationId xmlns:p14="http://schemas.microsoft.com/office/powerpoint/2010/main" val="3128048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776" fill="hold"/>
                                        <p:tgtEl>
                                          <p:spTgt spid="4"/>
                                        </p:tgtEl>
                                      </p:cBhvr>
                                    </p:cmd>
                                  </p:childTnLst>
                                </p:cTn>
                              </p:par>
                              <p:par>
                                <p:cTn id="7" presetID="47"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par>
                                <p:cTn id="12" presetID="47" presetClass="entr" presetSubtype="0" fill="hold" grpId="0" nodeType="withEffect">
                                  <p:stCondLst>
                                    <p:cond delay="60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repeatCount="0" fill="hold" display="0">
                  <p:stCondLst>
                    <p:cond delay="indefinite"/>
                  </p:stCondLst>
                  <p:endCondLst>
                    <p:cond evt="onStopAudio" delay="0">
                      <p:tgtEl>
                        <p:sldTgt/>
                      </p:tgtEl>
                    </p:cond>
                  </p:endCondLst>
                </p:cTn>
                <p:tgtEl>
                  <p:spTgt spid="4"/>
                </p:tgtEl>
              </p:cMediaNode>
            </p:audio>
          </p:childTnLst>
        </p:cTn>
      </p:par>
    </p:tnLst>
    <p:bldLst>
      <p:bldP spid="6"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フッター プレースホルダー 12">
            <a:extLst>
              <a:ext uri="{FF2B5EF4-FFF2-40B4-BE49-F238E27FC236}">
                <a16:creationId xmlns:a16="http://schemas.microsoft.com/office/drawing/2014/main" id="{E67431A2-E162-E54C-A704-D64B9F5E0C4E}"/>
              </a:ext>
            </a:extLst>
          </p:cNvPr>
          <p:cNvSpPr>
            <a:spLocks noGrp="1"/>
          </p:cNvSpPr>
          <p:nvPr>
            <p:ph type="ftr" sz="quarter" idx="11"/>
          </p:nvPr>
        </p:nvSpPr>
        <p:spPr>
          <a:xfrm>
            <a:off x="7814821" y="7187744"/>
            <a:ext cx="1762813" cy="347376"/>
          </a:xfrm>
        </p:spPr>
        <p:txBody>
          <a:bodyPr/>
          <a:lstStyle/>
          <a:p>
            <a:r>
              <a:rPr kumimoji="1" lang="en-US" altLang="ja-JP" dirty="0"/>
              <a:t>@ 2023 Tohoku Electric Power Co.,</a:t>
            </a:r>
            <a:r>
              <a:rPr kumimoji="1" lang="en-US" altLang="ja-JP" dirty="0" err="1"/>
              <a:t>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F4B3AA50-A9AF-A443-8BCA-3BC1EF50CDE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28</a:t>
            </a:fld>
            <a:endParaRPr kumimoji="1" lang="ja-JP" altLang="en-US"/>
          </a:p>
        </p:txBody>
      </p:sp>
      <p:pic>
        <p:nvPicPr>
          <p:cNvPr id="5" name="図 4">
            <a:extLst>
              <a:ext uri="{FF2B5EF4-FFF2-40B4-BE49-F238E27FC236}">
                <a16:creationId xmlns:a16="http://schemas.microsoft.com/office/drawing/2014/main" id="{5D410BF9-79F9-F2FB-BE14-563F9C3FC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2781" y="2379643"/>
            <a:ext cx="6574887" cy="2325197"/>
          </a:xfrm>
          <a:prstGeom prst="rect">
            <a:avLst/>
          </a:prstGeom>
        </p:spPr>
      </p:pic>
    </p:spTree>
    <p:extLst>
      <p:ext uri="{BB962C8B-B14F-4D97-AF65-F5344CB8AC3E}">
        <p14:creationId xmlns:p14="http://schemas.microsoft.com/office/powerpoint/2010/main" val="258980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デザインの設定">
  <a:themeElements>
    <a:clrScheme name="東北電力">
      <a:dk1>
        <a:srgbClr val="000000"/>
      </a:dk1>
      <a:lt1>
        <a:srgbClr val="FFFFFF"/>
      </a:lt1>
      <a:dk2>
        <a:srgbClr val="44546A"/>
      </a:dk2>
      <a:lt2>
        <a:srgbClr val="E7E6E6"/>
      </a:lt2>
      <a:accent1>
        <a:srgbClr val="F85E60"/>
      </a:accent1>
      <a:accent2>
        <a:srgbClr val="E30008"/>
      </a:accent2>
      <a:accent3>
        <a:srgbClr val="F5F6F5"/>
      </a:accent3>
      <a:accent4>
        <a:srgbClr val="23A93C"/>
      </a:accent4>
      <a:accent5>
        <a:srgbClr val="27D2C1"/>
      </a:accent5>
      <a:accent6>
        <a:srgbClr val="006533"/>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wdUpDiag">
          <a:fgClr>
            <a:schemeClr val="accent5"/>
          </a:fgClr>
          <a:bgClr>
            <a:schemeClr val="accent5">
              <a:lumMod val="40000"/>
              <a:lumOff val="60000"/>
            </a:schemeClr>
          </a:bgClr>
        </a:pattFill>
        <a:ln>
          <a:noFill/>
        </a:ln>
      </a:spPr>
      <a:bodyPr wrap="square" lIns="0" rIns="72000" rtlCol="0" anchor="ctr">
        <a:noAutofit/>
      </a:bodyPr>
      <a:lstStyle>
        <a:defPPr algn="ctr">
          <a:defRPr sz="1400" b="1" dirty="0" smtClean="0"/>
        </a:defPPr>
      </a:lstStyle>
      <a:style>
        <a:lnRef idx="1">
          <a:schemeClr val="accent3"/>
        </a:lnRef>
        <a:fillRef idx="2">
          <a:schemeClr val="accent3"/>
        </a:fillRef>
        <a:effectRef idx="1">
          <a:schemeClr val="accent3"/>
        </a:effectRef>
        <a:fontRef idx="minor">
          <a:schemeClr val="dk1"/>
        </a:fontRef>
      </a:style>
    </a:spDef>
    <a:lnDef>
      <a:spPr>
        <a:ln w="3175">
          <a:solidFill>
            <a:schemeClr val="tx1">
              <a:lumMod val="75000"/>
              <a:lumOff val="25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0000" tIns="180000" rIns="180000" bIns="180000" rtlCol="0">
        <a:spAutoFit/>
      </a:bodyPr>
      <a:lstStyle>
        <a:defPPr algn="l">
          <a:lnSpc>
            <a:spcPct val="120000"/>
          </a:lnSpc>
          <a:spcAft>
            <a:spcPts val="600"/>
          </a:spcAft>
          <a:defRPr kumimoji="1" sz="120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91A3AFDB89DD684089DE6D59B828C9A1" ma:contentTypeVersion="8" ma:contentTypeDescription="新しいドキュメントを作成します。" ma:contentTypeScope="" ma:versionID="39c7f1022e672d4e2fee7636bbd1b11d">
  <xsd:schema xmlns:xsd="http://www.w3.org/2001/XMLSchema" xmlns:xs="http://www.w3.org/2001/XMLSchema" xmlns:p="http://schemas.microsoft.com/office/2006/metadata/properties" xmlns:ns2="be44a6ba-48d2-4ff7-a043-2857fb2c2a27" targetNamespace="http://schemas.microsoft.com/office/2006/metadata/properties" ma:root="true" ma:fieldsID="06a946572d98fc51cb2c2f37fff53443" ns2:_="">
    <xsd:import namespace="be44a6ba-48d2-4ff7-a043-2857fb2c2a2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44a6ba-48d2-4ff7-a043-2857fb2c2a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68D74B-FD38-4540-A86B-90833D3452D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be44a6ba-48d2-4ff7-a043-2857fb2c2a27"/>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8A4F895-07B0-4B4E-A943-3105EA7CE7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44a6ba-48d2-4ff7-a043-2857fb2c2a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840E68-A2A9-49C2-AC02-F1A973D238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10285</TotalTime>
  <Words>6213</Words>
  <Application>Microsoft Office PowerPoint</Application>
  <PresentationFormat>ユーザー設定</PresentationFormat>
  <Paragraphs>392</Paragraphs>
  <Slides>29</Slides>
  <Notes>29</Notes>
  <HiddenSlides>0</HiddenSlides>
  <MMClips>24</MMClips>
  <ScaleCrop>false</ScaleCrop>
  <HeadingPairs>
    <vt:vector size="6" baseType="variant">
      <vt:variant>
        <vt:lpstr>使用されているフォント</vt:lpstr>
      </vt:variant>
      <vt:variant>
        <vt:i4>15</vt:i4>
      </vt:variant>
      <vt:variant>
        <vt:lpstr>テーマ</vt:lpstr>
      </vt:variant>
      <vt:variant>
        <vt:i4>1</vt:i4>
      </vt:variant>
      <vt:variant>
        <vt:lpstr>スライド タイトル</vt:lpstr>
      </vt:variant>
      <vt:variant>
        <vt:i4>29</vt:i4>
      </vt:variant>
    </vt:vector>
  </HeadingPairs>
  <TitlesOfParts>
    <vt:vector size="45" baseType="lpstr">
      <vt:lpstr>Meiryo UI</vt:lpstr>
      <vt:lpstr>Yu Gothic Medium</vt:lpstr>
      <vt:lpstr>Yu Gothic UI</vt:lpstr>
      <vt:lpstr>Yu Gothic UI Semilight</vt:lpstr>
      <vt:lpstr>Meiryo</vt:lpstr>
      <vt:lpstr>Meiryo</vt:lpstr>
      <vt:lpstr>Yu Gothic</vt:lpstr>
      <vt:lpstr>Yu Gothic</vt:lpstr>
      <vt:lpstr>Yu Gothic Light</vt:lpstr>
      <vt:lpstr>游ゴシック Medium</vt:lpstr>
      <vt:lpstr>游明朝</vt:lpstr>
      <vt:lpstr>Arial</vt:lpstr>
      <vt:lpstr>Calibri</vt:lpstr>
      <vt:lpstr>Times New Roman</vt:lpstr>
      <vt:lpstr>Wingdings</vt:lpstr>
      <vt:lpstr>1_デザインの設定</vt:lpstr>
      <vt:lpstr>このスライドのつかい方</vt:lpstr>
      <vt:lpstr>PowerPoint プレゼンテーション</vt:lpstr>
      <vt:lpstr>PowerPoint プレゼンテーション</vt:lpstr>
      <vt:lpstr>「より、そう、ちから。」 ブランドステートメント※</vt:lpstr>
      <vt:lpstr>「より、そう、ちから。」の誕生プロセス</vt:lpstr>
      <vt:lpstr>「より、そう、ちから。」の根幹となる思い</vt:lpstr>
      <vt:lpstr>「より、そう、ちから。」の誕生プロセス</vt:lpstr>
      <vt:lpstr>「より、そう、ちから。」の誕生プロセス</vt:lpstr>
      <vt:lpstr>「より、そう、ちから。」の位置づけ</vt:lpstr>
      <vt:lpstr>PowerPoint プレゼンテーション</vt:lpstr>
      <vt:lpstr>COLUMN よりそうヒストリー 01_東北の繁栄なくして当社の発展なし</vt:lpstr>
      <vt:lpstr>COLUMN よりそうヒストリー 02_電力の低廉かつ安定供給への挑戦</vt:lpstr>
      <vt:lpstr>COLUMN よりそうヒストリー 03_東日本大震災における総合力の発揮</vt:lpstr>
      <vt:lpstr>COLUMN よりそうヒストリー 04_東日本大震災と原子力発電所</vt:lpstr>
      <vt:lpstr>PowerPoint プレゼンテーション</vt:lpstr>
      <vt:lpstr>よりそうnextの策定</vt:lpstr>
      <vt:lpstr>2．東北電力グループサステナビリティ方針の策定</vt:lpstr>
      <vt:lpstr>3.　「より、そう、ちから。」の深化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sakiko@exd.co.jp</dc:creator>
  <cp:lastModifiedBy>相樂 純/東北電力</cp:lastModifiedBy>
  <cp:revision>616</cp:revision>
  <cp:lastPrinted>2021-03-02T06:16:57Z</cp:lastPrinted>
  <dcterms:created xsi:type="dcterms:W3CDTF">2018-05-18T03:06:32Z</dcterms:created>
  <dcterms:modified xsi:type="dcterms:W3CDTF">2023-03-29T06:49:43Z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0x01010091A3AFDB89DD684089DE6D59B828C9A1</vt:lpwstr>
  </property>
</Properties>
</file>