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00" r:id="rId4"/>
  </p:sldMasterIdLst>
  <p:notesMasterIdLst>
    <p:notesMasterId r:id="rId34"/>
  </p:notesMasterIdLst>
  <p:sldIdLst>
    <p:sldId id="288" r:id="rId5"/>
    <p:sldId id="286" r:id="rId6"/>
    <p:sldId id="260" r:id="rId7"/>
    <p:sldId id="333" r:id="rId8"/>
    <p:sldId id="307" r:id="rId9"/>
    <p:sldId id="322" r:id="rId10"/>
    <p:sldId id="339" r:id="rId11"/>
    <p:sldId id="296" r:id="rId12"/>
    <p:sldId id="324" r:id="rId13"/>
    <p:sldId id="269" r:id="rId14"/>
    <p:sldId id="301" r:id="rId15"/>
    <p:sldId id="302" r:id="rId16"/>
    <p:sldId id="303" r:id="rId17"/>
    <p:sldId id="323" r:id="rId18"/>
    <p:sldId id="290" r:id="rId19"/>
    <p:sldId id="346" r:id="rId20"/>
    <p:sldId id="341" r:id="rId21"/>
    <p:sldId id="337" r:id="rId22"/>
    <p:sldId id="338" r:id="rId23"/>
    <p:sldId id="326" r:id="rId24"/>
    <p:sldId id="308" r:id="rId25"/>
    <p:sldId id="343" r:id="rId26"/>
    <p:sldId id="344" r:id="rId27"/>
    <p:sldId id="345" r:id="rId28"/>
    <p:sldId id="291" r:id="rId29"/>
    <p:sldId id="319" r:id="rId30"/>
    <p:sldId id="284" r:id="rId31"/>
    <p:sldId id="285" r:id="rId32"/>
    <p:sldId id="340" r:id="rId33"/>
  </p:sldIdLst>
  <p:sldSz cx="10079038" cy="7559675"/>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C9C"/>
    <a:srgbClr val="FFFF99"/>
    <a:srgbClr val="C8F1EE"/>
    <a:srgbClr val="25C8B8"/>
    <a:srgbClr val="00A3DB"/>
    <a:srgbClr val="0197E3"/>
    <a:srgbClr val="F3E2C3"/>
    <a:srgbClr val="EEC42A"/>
    <a:srgbClr val="F5D783"/>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B344D84-9AFB-497E-A393-DC336BA19D2E}" styleName="中間スタイル 3 - アクセント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B9631B5-78F2-41C9-869B-9F39066F8104}" styleName="中間スタイル 3 - アクセント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90905" autoAdjust="0"/>
  </p:normalViewPr>
  <p:slideViewPr>
    <p:cSldViewPr snapToGrid="0">
      <p:cViewPr>
        <p:scale>
          <a:sx n="50" d="100"/>
          <a:sy n="50" d="100"/>
        </p:scale>
        <p:origin x="1944" y="224"/>
      </p:cViewPr>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
            <a:ext cx="3077740" cy="513428"/>
          </a:xfrm>
          <a:prstGeom prst="rect">
            <a:avLst/>
          </a:prstGeom>
        </p:spPr>
        <p:txBody>
          <a:bodyPr vert="horz" lIns="95464" tIns="47732" rIns="95464" bIns="47732" rtlCol="0"/>
          <a:lstStyle>
            <a:lvl1pPr algn="l">
              <a:defRPr sz="1300"/>
            </a:lvl1pPr>
          </a:lstStyle>
          <a:p>
            <a:endParaRPr kumimoji="1" lang="ja-JP" altLang="en-US"/>
          </a:p>
        </p:txBody>
      </p:sp>
      <p:sp>
        <p:nvSpPr>
          <p:cNvPr id="3" name="日付プレースホルダー 2"/>
          <p:cNvSpPr>
            <a:spLocks noGrp="1"/>
          </p:cNvSpPr>
          <p:nvPr>
            <p:ph type="dt" idx="1"/>
          </p:nvPr>
        </p:nvSpPr>
        <p:spPr>
          <a:xfrm>
            <a:off x="4023092" y="2"/>
            <a:ext cx="3077740" cy="513428"/>
          </a:xfrm>
          <a:prstGeom prst="rect">
            <a:avLst/>
          </a:prstGeom>
        </p:spPr>
        <p:txBody>
          <a:bodyPr vert="horz" lIns="95464" tIns="47732" rIns="95464" bIns="47732" rtlCol="0"/>
          <a:lstStyle>
            <a:lvl1pPr algn="r">
              <a:defRPr sz="1300"/>
            </a:lvl1pPr>
          </a:lstStyle>
          <a:p>
            <a:fld id="{3A5E1C81-1F67-47B7-8AC9-D02C90A091FF}" type="datetimeFigureOut">
              <a:rPr kumimoji="1" lang="ja-JP" altLang="en-US" smtClean="0"/>
              <a:t>2023/3/30</a:t>
            </a:fld>
            <a:endParaRPr kumimoji="1" lang="ja-JP" altLang="en-US"/>
          </a:p>
        </p:txBody>
      </p:sp>
      <p:sp>
        <p:nvSpPr>
          <p:cNvPr id="4" name="スライド イメージ プレースホルダー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5464" tIns="47732" rIns="95464" bIns="47732" rtlCol="0" anchor="ctr"/>
          <a:lstStyle/>
          <a:p>
            <a:endParaRPr lang="ja-JP" altLang="en-US"/>
          </a:p>
        </p:txBody>
      </p:sp>
      <p:sp>
        <p:nvSpPr>
          <p:cNvPr id="5" name="ノート プレースホルダー 4"/>
          <p:cNvSpPr>
            <a:spLocks noGrp="1"/>
          </p:cNvSpPr>
          <p:nvPr>
            <p:ph type="body" sz="quarter" idx="3"/>
          </p:nvPr>
        </p:nvSpPr>
        <p:spPr>
          <a:xfrm>
            <a:off x="710248" y="4924645"/>
            <a:ext cx="5681980" cy="4029254"/>
          </a:xfrm>
          <a:prstGeom prst="rect">
            <a:avLst/>
          </a:prstGeom>
        </p:spPr>
        <p:txBody>
          <a:bodyPr vert="horz" lIns="95464" tIns="47732" rIns="95464" bIns="4773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719600"/>
            <a:ext cx="3077740" cy="513427"/>
          </a:xfrm>
          <a:prstGeom prst="rect">
            <a:avLst/>
          </a:prstGeom>
        </p:spPr>
        <p:txBody>
          <a:bodyPr vert="horz" lIns="95464" tIns="47732" rIns="95464" bIns="47732"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4023092" y="9719600"/>
            <a:ext cx="3077740" cy="513427"/>
          </a:xfrm>
          <a:prstGeom prst="rect">
            <a:avLst/>
          </a:prstGeom>
        </p:spPr>
        <p:txBody>
          <a:bodyPr vert="horz" lIns="95464" tIns="47732" rIns="95464" bIns="47732" rtlCol="0" anchor="b"/>
          <a:lstStyle>
            <a:lvl1pPr algn="r">
              <a:defRPr sz="1300"/>
            </a:lvl1pPr>
          </a:lstStyle>
          <a:p>
            <a:fld id="{39943251-F269-4A58-A6AF-8E3E8C352458}" type="slidenum">
              <a:rPr kumimoji="1" lang="ja-JP" altLang="en-US" smtClean="0"/>
              <a:t>‹#›</a:t>
            </a:fld>
            <a:endParaRPr kumimoji="1" lang="ja-JP" altLang="en-US"/>
          </a:p>
        </p:txBody>
      </p:sp>
    </p:spTree>
    <p:extLst>
      <p:ext uri="{BB962C8B-B14F-4D97-AF65-F5344CB8AC3E}">
        <p14:creationId xmlns:p14="http://schemas.microsoft.com/office/powerpoint/2010/main" val="1373098479"/>
      </p:ext>
    </p:extLst>
  </p:cSld>
  <p:clrMap bg1="lt1" tx1="dk1" bg2="lt2" tx2="dk2" accent1="accent1" accent2="accent2" accent3="accent3" accent4="accent4" accent5="accent5" accent6="accent6" hlink="hlink" folHlink="folHlink"/>
  <p:notesStyle>
    <a:lvl1pPr marL="0" algn="l" defTabSz="995507" rtl="0" eaLnBrk="1" latinLnBrk="0" hangingPunct="1">
      <a:defRPr kumimoji="1" sz="1306" kern="1200">
        <a:solidFill>
          <a:schemeClr val="tx1"/>
        </a:solidFill>
        <a:latin typeface="+mn-lt"/>
        <a:ea typeface="+mn-ea"/>
        <a:cs typeface="+mn-cs"/>
      </a:defRPr>
    </a:lvl1pPr>
    <a:lvl2pPr marL="497754" algn="l" defTabSz="995507" rtl="0" eaLnBrk="1" latinLnBrk="0" hangingPunct="1">
      <a:defRPr kumimoji="1" sz="1306" kern="1200">
        <a:solidFill>
          <a:schemeClr val="tx1"/>
        </a:solidFill>
        <a:latin typeface="+mn-lt"/>
        <a:ea typeface="+mn-ea"/>
        <a:cs typeface="+mn-cs"/>
      </a:defRPr>
    </a:lvl2pPr>
    <a:lvl3pPr marL="995507" algn="l" defTabSz="995507" rtl="0" eaLnBrk="1" latinLnBrk="0" hangingPunct="1">
      <a:defRPr kumimoji="1" sz="1306" kern="1200">
        <a:solidFill>
          <a:schemeClr val="tx1"/>
        </a:solidFill>
        <a:latin typeface="+mn-lt"/>
        <a:ea typeface="+mn-ea"/>
        <a:cs typeface="+mn-cs"/>
      </a:defRPr>
    </a:lvl3pPr>
    <a:lvl4pPr marL="1493261" algn="l" defTabSz="995507" rtl="0" eaLnBrk="1" latinLnBrk="0" hangingPunct="1">
      <a:defRPr kumimoji="1" sz="1306" kern="1200">
        <a:solidFill>
          <a:schemeClr val="tx1"/>
        </a:solidFill>
        <a:latin typeface="+mn-lt"/>
        <a:ea typeface="+mn-ea"/>
        <a:cs typeface="+mn-cs"/>
      </a:defRPr>
    </a:lvl4pPr>
    <a:lvl5pPr marL="1991015" algn="l" defTabSz="995507" rtl="0" eaLnBrk="1" latinLnBrk="0" hangingPunct="1">
      <a:defRPr kumimoji="1" sz="1306" kern="1200">
        <a:solidFill>
          <a:schemeClr val="tx1"/>
        </a:solidFill>
        <a:latin typeface="+mn-lt"/>
        <a:ea typeface="+mn-ea"/>
        <a:cs typeface="+mn-cs"/>
      </a:defRPr>
    </a:lvl5pPr>
    <a:lvl6pPr marL="2488768" algn="l" defTabSz="995507" rtl="0" eaLnBrk="1" latinLnBrk="0" hangingPunct="1">
      <a:defRPr kumimoji="1" sz="1306" kern="1200">
        <a:solidFill>
          <a:schemeClr val="tx1"/>
        </a:solidFill>
        <a:latin typeface="+mn-lt"/>
        <a:ea typeface="+mn-ea"/>
        <a:cs typeface="+mn-cs"/>
      </a:defRPr>
    </a:lvl6pPr>
    <a:lvl7pPr marL="2986522" algn="l" defTabSz="995507" rtl="0" eaLnBrk="1" latinLnBrk="0" hangingPunct="1">
      <a:defRPr kumimoji="1" sz="1306" kern="1200">
        <a:solidFill>
          <a:schemeClr val="tx1"/>
        </a:solidFill>
        <a:latin typeface="+mn-lt"/>
        <a:ea typeface="+mn-ea"/>
        <a:cs typeface="+mn-cs"/>
      </a:defRPr>
    </a:lvl7pPr>
    <a:lvl8pPr marL="3484275" algn="l" defTabSz="995507" rtl="0" eaLnBrk="1" latinLnBrk="0" hangingPunct="1">
      <a:defRPr kumimoji="1" sz="1306" kern="1200">
        <a:solidFill>
          <a:schemeClr val="tx1"/>
        </a:solidFill>
        <a:latin typeface="+mn-lt"/>
        <a:ea typeface="+mn-ea"/>
        <a:cs typeface="+mn-cs"/>
      </a:defRPr>
    </a:lvl8pPr>
    <a:lvl9pPr marL="3982029" algn="l" defTabSz="995507" rtl="0" eaLnBrk="1" latinLnBrk="0" hangingPunct="1">
      <a:defRPr kumimoji="1"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0</a:t>
            </a:fld>
            <a:endParaRPr kumimoji="1" lang="ja-JP" altLang="en-US"/>
          </a:p>
        </p:txBody>
      </p:sp>
    </p:spTree>
    <p:extLst>
      <p:ext uri="{BB962C8B-B14F-4D97-AF65-F5344CB8AC3E}">
        <p14:creationId xmlns:p14="http://schemas.microsoft.com/office/powerpoint/2010/main" val="3077793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a:t>
            </a:fld>
            <a:endParaRPr kumimoji="1" lang="ja-JP" altLang="en-US"/>
          </a:p>
        </p:txBody>
      </p:sp>
    </p:spTree>
    <p:extLst>
      <p:ext uri="{BB962C8B-B14F-4D97-AF65-F5344CB8AC3E}">
        <p14:creationId xmlns:p14="http://schemas.microsoft.com/office/powerpoint/2010/main" val="1311670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　チャプター・ワン。　より、そう、ちから。に込めた想い。</a:t>
            </a:r>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a:t>
            </a:fld>
            <a:endParaRPr kumimoji="1" lang="ja-JP" altLang="en-US"/>
          </a:p>
        </p:txBody>
      </p:sp>
    </p:spTree>
    <p:extLst>
      <p:ext uri="{BB962C8B-B14F-4D97-AF65-F5344CB8AC3E}">
        <p14:creationId xmlns:p14="http://schemas.microsoft.com/office/powerpoint/2010/main" val="23311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150">
              <a:defRPr/>
            </a:pPr>
            <a:r>
              <a:rPr lang="en-US" altLang="ja-JP" sz="1400" b="1" dirty="0">
                <a:latin typeface="Meiryo UI" panose="020B0604030504040204" pitchFamily="50" charset="-128"/>
                <a:ea typeface="Meiryo UI" panose="020B0604030504040204" pitchFamily="50" charset="-128"/>
              </a:rPr>
              <a:t>Na</a:t>
            </a:r>
            <a:r>
              <a:rPr lang="ja-JP" altLang="en-US" sz="1400" b="1" dirty="0">
                <a:latin typeface="Meiryo UI" panose="020B0604030504040204" pitchFamily="50" charset="-128"/>
                <a:ea typeface="Meiryo UI" panose="020B0604030504040204" pitchFamily="50" charset="-128"/>
              </a:rPr>
              <a:t>）　はじめに、東北電力</a:t>
            </a:r>
            <a:r>
              <a:rPr lang="ja-JP" altLang="en-US" sz="1400" b="1">
                <a:latin typeface="Meiryo UI" panose="020B0604030504040204" pitchFamily="50" charset="-128"/>
                <a:ea typeface="Meiryo UI" panose="020B0604030504040204" pitchFamily="50" charset="-128"/>
              </a:rPr>
              <a:t>グループの</a:t>
            </a:r>
            <a:r>
              <a:rPr lang="ja-JP" altLang="en-US" sz="1400" b="1" u="sng">
                <a:latin typeface="Meiryo UI" panose="020B0604030504040204" pitchFamily="50" charset="-128"/>
                <a:ea typeface="Meiryo UI" panose="020B0604030504040204" pitchFamily="50" charset="-128"/>
              </a:rPr>
              <a:t>ブランドステートメント</a:t>
            </a:r>
            <a:r>
              <a:rPr lang="ja-JP" altLang="en-US" sz="1400" b="1" dirty="0">
                <a:latin typeface="Meiryo UI" panose="020B0604030504040204" pitchFamily="50" charset="-128"/>
                <a:ea typeface="Meiryo UI" panose="020B0604030504040204" pitchFamily="50" charset="-128"/>
              </a:rPr>
              <a:t>をおさらいしましょう。（以後、ブランド・ステートメント全文読み）　</a:t>
            </a:r>
            <a:endParaRPr lang="en-US" altLang="ja-JP" sz="1400" b="1" dirty="0">
              <a:latin typeface="Meiryo UI" panose="020B0604030504040204" pitchFamily="50" charset="-128"/>
              <a:ea typeface="Meiryo UI" panose="020B0604030504040204" pitchFamily="50" charset="-128"/>
            </a:endParaRPr>
          </a:p>
          <a:p>
            <a:pPr defTabSz="1085150">
              <a:defRPr/>
            </a:pPr>
            <a:r>
              <a:rPr lang="ja-JP" altLang="en-US" sz="1400" b="1" dirty="0">
                <a:latin typeface="Meiryo UI" panose="020B0604030504040204" pitchFamily="50" charset="-128"/>
                <a:ea typeface="Meiryo UI" panose="020B0604030504040204" pitchFamily="50" charset="-128"/>
              </a:rPr>
              <a:t>この、ステートメントと呼ばれる</a:t>
            </a:r>
            <a:r>
              <a:rPr lang="ja-JP" altLang="en-US" sz="1400" b="1" dirty="0">
                <a:solidFill>
                  <a:srgbClr val="FF0000"/>
                </a:solidFill>
                <a:latin typeface="Meiryo UI" panose="020B0604030504040204" pitchFamily="50" charset="-128"/>
                <a:ea typeface="Meiryo UI" panose="020B0604030504040204" pitchFamily="50" charset="-128"/>
              </a:rPr>
              <a:t>メッセージ</a:t>
            </a:r>
            <a:r>
              <a:rPr lang="ja-JP" altLang="en-US" sz="1400" b="1" dirty="0">
                <a:latin typeface="Meiryo UI" panose="020B0604030504040204" pitchFamily="50" charset="-128"/>
                <a:ea typeface="Meiryo UI" panose="020B0604030504040204" pitchFamily="50" charset="-128"/>
              </a:rPr>
              <a:t>は、私たち</a:t>
            </a:r>
            <a:r>
              <a:rPr lang="ja-JP" altLang="en-US" sz="1400" b="1">
                <a:latin typeface="Meiryo UI" panose="020B0604030504040204" pitchFamily="50" charset="-128"/>
                <a:ea typeface="Meiryo UI" panose="020B0604030504040204" pitchFamily="50" charset="-128"/>
              </a:rPr>
              <a:t>東北電力グループの</a:t>
            </a:r>
            <a:r>
              <a:rPr lang="ja-JP" altLang="en-US" sz="1400" b="1" dirty="0">
                <a:latin typeface="Meiryo UI" panose="020B0604030504040204" pitchFamily="50" charset="-128"/>
                <a:ea typeface="Meiryo UI" panose="020B0604030504040204" pitchFamily="50" charset="-128"/>
              </a:rPr>
              <a:t>価値観を明文化し、社内外へ分かりやすくお伝えする</a:t>
            </a:r>
            <a:r>
              <a:rPr lang="ja-JP" altLang="en-US" sz="1400" b="1" dirty="0">
                <a:solidFill>
                  <a:srgbClr val="FF0000"/>
                </a:solidFill>
                <a:latin typeface="Meiryo UI" panose="020B0604030504040204" pitchFamily="50" charset="-128"/>
                <a:ea typeface="Meiryo UI" panose="020B0604030504040204" pitchFamily="50" charset="-128"/>
              </a:rPr>
              <a:t>ものです</a:t>
            </a:r>
            <a:r>
              <a:rPr lang="ja-JP" altLang="en-US" sz="1400" b="1" dirty="0">
                <a:latin typeface="Meiryo UI" panose="020B0604030504040204" pitchFamily="50" charset="-128"/>
                <a:ea typeface="Meiryo UI" panose="020B0604030504040204" pitchFamily="50" charset="-128"/>
              </a:rPr>
              <a:t>。</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3</a:t>
            </a:fld>
            <a:endParaRPr kumimoji="1" lang="ja-JP" altLang="en-US"/>
          </a:p>
        </p:txBody>
      </p:sp>
    </p:spTree>
    <p:extLst>
      <p:ext uri="{BB962C8B-B14F-4D97-AF65-F5344CB8AC3E}">
        <p14:creationId xmlns:p14="http://schemas.microsoft.com/office/powerpoint/2010/main" val="2089687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400" b="1" dirty="0">
                <a:solidFill>
                  <a:srgbClr val="FF0000"/>
                </a:solidFill>
                <a:latin typeface="Meiryo UI" panose="020B0604030504040204" pitchFamily="50" charset="-128"/>
                <a:ea typeface="Meiryo UI" panose="020B0604030504040204" pitchFamily="50" charset="-128"/>
              </a:rPr>
              <a:t>Na</a:t>
            </a:r>
            <a:r>
              <a:rPr lang="ja-JP" altLang="en-US" sz="1400" b="1" dirty="0">
                <a:solidFill>
                  <a:srgbClr val="FF0000"/>
                </a:solidFill>
                <a:latin typeface="Meiryo UI" panose="020B0604030504040204" pitchFamily="50" charset="-128"/>
                <a:ea typeface="Meiryo UI" panose="020B0604030504040204" pitchFamily="50" charset="-128"/>
              </a:rPr>
              <a:t>）</a:t>
            </a:r>
            <a:r>
              <a:rPr lang="en-US" altLang="ja-JP" sz="1400" b="1" dirty="0">
                <a:solidFill>
                  <a:srgbClr val="FF0000"/>
                </a:solidFill>
                <a:latin typeface="Meiryo UI" panose="020B0604030504040204" pitchFamily="50" charset="-128"/>
                <a:ea typeface="Meiryo UI" panose="020B0604030504040204" pitchFamily="50" charset="-128"/>
              </a:rPr>
              <a:t>2016</a:t>
            </a:r>
            <a:r>
              <a:rPr lang="ja-JP" altLang="en-US" sz="1400" b="1" dirty="0">
                <a:solidFill>
                  <a:srgbClr val="FF0000"/>
                </a:solidFill>
                <a:latin typeface="Meiryo UI" panose="020B0604030504040204" pitchFamily="50" charset="-128"/>
                <a:ea typeface="Meiryo UI" panose="020B0604030504040204" pitchFamily="50" charset="-128"/>
              </a:rPr>
              <a:t>年</a:t>
            </a:r>
            <a:r>
              <a:rPr lang="en-US" altLang="ja-JP" sz="1400" b="1" dirty="0">
                <a:solidFill>
                  <a:srgbClr val="FF0000"/>
                </a:solidFill>
                <a:latin typeface="Meiryo UI" panose="020B0604030504040204" pitchFamily="50" charset="-128"/>
                <a:ea typeface="Meiryo UI" panose="020B0604030504040204" pitchFamily="50" charset="-128"/>
              </a:rPr>
              <a:t>4</a:t>
            </a:r>
            <a:r>
              <a:rPr lang="ja-JP" altLang="en-US" sz="1400" b="1" dirty="0">
                <a:solidFill>
                  <a:srgbClr val="FF0000"/>
                </a:solidFill>
                <a:latin typeface="Meiryo UI" panose="020B0604030504040204" pitchFamily="50" charset="-128"/>
                <a:ea typeface="Meiryo UI" panose="020B0604030504040204" pitchFamily="50" charset="-128"/>
              </a:rPr>
              <a:t>月の電力小売全面自由化をきっかけとし、企業姿勢である「東北電力ブランド」を構築する中で、「より、そう、ちから。」を打ち出しました。</a:t>
            </a:r>
            <a:endParaRPr lang="en-US" altLang="ja-JP" sz="1400" b="1" dirty="0">
              <a:solidFill>
                <a:srgbClr val="FF0000"/>
              </a:solidFill>
              <a:latin typeface="Meiryo UI" panose="020B0604030504040204" pitchFamily="50" charset="-128"/>
              <a:ea typeface="Meiryo UI" panose="020B0604030504040204" pitchFamily="50" charset="-128"/>
            </a:endParaRPr>
          </a:p>
          <a:p>
            <a:pPr defTabSz="1039312">
              <a:defRPr/>
            </a:pPr>
            <a:r>
              <a:rPr lang="ja-JP" altLang="en-US" sz="1400" b="1" dirty="0">
                <a:solidFill>
                  <a:srgbClr val="FF0000"/>
                </a:solidFill>
                <a:latin typeface="Meiryo UI" panose="020B0604030504040204" pitchFamily="50" charset="-128"/>
                <a:ea typeface="Meiryo UI" panose="020B0604030504040204" pitchFamily="50" charset="-128"/>
              </a:rPr>
              <a:t>最初に、「より、そう、ちから。」の誕生プロセスをたどりながら、「より、そう、ちから。」に込めた思いを確認しましょう。</a:t>
            </a:r>
            <a:endParaRPr lang="en-US" altLang="ja-JP" sz="1700" b="1" dirty="0">
              <a:solidFill>
                <a:srgbClr val="FF0000"/>
              </a:solidFill>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4</a:t>
            </a:fld>
            <a:endParaRPr kumimoji="1" lang="ja-JP" altLang="en-US"/>
          </a:p>
        </p:txBody>
      </p:sp>
    </p:spTree>
    <p:extLst>
      <p:ext uri="{BB962C8B-B14F-4D97-AF65-F5344CB8AC3E}">
        <p14:creationId xmlns:p14="http://schemas.microsoft.com/office/powerpoint/2010/main" val="207453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300" b="1" dirty="0">
                <a:solidFill>
                  <a:srgbClr val="FF0000"/>
                </a:solidFill>
                <a:latin typeface="Meiryo UI" panose="020B0604030504040204" pitchFamily="50" charset="-128"/>
                <a:ea typeface="Meiryo UI" panose="020B0604030504040204" pitchFamily="50" charset="-128"/>
              </a:rPr>
              <a:t>Na</a:t>
            </a:r>
            <a:r>
              <a:rPr lang="ja-JP" altLang="en-US" sz="1300" b="1" dirty="0">
                <a:solidFill>
                  <a:srgbClr val="FF0000"/>
                </a:solidFill>
                <a:latin typeface="Meiryo UI" panose="020B0604030504040204" pitchFamily="50" charset="-128"/>
                <a:ea typeface="Meiryo UI" panose="020B0604030504040204" pitchFamily="50" charset="-128"/>
              </a:rPr>
              <a:t>）「東北電力ブランド」の構築に当たっては、アンケートを通じた「お客さまの思い」</a:t>
            </a:r>
          </a:p>
          <a:p>
            <a:pPr defTabSz="1039312">
              <a:defRPr/>
            </a:pPr>
            <a:r>
              <a:rPr lang="ja-JP" altLang="en-US" sz="1300" b="1" dirty="0">
                <a:solidFill>
                  <a:srgbClr val="FF0000"/>
                </a:solidFill>
                <a:latin typeface="Meiryo UI" panose="020B0604030504040204" pitchFamily="50" charset="-128"/>
                <a:ea typeface="Meiryo UI" panose="020B0604030504040204" pitchFamily="50" charset="-128"/>
              </a:rPr>
              <a:t>会社の歴史や経営層インタビューを通じた「会社の思い」</a:t>
            </a:r>
          </a:p>
          <a:p>
            <a:pPr defTabSz="1039312">
              <a:defRPr/>
            </a:pPr>
            <a:r>
              <a:rPr lang="ja-JP" altLang="en-US" sz="1300" b="1" dirty="0">
                <a:solidFill>
                  <a:srgbClr val="FF0000"/>
                </a:solidFill>
                <a:latin typeface="Meiryo UI" panose="020B0604030504040204" pitchFamily="50" charset="-128"/>
                <a:ea typeface="Meiryo UI" panose="020B0604030504040204" pitchFamily="50" charset="-128"/>
              </a:rPr>
              <a:t>全事業所代表</a:t>
            </a:r>
            <a:r>
              <a:rPr lang="en-US" altLang="ja-JP" sz="1300" b="1" dirty="0">
                <a:solidFill>
                  <a:srgbClr val="FF0000"/>
                </a:solidFill>
                <a:latin typeface="Meiryo UI" panose="020B0604030504040204" pitchFamily="50" charset="-128"/>
                <a:ea typeface="Meiryo UI" panose="020B0604030504040204" pitchFamily="50" charset="-128"/>
              </a:rPr>
              <a:t>106</a:t>
            </a:r>
            <a:r>
              <a:rPr lang="ja-JP" altLang="en-US" sz="1300" b="1" dirty="0">
                <a:solidFill>
                  <a:srgbClr val="FF0000"/>
                </a:solidFill>
                <a:latin typeface="Meiryo UI" panose="020B0604030504040204" pitchFamily="50" charset="-128"/>
                <a:ea typeface="Meiryo UI" panose="020B0604030504040204" pitchFamily="50" charset="-128"/>
              </a:rPr>
              <a:t>名によるワークショップやメールボックスへの投稿による「社員の思い」という</a:t>
            </a:r>
          </a:p>
          <a:p>
            <a:pPr defTabSz="1039312">
              <a:defRPr/>
            </a:pPr>
            <a:r>
              <a:rPr lang="ja-JP" altLang="en-US" sz="1300" b="1" dirty="0">
                <a:solidFill>
                  <a:srgbClr val="FF0000"/>
                </a:solidFill>
                <a:latin typeface="Meiryo UI" panose="020B0604030504040204" pitchFamily="50" charset="-128"/>
                <a:ea typeface="Meiryo UI" panose="020B0604030504040204" pitchFamily="50" charset="-128"/>
              </a:rPr>
              <a:t>３者の思いを把握するところから始まりました。</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5</a:t>
            </a:fld>
            <a:endParaRPr kumimoji="1" lang="ja-JP" altLang="en-US"/>
          </a:p>
        </p:txBody>
      </p:sp>
    </p:spTree>
    <p:extLst>
      <p:ext uri="{BB962C8B-B14F-4D97-AF65-F5344CB8AC3E}">
        <p14:creationId xmlns:p14="http://schemas.microsoft.com/office/powerpoint/2010/main" val="2768315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400" b="1" dirty="0">
                <a:latin typeface="Meiryo UI" panose="020B0604030504040204" pitchFamily="50" charset="-128"/>
                <a:ea typeface="Meiryo UI" panose="020B0604030504040204" pitchFamily="50" charset="-128"/>
              </a:rPr>
              <a:t>Na</a:t>
            </a:r>
            <a:r>
              <a:rPr lang="ja-JP" altLang="en-US" sz="1400" b="1" dirty="0">
                <a:latin typeface="Meiryo UI" panose="020B0604030504040204" pitchFamily="50" charset="-128"/>
                <a:ea typeface="Meiryo UI" panose="020B0604030504040204" pitchFamily="50" charset="-128"/>
              </a:rPr>
              <a:t>）</a:t>
            </a:r>
            <a:r>
              <a:rPr lang="en-US" altLang="ja-JP" sz="1400" b="1" dirty="0">
                <a:solidFill>
                  <a:srgbClr val="FF0000"/>
                </a:solidFill>
                <a:latin typeface="Meiryo UI" panose="020B0604030504040204" pitchFamily="50" charset="-128"/>
                <a:ea typeface="Meiryo UI" panose="020B0604030504040204" pitchFamily="50" charset="-128"/>
              </a:rPr>
              <a:t>3</a:t>
            </a:r>
            <a:r>
              <a:rPr lang="ja-JP" altLang="en-US" sz="1400" b="1" dirty="0">
                <a:solidFill>
                  <a:srgbClr val="FF0000"/>
                </a:solidFill>
                <a:latin typeface="Meiryo UI" panose="020B0604030504040204" pitchFamily="50" charset="-128"/>
                <a:ea typeface="Meiryo UI" panose="020B0604030504040204" pitchFamily="50" charset="-128"/>
              </a:rPr>
              <a:t>者の想いを集約したのが基本コンセプト　「</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★１</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この街に住む一人ひとりが、</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★２</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自分にぴったりとあった、</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★３</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豊かなライフスタイルを創り出せるよう、</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★４</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東北電力だからできること。」　です。</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★５</a:t>
            </a:r>
            <a:r>
              <a:rPr lang="en-US" altLang="ja-JP" sz="1400" b="1" dirty="0">
                <a:solidFill>
                  <a:srgbClr val="FF0000"/>
                </a:solidFill>
                <a:latin typeface="Meiryo UI" panose="020B0604030504040204" pitchFamily="50" charset="-128"/>
                <a:ea typeface="Meiryo UI" panose="020B0604030504040204" pitchFamily="50" charset="-128"/>
              </a:rPr>
              <a:t>)</a:t>
            </a:r>
            <a:r>
              <a:rPr lang="ja-JP" altLang="en-US" sz="1400" b="1" dirty="0">
                <a:latin typeface="Meiryo UI" panose="020B0604030504040204" pitchFamily="50" charset="-128"/>
                <a:ea typeface="Meiryo UI" panose="020B0604030504040204" pitchFamily="50" charset="-128"/>
              </a:rPr>
              <a:t>それはつまり、ライフスタイルを提案する企業への転換に他なりません。</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6</a:t>
            </a:fld>
            <a:endParaRPr kumimoji="1" lang="ja-JP" altLang="en-US"/>
          </a:p>
        </p:txBody>
      </p:sp>
    </p:spTree>
    <p:extLst>
      <p:ext uri="{BB962C8B-B14F-4D97-AF65-F5344CB8AC3E}">
        <p14:creationId xmlns:p14="http://schemas.microsoft.com/office/powerpoint/2010/main" val="2556878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a:t>
            </a:r>
            <a:r>
              <a:rPr lang="ja-JP" altLang="en-US" sz="1300" b="1" dirty="0">
                <a:solidFill>
                  <a:srgbClr val="FF0000"/>
                </a:solidFill>
                <a:latin typeface="Meiryo UI" panose="020B0604030504040204" pitchFamily="50" charset="-128"/>
                <a:ea typeface="Meiryo UI" panose="020B0604030504040204" pitchFamily="50" charset="-128"/>
              </a:rPr>
              <a:t>基本コンセプトを端的な言葉で表したのが、「より、そう、ちから。」です。　</a:t>
            </a:r>
            <a:r>
              <a:rPr lang="ja-JP" altLang="en-US" sz="1300" b="1" dirty="0">
                <a:latin typeface="Meiryo UI" panose="020B0604030504040204" pitchFamily="50" charset="-128"/>
                <a:ea typeface="Meiryo UI" panose="020B0604030504040204" pitchFamily="50" charset="-128"/>
              </a:rPr>
              <a:t>「よりそう」という言葉には、「お客さまにより沿う」と「地域に寄り添う」の</a:t>
            </a:r>
            <a:r>
              <a:rPr lang="en-US" altLang="ja-JP" sz="1300" b="1" dirty="0">
                <a:latin typeface="Meiryo UI" panose="020B0604030504040204" pitchFamily="50" charset="-128"/>
                <a:ea typeface="Meiryo UI" panose="020B0604030504040204" pitchFamily="50" charset="-128"/>
              </a:rPr>
              <a:t>2</a:t>
            </a:r>
            <a:r>
              <a:rPr lang="ja-JP" altLang="en-US" sz="1300" b="1" dirty="0">
                <a:latin typeface="Meiryo UI" panose="020B0604030504040204" pitchFamily="50" charset="-128"/>
                <a:ea typeface="Meiryo UI" panose="020B0604030504040204" pitchFamily="50" charset="-128"/>
              </a:rPr>
              <a:t>つの意味が込められています。</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★１</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「お客さまにより沿う」とは、お客さまのご要望に「より沿う」サービスを提供していくこと。</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★３</a:t>
            </a:r>
            <a:r>
              <a:rPr lang="en-US" altLang="ja-JP" sz="1300" b="1" dirty="0">
                <a:latin typeface="Meiryo UI" panose="020B0604030504040204" pitchFamily="50" charset="-128"/>
                <a:ea typeface="Meiryo UI" panose="020B0604030504040204" pitchFamily="50" charset="-128"/>
              </a:rPr>
              <a:t>)</a:t>
            </a:r>
            <a:r>
              <a:rPr lang="ja-JP" altLang="en-US" sz="1300" b="1" dirty="0">
                <a:latin typeface="Meiryo UI" panose="020B0604030504040204" pitchFamily="50" charset="-128"/>
                <a:ea typeface="Meiryo UI" panose="020B0604030504040204" pitchFamily="50" charset="-128"/>
              </a:rPr>
              <a:t>「地域に寄り添う」とは、東北と新潟の成長・発展にしっかりと「寄り添う」取り組みを展開することです。</a:t>
            </a:r>
            <a:endParaRPr kumimoji="1" lang="ja-JP" altLang="en-US"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7</a:t>
            </a:fld>
            <a:endParaRPr kumimoji="1" lang="ja-JP" altLang="en-US"/>
          </a:p>
        </p:txBody>
      </p:sp>
    </p:spTree>
    <p:extLst>
      <p:ext uri="{BB962C8B-B14F-4D97-AF65-F5344CB8AC3E}">
        <p14:creationId xmlns:p14="http://schemas.microsoft.com/office/powerpoint/2010/main" val="2303582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ja-JP" altLang="en-US" sz="1400" b="1" dirty="0">
                <a:latin typeface="メイリオ" panose="020B0604030504040204" pitchFamily="50" charset="-128"/>
                <a:ea typeface="メイリオ" panose="020B0604030504040204" pitchFamily="50" charset="-128"/>
              </a:rPr>
              <a:t>これまで東北電力のコーポレートスローガンであった「より、そう、ちから。」は、</a:t>
            </a:r>
            <a:r>
              <a:rPr lang="en-US" altLang="ja-JP" sz="1400" b="1" dirty="0">
                <a:latin typeface="メイリオ" panose="020B0604030504040204" pitchFamily="50" charset="-128"/>
                <a:ea typeface="メイリオ" panose="020B0604030504040204" pitchFamily="50" charset="-128"/>
              </a:rPr>
              <a:t>2019</a:t>
            </a:r>
            <a:r>
              <a:rPr lang="ja-JP" altLang="en-US" sz="1400" b="1" dirty="0">
                <a:latin typeface="メイリオ" panose="020B0604030504040204" pitchFamily="50" charset="-128"/>
                <a:ea typeface="メイリオ" panose="020B0604030504040204" pitchFamily="50" charset="-128"/>
              </a:rPr>
              <a:t>年</a:t>
            </a:r>
            <a:r>
              <a:rPr lang="en-US" altLang="ja-JP" sz="1400" b="1" dirty="0">
                <a:latin typeface="メイリオ" panose="020B0604030504040204" pitchFamily="50" charset="-128"/>
                <a:ea typeface="メイリオ" panose="020B0604030504040204" pitchFamily="50" charset="-128"/>
              </a:rPr>
              <a:t>4</a:t>
            </a:r>
            <a:r>
              <a:rPr lang="ja-JP" altLang="en-US" sz="1400" b="1" dirty="0">
                <a:latin typeface="メイリオ" panose="020B0604030504040204" pitchFamily="50" charset="-128"/>
                <a:ea typeface="メイリオ" panose="020B0604030504040204" pitchFamily="50" charset="-128"/>
              </a:rPr>
              <a:t>月にグループスローガンに設定しました。</a:t>
            </a:r>
            <a:endParaRPr lang="en-US" altLang="ja-JP" sz="1400" b="1" dirty="0">
              <a:latin typeface="メイリオ" panose="020B0604030504040204" pitchFamily="50" charset="-128"/>
              <a:ea typeface="メイリオ" panose="020B0604030504040204" pitchFamily="50" charset="-128"/>
            </a:endParaRPr>
          </a:p>
          <a:p>
            <a:pPr defTabSz="1039312">
              <a:defRPr/>
            </a:pPr>
            <a:r>
              <a:rPr lang="en-US" altLang="ja-JP" sz="1400" b="1" dirty="0">
                <a:latin typeface="メイリオ" panose="020B0604030504040204" pitchFamily="50" charset="-128"/>
                <a:ea typeface="メイリオ" panose="020B0604030504040204" pitchFamily="50" charset="-128"/>
              </a:rPr>
              <a:t>(</a:t>
            </a:r>
            <a:r>
              <a:rPr lang="ja-JP" altLang="en-US" sz="1400" b="1" dirty="0">
                <a:latin typeface="メイリオ" panose="020B0604030504040204" pitchFamily="50" charset="-128"/>
                <a:ea typeface="メイリオ" panose="020B0604030504040204" pitchFamily="50" charset="-128"/>
              </a:rPr>
              <a:t>★１</a:t>
            </a:r>
            <a:r>
              <a:rPr lang="en-US" altLang="ja-JP" sz="1400" b="1" dirty="0">
                <a:latin typeface="メイリオ" panose="020B0604030504040204" pitchFamily="50" charset="-128"/>
                <a:ea typeface="メイリオ" panose="020B0604030504040204" pitchFamily="50" charset="-128"/>
              </a:rPr>
              <a:t>)</a:t>
            </a:r>
            <a:r>
              <a:rPr lang="ja-JP" altLang="en-US" sz="1400" b="1" dirty="0">
                <a:latin typeface="メイリオ" panose="020B0604030504040204" pitchFamily="50" charset="-128"/>
                <a:ea typeface="メイリオ" panose="020B0604030504040204" pitchFamily="50" charset="-128"/>
              </a:rPr>
              <a:t>「より、そう、ちから。」は、東北電力グループの経営理念である「地域社会との共栄」を、従業員一人ひとりが日々の行動で体現していく「お客さまや地域社会とのお約束」に位置づけています。</a:t>
            </a:r>
            <a:endParaRPr kumimoji="1" lang="ja-JP" altLang="en-US" b="1" dirty="0">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8</a:t>
            </a:fld>
            <a:endParaRPr kumimoji="1" lang="ja-JP" altLang="en-US"/>
          </a:p>
        </p:txBody>
      </p:sp>
    </p:spTree>
    <p:extLst>
      <p:ext uri="{BB962C8B-B14F-4D97-AF65-F5344CB8AC3E}">
        <p14:creationId xmlns:p14="http://schemas.microsoft.com/office/powerpoint/2010/main" val="3029823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400" b="1" dirty="0">
                <a:latin typeface="Meiryo UI" panose="020B0604030504040204" pitchFamily="50" charset="-128"/>
                <a:ea typeface="Meiryo UI" panose="020B0604030504040204" pitchFamily="50" charset="-128"/>
              </a:rPr>
              <a:t>Na</a:t>
            </a:r>
            <a:r>
              <a:rPr lang="ja-JP" altLang="en-US" sz="1400" b="1" dirty="0">
                <a:latin typeface="Meiryo UI" panose="020B0604030504040204" pitchFamily="50" charset="-128"/>
                <a:ea typeface="Meiryo UI" panose="020B0604030504040204" pitchFamily="50" charset="-128"/>
              </a:rPr>
              <a:t>）チャプター・ワンの内容をどれほど理解できたか、習熟度テストを通して確認してみましょう。</a:t>
            </a:r>
            <a:endParaRPr lang="en-US" altLang="ja-JP" sz="1400" b="1" dirty="0">
              <a:latin typeface="Meiryo UI" panose="020B0604030504040204" pitchFamily="50" charset="-128"/>
              <a:ea typeface="Meiryo UI" panose="020B0604030504040204" pitchFamily="50" charset="-128"/>
            </a:endParaRPr>
          </a:p>
          <a:p>
            <a:pPr defTabSz="1039312">
              <a:defRPr/>
            </a:pPr>
            <a:r>
              <a:rPr lang="ja-JP" altLang="en-US" sz="1600" b="1" dirty="0">
                <a:solidFill>
                  <a:srgbClr val="FF0000"/>
                </a:solidFill>
                <a:latin typeface="+mn-ea"/>
              </a:rPr>
              <a:t>答えが出たら、クリックして答え合わせをしましょう。</a:t>
            </a:r>
            <a:endParaRPr lang="en-US" altLang="ja-JP" sz="1400" b="1" strike="sngStrik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9</a:t>
            </a:fld>
            <a:endParaRPr kumimoji="1" lang="ja-JP" altLang="en-US"/>
          </a:p>
        </p:txBody>
      </p:sp>
    </p:spTree>
    <p:extLst>
      <p:ext uri="{BB962C8B-B14F-4D97-AF65-F5344CB8AC3E}">
        <p14:creationId xmlns:p14="http://schemas.microsoft.com/office/powerpoint/2010/main" val="39157994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400" b="1" dirty="0">
                <a:latin typeface="Meiryo UI" panose="020B0604030504040204" pitchFamily="50" charset="-128"/>
                <a:ea typeface="Meiryo UI" panose="020B0604030504040204" pitchFamily="50" charset="-128"/>
              </a:rPr>
              <a:t>Na</a:t>
            </a:r>
            <a:r>
              <a:rPr lang="ja-JP" altLang="en-US" sz="1400" b="1" dirty="0">
                <a:latin typeface="Meiryo UI" panose="020B0604030504040204" pitchFamily="50" charset="-128"/>
                <a:ea typeface="Meiryo UI" panose="020B0604030504040204" pitchFamily="50" charset="-128"/>
              </a:rPr>
              <a:t>）</a:t>
            </a:r>
            <a:r>
              <a:rPr lang="ja-JP" altLang="en-US" sz="1400" b="1" dirty="0">
                <a:solidFill>
                  <a:srgbClr val="FF0000"/>
                </a:solidFill>
                <a:latin typeface="Meiryo UI" panose="020B0604030504040204" pitchFamily="50" charset="-128"/>
                <a:ea typeface="Meiryo UI" panose="020B0604030504040204" pitchFamily="50" charset="-128"/>
              </a:rPr>
              <a:t>「より、そう、ちから。」誕生までの歩みを振り返りながら、お客さまと地域に「よりそう」東北電力グループの価値観を再確認しましょう。東北電力は、東北地方の振興を目的に</a:t>
            </a:r>
            <a:r>
              <a:rPr lang="en-US" altLang="ja-JP" sz="1400" b="1" dirty="0">
                <a:solidFill>
                  <a:srgbClr val="FF0000"/>
                </a:solidFill>
                <a:latin typeface="Meiryo UI" panose="020B0604030504040204" pitchFamily="50" charset="-128"/>
                <a:ea typeface="Meiryo UI" panose="020B0604030504040204" pitchFamily="50" charset="-128"/>
              </a:rPr>
              <a:t>1936</a:t>
            </a:r>
            <a:r>
              <a:rPr lang="ja-JP" altLang="en-US" sz="1400" b="1" dirty="0">
                <a:solidFill>
                  <a:srgbClr val="FF0000"/>
                </a:solidFill>
                <a:latin typeface="Meiryo UI" panose="020B0604030504040204" pitchFamily="50" charset="-128"/>
                <a:ea typeface="Meiryo UI" panose="020B0604030504040204" pitchFamily="50" charset="-128"/>
              </a:rPr>
              <a:t>年に国策で設立された東北振興電力を前身とし、戦時中の国家管理の時代を経て、</a:t>
            </a:r>
            <a:r>
              <a:rPr lang="en-US" altLang="ja-JP" sz="1400" b="1" dirty="0">
                <a:solidFill>
                  <a:srgbClr val="FF0000"/>
                </a:solidFill>
                <a:latin typeface="Meiryo UI" panose="020B0604030504040204" pitchFamily="50" charset="-128"/>
                <a:ea typeface="Meiryo UI" panose="020B0604030504040204" pitchFamily="50" charset="-128"/>
              </a:rPr>
              <a:t>1951</a:t>
            </a:r>
            <a:r>
              <a:rPr lang="ja-JP" altLang="en-US" sz="1400" b="1" dirty="0">
                <a:solidFill>
                  <a:srgbClr val="FF0000"/>
                </a:solidFill>
                <a:latin typeface="Meiryo UI" panose="020B0604030504040204" pitchFamily="50" charset="-128"/>
                <a:ea typeface="Meiryo UI" panose="020B0604030504040204" pitchFamily="50" charset="-128"/>
              </a:rPr>
              <a:t>年に誕生しました。「日本の再建は東北から、東北の開発は電力から」をモットーに掲げ、その東北・新潟の地域社会への強い想いが、当社経営の基本的価値観となっています。</a:t>
            </a:r>
            <a:endParaRPr kumimoji="1" lang="ja-JP" altLang="en-US" u="none" dirty="0">
              <a:solidFill>
                <a:srgbClr val="FF0000"/>
              </a:solidFill>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10</a:t>
            </a:fld>
            <a:endParaRPr kumimoji="1" lang="ja-JP" altLang="en-US"/>
          </a:p>
        </p:txBody>
      </p:sp>
    </p:spTree>
    <p:extLst>
      <p:ext uri="{BB962C8B-B14F-4D97-AF65-F5344CB8AC3E}">
        <p14:creationId xmlns:p14="http://schemas.microsoft.com/office/powerpoint/2010/main" val="302409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i="0" u="none" dirty="0">
                <a:latin typeface="メイリオ" panose="020B0604030504040204" pitchFamily="50" charset="-128"/>
                <a:ea typeface="メイリオ" panose="020B0604030504040204" pitchFamily="50" charset="-128"/>
              </a:rPr>
              <a:t>Na)</a:t>
            </a:r>
            <a:r>
              <a:rPr kumimoji="1" lang="ja-JP" altLang="en-US" b="1" i="0" u="none" dirty="0">
                <a:latin typeface="メイリオ" panose="020B0604030504040204" pitchFamily="50" charset="-128"/>
                <a:ea typeface="メイリオ" panose="020B0604030504040204" pitchFamily="50" charset="-128"/>
              </a:rPr>
              <a:t>お客さまに電力を低廉かつ安定的にお届けするため、新たな技術の導入に積極的に挑戦するとともに、ハード、ソフトの両面から災害対応力の強化を図ってきました。</a:t>
            </a: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11</a:t>
            </a:fld>
            <a:endParaRPr kumimoji="1" lang="ja-JP" altLang="en-US"/>
          </a:p>
        </p:txBody>
      </p:sp>
    </p:spTree>
    <p:extLst>
      <p:ext uri="{BB962C8B-B14F-4D97-AF65-F5344CB8AC3E}">
        <p14:creationId xmlns:p14="http://schemas.microsoft.com/office/powerpoint/2010/main" val="12288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a:latin typeface="メイリオ" panose="020B0604030504040204" pitchFamily="50" charset="-128"/>
              </a:rPr>
              <a:t>Na)</a:t>
            </a:r>
            <a:r>
              <a:rPr kumimoji="1" lang="ja-JP" altLang="en-US" b="1">
                <a:solidFill>
                  <a:srgbClr val="FF0000"/>
                </a:solidFill>
                <a:latin typeface="メイリオ" panose="020B0604030504040204" pitchFamily="50" charset="-128"/>
              </a:rPr>
              <a:t>東日本大震災では， 「一刻も早く電気をお届けする」という使命感を胸に、企業グループの総力を結集して復旧作業に取り組みました。また、被災地の復興に必要な電力をお届けするため、需給両面で様々な対策を行い、計画停電を回避しました。</a:t>
            </a:r>
            <a:endParaRPr kumimoji="1" lang="en-US" altLang="ja-JP" b="1" dirty="0">
              <a:solidFill>
                <a:srgbClr val="FF0000"/>
              </a:solidFill>
              <a:latin typeface="メイリオ" panose="020B0604030504040204" pitchFamily="50" charset="-128"/>
            </a:endParaRPr>
          </a:p>
          <a:p>
            <a:r>
              <a:rPr kumimoji="1" lang="ja-JP" altLang="en-US" b="1">
                <a:solidFill>
                  <a:srgbClr val="FF0000"/>
                </a:solidFill>
                <a:latin typeface="メイリオ" panose="020B0604030504040204" pitchFamily="50" charset="-128"/>
              </a:rPr>
              <a:t>一人ひとりが地域の復旧・復興に向けて東北電力グループとして何ができるのか，自分の仕事を通じて何ができるのかを考え，行動しました。</a:t>
            </a:r>
            <a:endParaRPr kumimoji="1" lang="ja-JP" altLang="en-US" b="1" dirty="0">
              <a:solidFill>
                <a:srgbClr val="FF0000"/>
              </a:solidFill>
              <a:latin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12</a:t>
            </a:fld>
            <a:endParaRPr kumimoji="1" lang="ja-JP" altLang="en-US"/>
          </a:p>
        </p:txBody>
      </p:sp>
    </p:spTree>
    <p:extLst>
      <p:ext uri="{BB962C8B-B14F-4D97-AF65-F5344CB8AC3E}">
        <p14:creationId xmlns:p14="http://schemas.microsoft.com/office/powerpoint/2010/main" val="153803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1" dirty="0">
                <a:latin typeface="メイリオ" panose="020B0604030504040204" pitchFamily="50" charset="-128"/>
              </a:rPr>
              <a:t>Na)</a:t>
            </a:r>
            <a:r>
              <a:rPr kumimoji="1" lang="ja-JP" altLang="en-US" b="1">
                <a:solidFill>
                  <a:srgbClr val="FF0000"/>
                </a:solidFill>
                <a:latin typeface="メイリオ" panose="020B0604030504040204" pitchFamily="50" charset="-128"/>
              </a:rPr>
              <a:t>地震後，女川原子力発電所には，約</a:t>
            </a:r>
            <a:r>
              <a:rPr kumimoji="1" lang="en-US" altLang="ja-JP" b="1" dirty="0">
                <a:solidFill>
                  <a:srgbClr val="FF0000"/>
                </a:solidFill>
                <a:latin typeface="メイリオ" panose="020B0604030504040204" pitchFamily="50" charset="-128"/>
              </a:rPr>
              <a:t>13m</a:t>
            </a:r>
            <a:r>
              <a:rPr kumimoji="1" lang="ja-JP" altLang="en-US" b="1">
                <a:solidFill>
                  <a:srgbClr val="FF0000"/>
                </a:solidFill>
                <a:latin typeface="メイリオ" panose="020B0604030504040204" pitchFamily="50" charset="-128"/>
              </a:rPr>
              <a:t>の津波が襲来しましたが，安全に停止し，被害にあわれた地域の皆さまの避難を受け入れました。これは，安全対策を真摯に積み重ね，長年にわたって地域と築いてきた信頼関係の表れといえます。</a:t>
            </a:r>
            <a:r>
              <a:rPr kumimoji="1" lang="ja-JP" altLang="en-US" b="1">
                <a:latin typeface="メイリオ" panose="020B0604030504040204" pitchFamily="50" charset="-128"/>
              </a:rPr>
              <a:t>これからも、「安全対策に終わりはない」という確固たる信念の下、安全性向上に不断の努力を積み重ね、地域の皆さまから信頼され、地域に貢献する発電所として歩んでいきます。</a:t>
            </a:r>
            <a:endParaRPr kumimoji="1" lang="ja-JP" altLang="en-US" b="1" dirty="0">
              <a:solidFill>
                <a:srgbClr val="FF0000"/>
              </a:solidFill>
              <a:latin typeface="メイリオ"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13</a:t>
            </a:fld>
            <a:endParaRPr kumimoji="1" lang="ja-JP" altLang="en-US"/>
          </a:p>
        </p:txBody>
      </p:sp>
    </p:spTree>
    <p:extLst>
      <p:ext uri="{BB962C8B-B14F-4D97-AF65-F5344CB8AC3E}">
        <p14:creationId xmlns:p14="http://schemas.microsoft.com/office/powerpoint/2010/main" val="306118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b="1" dirty="0">
                <a:latin typeface="Meiryo UI" panose="020B0604030504040204" pitchFamily="50" charset="-128"/>
                <a:ea typeface="Meiryo UI" panose="020B0604030504040204" pitchFamily="50" charset="-128"/>
              </a:rPr>
              <a:t>Na</a:t>
            </a:r>
            <a:r>
              <a:rPr lang="ja-JP" altLang="en-US" b="1">
                <a:latin typeface="Meiryo UI" panose="020B0604030504040204" pitchFamily="50" charset="-128"/>
                <a:ea typeface="Meiryo UI" panose="020B0604030504040204" pitchFamily="50" charset="-128"/>
              </a:rPr>
              <a:t>）　チャプター・ツー。</a:t>
            </a:r>
            <a:r>
              <a:rPr lang="ja-JP" altLang="en-US" b="1">
                <a:solidFill>
                  <a:srgbClr val="FF0000"/>
                </a:solidFill>
                <a:latin typeface="Meiryo UI" panose="020B0604030504040204" pitchFamily="50" charset="-128"/>
                <a:ea typeface="Meiryo UI" panose="020B0604030504040204" pitchFamily="50" charset="-128"/>
              </a:rPr>
              <a:t>サステナビリティ重要課題の解決、よりそう</a:t>
            </a:r>
            <a:r>
              <a:rPr lang="en-US" altLang="ja-JP" b="1" dirty="0">
                <a:solidFill>
                  <a:srgbClr val="FF0000"/>
                </a:solidFill>
                <a:latin typeface="Meiryo UI" panose="020B0604030504040204" pitchFamily="50" charset="-128"/>
                <a:ea typeface="Meiryo UI" panose="020B0604030504040204" pitchFamily="50" charset="-128"/>
              </a:rPr>
              <a:t>next</a:t>
            </a:r>
            <a:r>
              <a:rPr lang="ja-JP" altLang="en-US" b="1">
                <a:solidFill>
                  <a:srgbClr val="FF0000"/>
                </a:solidFill>
                <a:latin typeface="Meiryo UI" panose="020B0604030504040204" pitchFamily="50" charset="-128"/>
                <a:ea typeface="Meiryo UI" panose="020B0604030504040204" pitchFamily="50" charset="-128"/>
              </a:rPr>
              <a:t>の実現に</a:t>
            </a:r>
            <a:r>
              <a:rPr lang="ja-JP" altLang="en-US" b="1">
                <a:latin typeface="Meiryo UI" panose="020B0604030504040204" pitchFamily="50" charset="-128"/>
                <a:ea typeface="Meiryo UI" panose="020B0604030504040204" pitchFamily="50" charset="-128"/>
              </a:rPr>
              <a:t>向けた深化</a:t>
            </a:r>
            <a:r>
              <a:rPr lang="en-US" altLang="ja-JP" b="1" dirty="0">
                <a:latin typeface="Meiryo UI" panose="020B0604030504040204" pitchFamily="50" charset="-128"/>
                <a:ea typeface="Meiryo UI" panose="020B0604030504040204" pitchFamily="50" charset="-128"/>
              </a:rPr>
              <a:t>(</a:t>
            </a:r>
            <a:r>
              <a:rPr lang="ja-JP" altLang="en-US" b="1">
                <a:latin typeface="Meiryo UI" panose="020B0604030504040204" pitchFamily="50" charset="-128"/>
                <a:ea typeface="Meiryo UI" panose="020B0604030504040204" pitchFamily="50" charset="-128"/>
              </a:rPr>
              <a:t>しんか</a:t>
            </a:r>
            <a:r>
              <a:rPr lang="en-US" altLang="ja-JP" b="1" dirty="0">
                <a:latin typeface="Meiryo UI" panose="020B0604030504040204" pitchFamily="50" charset="-128"/>
                <a:ea typeface="Meiryo UI" panose="020B0604030504040204" pitchFamily="50" charset="-128"/>
              </a:rPr>
              <a:t>)</a:t>
            </a:r>
            <a:endParaRPr kumimoji="1" lang="ja-JP" altLang="en-US"/>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14</a:t>
            </a:fld>
            <a:endParaRPr kumimoji="1" lang="ja-JP" altLang="en-US"/>
          </a:p>
        </p:txBody>
      </p:sp>
    </p:spTree>
    <p:extLst>
      <p:ext uri="{BB962C8B-B14F-4D97-AF65-F5344CB8AC3E}">
        <p14:creationId xmlns:p14="http://schemas.microsoft.com/office/powerpoint/2010/main" val="2940308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150">
              <a:defRPr/>
            </a:pPr>
            <a:r>
              <a:rPr lang="en-US" altLang="ja-JP" sz="1400" b="1" dirty="0">
                <a:latin typeface="Meiryo UI" panose="020B0604030504040204" pitchFamily="50" charset="-128"/>
                <a:ea typeface="Meiryo UI" panose="020B0604030504040204" pitchFamily="50" charset="-128"/>
              </a:rPr>
              <a:t>Na</a:t>
            </a:r>
            <a:r>
              <a:rPr lang="ja-JP" altLang="en-US" sz="1400" b="1" dirty="0">
                <a:latin typeface="Meiryo UI" panose="020B0604030504040204" pitchFamily="50" charset="-128"/>
                <a:ea typeface="Meiryo UI" panose="020B0604030504040204" pitchFamily="50" charset="-128"/>
              </a:rPr>
              <a:t>）私たちは、「人口減少・少子高齢化による様々な社会課題の顕在化」「脱炭素化、分散化、デジタル化の進展」等による電力需給構造の変化などの大転換期を迎えています。東北電力グループはこの大転換期を乗り越えていくため、</a:t>
            </a:r>
            <a:r>
              <a:rPr lang="en-US" altLang="ja-JP" sz="1400" b="1" dirty="0">
                <a:latin typeface="Meiryo UI" panose="020B0604030504040204" pitchFamily="50" charset="-128"/>
                <a:ea typeface="Meiryo UI" panose="020B0604030504040204" pitchFamily="50" charset="-128"/>
              </a:rPr>
              <a:t>2020</a:t>
            </a:r>
            <a:r>
              <a:rPr lang="ja-JP" altLang="en-US" sz="1400" b="1" dirty="0">
                <a:latin typeface="Meiryo UI" panose="020B0604030504040204" pitchFamily="50" charset="-128"/>
                <a:ea typeface="Meiryo UI" panose="020B0604030504040204" pitchFamily="50" charset="-128"/>
              </a:rPr>
              <a:t>年に中長期ビジョン「よりそうネクスト」を策定。</a:t>
            </a:r>
            <a:endParaRPr lang="en-US" altLang="ja-JP" sz="1400" b="1" dirty="0">
              <a:latin typeface="Meiryo UI" panose="020B0604030504040204" pitchFamily="50" charset="-128"/>
              <a:ea typeface="Meiryo UI" panose="020B0604030504040204" pitchFamily="50" charset="-128"/>
            </a:endParaRPr>
          </a:p>
          <a:p>
            <a:pPr defTabSz="1085150">
              <a:defRPr/>
            </a:pPr>
            <a:endParaRPr lang="ja-JP" altLang="en-US" sz="1400" b="1" dirty="0">
              <a:latin typeface="Meiryo UI" panose="020B0604030504040204" pitchFamily="50" charset="-128"/>
              <a:ea typeface="Meiryo UI" panose="020B0604030504040204" pitchFamily="50" charset="-128"/>
            </a:endParaRPr>
          </a:p>
          <a:p>
            <a:pPr defTabSz="1085150">
              <a:defRPr/>
            </a:pPr>
            <a:r>
              <a:rPr lang="ja-JP" altLang="en-US" sz="1400" b="1" dirty="0">
                <a:latin typeface="Meiryo UI" panose="020B0604030504040204" pitchFamily="50" charset="-128"/>
                <a:ea typeface="Meiryo UI" panose="020B0604030504040204" pitchFamily="50" charset="-128"/>
              </a:rPr>
              <a:t>「電⼒供給事業」を基盤事業と位置付け、安定収益を確保した上で、お客さまのご期待・社会課題を起点にした事業・サービスを創出し、地域に住む方々が快適・安全・安心に暮らすことができる「スマート社会実現事業」に挑戦しています。</a:t>
            </a:r>
          </a:p>
          <a:p>
            <a:pPr defTabSz="1085150">
              <a:defRPr/>
            </a:pPr>
            <a:endParaRPr lang="ja-JP" altLang="en-US" sz="1400" b="1"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15</a:t>
            </a:fld>
            <a:endParaRPr kumimoji="1" lang="ja-JP" altLang="en-US"/>
          </a:p>
        </p:txBody>
      </p:sp>
    </p:spTree>
    <p:extLst>
      <p:ext uri="{BB962C8B-B14F-4D97-AF65-F5344CB8AC3E}">
        <p14:creationId xmlns:p14="http://schemas.microsoft.com/office/powerpoint/2010/main" val="874168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2000" b="1" dirty="0">
                <a:latin typeface="Meiryo UI" panose="020B0604030504040204" pitchFamily="50" charset="-128"/>
                <a:ea typeface="Meiryo UI" panose="020B0604030504040204" pitchFamily="50" charset="-128"/>
              </a:rPr>
              <a:t>Na</a:t>
            </a:r>
            <a:r>
              <a:rPr lang="ja-JP" altLang="en-US" sz="2000" b="1">
                <a:latin typeface="Meiryo UI" panose="020B0604030504040204" pitchFamily="50" charset="-128"/>
                <a:ea typeface="Meiryo UI" panose="020B0604030504040204" pitchFamily="50" charset="-128"/>
              </a:rPr>
              <a:t>）</a:t>
            </a:r>
            <a:r>
              <a:rPr lang="ja-JP" altLang="en-US" sz="2000" b="1"/>
              <a:t>さらに，</a:t>
            </a:r>
            <a:r>
              <a:rPr lang="en-US" altLang="ja-JP" sz="2000" b="1" dirty="0"/>
              <a:t>2021</a:t>
            </a:r>
            <a:r>
              <a:rPr lang="ja-JP" altLang="en-US" sz="2000" b="1"/>
              <a:t>年には「東北電力グループサステナビリティ方針」を策定。翌年には，優先的に取り組むべき課題として，８つのサステナビリティ重要課題（マテリアリティ）を特定しました。</a:t>
            </a:r>
            <a:endParaRPr lang="en-US" altLang="ja-JP" sz="2000" b="1" dirty="0"/>
          </a:p>
          <a:p>
            <a:r>
              <a:rPr lang="ja-JP" altLang="en-US" sz="2000" b="1"/>
              <a:t>経営理念である「地域社会との共栄」とグループスローガン「より、そう、ちから。」に基づいて，グループ一体となってお客さまと地域によりそい，事業を通じて社会が直面する課題を解決することで，中長期的な企業価値の向上や，社会全体の持続的な発展に貢献していくこととしています。</a:t>
            </a:r>
            <a:endParaRPr lang="en-US" altLang="ja-JP" sz="2000" b="1"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16</a:t>
            </a:fld>
            <a:endParaRPr kumimoji="1" lang="ja-JP" altLang="en-US"/>
          </a:p>
        </p:txBody>
      </p:sp>
    </p:spTree>
    <p:extLst>
      <p:ext uri="{BB962C8B-B14F-4D97-AF65-F5344CB8AC3E}">
        <p14:creationId xmlns:p14="http://schemas.microsoft.com/office/powerpoint/2010/main" val="14973932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b="1" dirty="0">
                <a:latin typeface="Meiryo UI" panose="020B0604030504040204" pitchFamily="50" charset="-128"/>
                <a:ea typeface="Meiryo UI" panose="020B0604030504040204" pitchFamily="50" charset="-128"/>
              </a:rPr>
              <a:t>Na</a:t>
            </a:r>
            <a:r>
              <a:rPr lang="ja-JP" altLang="en-US" b="1">
                <a:latin typeface="Meiryo UI" panose="020B0604030504040204" pitchFamily="50" charset="-128"/>
                <a:ea typeface="Meiryo UI" panose="020B0604030504040204" pitchFamily="50" charset="-128"/>
              </a:rPr>
              <a:t>）</a:t>
            </a:r>
            <a:r>
              <a:rPr kumimoji="1" lang="ja-JP" altLang="en-US" b="1"/>
              <a:t>これまで培ってきた地域社会との信頼関係を土台として，一人ひとりが，お客さまや地域社会とのコミュニケーションを一歩深めること，お客さまのニーズや地域の課題に対する感度を高めてそれらにしっかりと向き合い，東北電力グループのリソースを活かした課題解決に向けて行動していくことが必要です。</a:t>
            </a:r>
            <a:endParaRPr kumimoji="1" lang="en-US" altLang="ja-JP" b="1" dirty="0"/>
          </a:p>
          <a:p>
            <a:r>
              <a:rPr kumimoji="1" lang="ja-JP" altLang="en-US" b="1"/>
              <a:t>　私たち一人ひとりの，「より、そう、ちから。」の実践が，</a:t>
            </a:r>
            <a:r>
              <a:rPr kumimoji="1" lang="ja-JP" altLang="en-US" b="1">
                <a:solidFill>
                  <a:srgbClr val="FF0000"/>
                </a:solidFill>
              </a:rPr>
              <a:t>マテリアリティの解決，</a:t>
            </a:r>
            <a:r>
              <a:rPr kumimoji="1" lang="ja-JP" altLang="en-US" b="1"/>
              <a:t>よりそう</a:t>
            </a:r>
            <a:r>
              <a:rPr kumimoji="1" lang="en-US" altLang="ja-JP" b="1" dirty="0"/>
              <a:t>next</a:t>
            </a:r>
            <a:r>
              <a:rPr kumimoji="1" lang="ja-JP" altLang="en-US" b="1"/>
              <a:t>の実現や，その先にある「中長期的な企業価値の向上」と「社会全体の持続的な発展への貢献」につながります。</a:t>
            </a:r>
            <a:endParaRPr kumimoji="1" lang="en-US" altLang="ja-JP" b="1"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17</a:t>
            </a:fld>
            <a:endParaRPr kumimoji="1" lang="ja-JP" altLang="en-US"/>
          </a:p>
        </p:txBody>
      </p:sp>
    </p:spTree>
    <p:extLst>
      <p:ext uri="{BB962C8B-B14F-4D97-AF65-F5344CB8AC3E}">
        <p14:creationId xmlns:p14="http://schemas.microsoft.com/office/powerpoint/2010/main" val="2727499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2000" b="1" dirty="0">
                <a:latin typeface="Meiryo UI" panose="020B0604030504040204" pitchFamily="50" charset="-128"/>
                <a:ea typeface="Meiryo UI" panose="020B0604030504040204" pitchFamily="50" charset="-128"/>
              </a:rPr>
              <a:t>Na</a:t>
            </a:r>
            <a:r>
              <a:rPr lang="ja-JP" altLang="en-US" sz="2000" b="1">
                <a:latin typeface="Meiryo UI" panose="020B0604030504040204" pitchFamily="50" charset="-128"/>
                <a:ea typeface="Meiryo UI" panose="020B0604030504040204" pitchFamily="50" charset="-128"/>
              </a:rPr>
              <a:t>）</a:t>
            </a:r>
            <a:r>
              <a:rPr lang="ja-JP" altLang="en-US" sz="2800" b="1">
                <a:latin typeface="Meiryo UI" panose="020B0604030504040204" pitchFamily="50" charset="-128"/>
                <a:ea typeface="Meiryo UI" panose="020B0604030504040204" pitchFamily="50" charset="-128"/>
              </a:rPr>
              <a:t>「より、そう、ちから。」の深化の一例として、地域との関わり方についても、変えていく必要があります。</a:t>
            </a:r>
            <a:endParaRPr lang="en-US" altLang="ja-JP" sz="2800" b="1" dirty="0">
              <a:latin typeface="Meiryo UI" panose="020B0604030504040204" pitchFamily="50" charset="-128"/>
              <a:ea typeface="Meiryo UI" panose="020B0604030504040204" pitchFamily="50" charset="-128"/>
            </a:endParaRPr>
          </a:p>
          <a:p>
            <a:pPr defTabSz="1039312">
              <a:defRPr/>
            </a:pPr>
            <a:r>
              <a:rPr lang="ja-JP" altLang="en-US" sz="2800" b="1">
                <a:latin typeface="Meiryo UI" panose="020B0604030504040204" pitchFamily="50" charset="-128"/>
                <a:ea typeface="Meiryo UI" panose="020B0604030504040204" pitchFamily="50" charset="-128"/>
              </a:rPr>
              <a:t>これまでの事業を円滑に進めるためのコミュニケーションにとどまらず、地域とのコミュニケーションの機会を生かして、「お客さまのニーズや地域の課題を発掘する」という視点が重要になっています。</a:t>
            </a:r>
            <a:endParaRPr lang="en-US" altLang="ja-JP" sz="2800" b="1" dirty="0">
              <a:latin typeface="Meiryo UI" panose="020B0604030504040204" pitchFamily="50" charset="-128"/>
              <a:ea typeface="Meiryo UI" panose="020B0604030504040204" pitchFamily="50" charset="-128"/>
            </a:endParaRPr>
          </a:p>
          <a:p>
            <a:pPr defTabSz="1039312">
              <a:defRPr/>
            </a:pPr>
            <a:r>
              <a:rPr lang="ja-JP" altLang="en-US" sz="2800" b="1">
                <a:latin typeface="Meiryo UI" panose="020B0604030504040204" pitchFamily="50" charset="-128"/>
                <a:ea typeface="Meiryo UI" panose="020B0604030504040204" pitchFamily="50" charset="-128"/>
              </a:rPr>
              <a:t>こうして発掘した課題の解決に東北電力グループとして取り組み、地域と</a:t>
            </a:r>
            <a:r>
              <a:rPr lang="en-US" altLang="ja-JP" sz="2800" b="1" dirty="0">
                <a:latin typeface="Meiryo UI" panose="020B0604030504040204" pitchFamily="50" charset="-128"/>
                <a:ea typeface="Meiryo UI" panose="020B0604030504040204" pitchFamily="50" charset="-128"/>
              </a:rPr>
              <a:t>WIN</a:t>
            </a:r>
            <a:r>
              <a:rPr lang="ja-JP" altLang="en-US" sz="2800" b="1">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WIN</a:t>
            </a:r>
            <a:r>
              <a:rPr lang="ja-JP" altLang="en-US" sz="2800" b="1">
                <a:latin typeface="Meiryo UI" panose="020B0604030504040204" pitchFamily="50" charset="-128"/>
                <a:ea typeface="Meiryo UI" panose="020B0604030504040204" pitchFamily="50" charset="-128"/>
              </a:rPr>
              <a:t>の関係を築き、ともに持続的に発展することが求められているのです。</a:t>
            </a:r>
            <a:endParaRPr lang="ja-JP" altLang="en-US" sz="2800" dirty="0"/>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18</a:t>
            </a:fld>
            <a:endParaRPr kumimoji="1" lang="ja-JP" altLang="en-US"/>
          </a:p>
        </p:txBody>
      </p:sp>
    </p:spTree>
    <p:extLst>
      <p:ext uri="{BB962C8B-B14F-4D97-AF65-F5344CB8AC3E}">
        <p14:creationId xmlns:p14="http://schemas.microsoft.com/office/powerpoint/2010/main" val="3211933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85150">
              <a:defRPr/>
            </a:pPr>
            <a:r>
              <a:rPr lang="en-US" altLang="ja-JP" sz="2000" b="1" dirty="0">
                <a:solidFill>
                  <a:prstClr val="black"/>
                </a:solidFill>
                <a:latin typeface="Meiryo UI" panose="020B0604030504040204" pitchFamily="50" charset="-128"/>
                <a:ea typeface="Meiryo UI" panose="020B0604030504040204" pitchFamily="50" charset="-128"/>
              </a:rPr>
              <a:t>Na</a:t>
            </a:r>
            <a:r>
              <a:rPr lang="ja-JP" altLang="en-US" sz="2000" b="1">
                <a:solidFill>
                  <a:prstClr val="black"/>
                </a:solidFill>
                <a:latin typeface="Meiryo UI" panose="020B0604030504040204" pitchFamily="50" charset="-128"/>
                <a:ea typeface="Meiryo UI" panose="020B0604030504040204" pitchFamily="50" charset="-128"/>
              </a:rPr>
              <a:t>）</a:t>
            </a:r>
            <a:r>
              <a:rPr lang="ja-JP" altLang="en-US" sz="2000" b="1">
                <a:solidFill>
                  <a:srgbClr val="FF0000"/>
                </a:solidFill>
              </a:rPr>
              <a:t>「</a:t>
            </a:r>
            <a:r>
              <a:rPr lang="ja-JP" altLang="en-US" sz="2000" b="1" dirty="0">
                <a:solidFill>
                  <a:srgbClr val="FF0000"/>
                </a:solidFill>
              </a:rPr>
              <a:t>東北電力グループ」の全従業員一人ひとりが，東北電力グループブランドの担い手です。一人ひとりが，</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★１</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rPr>
              <a:t>日々の業務の中で，</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★２</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rPr>
              <a:t>お客さまや地域の目線に立ち，お客さまのニーズや地域の課題に向き合い，</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★３</a:t>
            </a:r>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rPr>
              <a:t>「東北電力グループだからできること」でお応えしていきましょう。</a:t>
            </a:r>
            <a:endParaRPr lang="en-US" altLang="ja-JP" sz="2000" b="1" dirty="0">
              <a:solidFill>
                <a:srgbClr val="FF0000"/>
              </a:solidFill>
            </a:endParaRPr>
          </a:p>
          <a:p>
            <a:r>
              <a:rPr lang="en-US" altLang="ja-JP" sz="2000" b="1" dirty="0">
                <a:solidFill>
                  <a:srgbClr val="FF0000"/>
                </a:solidFill>
                <a:latin typeface="Meiryo UI" panose="020B0604030504040204" pitchFamily="50" charset="-128"/>
                <a:ea typeface="Meiryo UI" panose="020B0604030504040204" pitchFamily="50" charset="-128"/>
              </a:rPr>
              <a:t>(</a:t>
            </a:r>
            <a:r>
              <a:rPr lang="ja-JP" altLang="en-US" sz="2000" b="1" dirty="0">
                <a:solidFill>
                  <a:srgbClr val="FF0000"/>
                </a:solidFill>
                <a:latin typeface="Meiryo UI" panose="020B0604030504040204" pitchFamily="50" charset="-128"/>
                <a:ea typeface="Meiryo UI" panose="020B0604030504040204" pitchFamily="50" charset="-128"/>
              </a:rPr>
              <a:t>★</a:t>
            </a:r>
            <a:r>
              <a:rPr lang="en-US" altLang="ja-JP" sz="2000" b="1" dirty="0">
                <a:solidFill>
                  <a:srgbClr val="FF0000"/>
                </a:solidFill>
                <a:latin typeface="Meiryo UI" panose="020B0604030504040204" pitchFamily="50" charset="-128"/>
                <a:ea typeface="Meiryo UI" panose="020B0604030504040204" pitchFamily="50" charset="-128"/>
              </a:rPr>
              <a:t>4)</a:t>
            </a:r>
            <a:r>
              <a:rPr lang="ja-JP" altLang="en-US" sz="2000" b="1" dirty="0">
                <a:solidFill>
                  <a:srgbClr val="FF0000"/>
                </a:solidFill>
              </a:rPr>
              <a:t>あなたの「より、そう、ちから。」の実践が，未来への推進力となります。</a:t>
            </a:r>
            <a:endParaRPr lang="en-US" altLang="ja-JP" sz="2000" b="1" dirty="0">
              <a:solidFill>
                <a:srgbClr val="FF0000"/>
              </a:solidFill>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19</a:t>
            </a:fld>
            <a:endParaRPr kumimoji="1" lang="ja-JP" altLang="en-US"/>
          </a:p>
        </p:txBody>
      </p:sp>
    </p:spTree>
    <p:extLst>
      <p:ext uri="{BB962C8B-B14F-4D97-AF65-F5344CB8AC3E}">
        <p14:creationId xmlns:p14="http://schemas.microsoft.com/office/powerpoint/2010/main" val="349077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ja-JP" altLang="en-US" sz="1300" b="1" dirty="0">
                <a:latin typeface="Meiryo UI" panose="020B0604030504040204" pitchFamily="50" charset="-128"/>
                <a:ea typeface="Meiryo UI" panose="020B0604030504040204" pitchFamily="50" charset="-128"/>
              </a:rPr>
              <a:t>元</a:t>
            </a:r>
            <a:r>
              <a:rPr lang="en-US" altLang="ja-JP" sz="1300" b="1" dirty="0">
                <a:latin typeface="Meiryo UI" panose="020B0604030504040204" pitchFamily="50" charset="-128"/>
                <a:ea typeface="Meiryo UI" panose="020B0604030504040204" pitchFamily="50" charset="-128"/>
              </a:rPr>
              <a:t>Na</a:t>
            </a:r>
            <a:r>
              <a:rPr lang="ja-JP" altLang="en-US" sz="1300" b="1" dirty="0">
                <a:latin typeface="Meiryo UI" panose="020B0604030504040204" pitchFamily="50" charset="-128"/>
                <a:ea typeface="Meiryo UI" panose="020B0604030504040204" pitchFamily="50" charset="-128"/>
              </a:rPr>
              <a:t>）チャプター・ツーの習熟度テストです。</a:t>
            </a:r>
            <a:r>
              <a:rPr lang="ja-JP" altLang="en-US" sz="1400" b="1" dirty="0">
                <a:solidFill>
                  <a:srgbClr val="FF0000"/>
                </a:solidFill>
                <a:latin typeface="+mn-ea"/>
              </a:rPr>
              <a:t>答えが出たら、クリックして答え合わせをしましょう。</a:t>
            </a:r>
            <a:endParaRPr lang="en-US" altLang="ja-JP" sz="1400" b="1"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20</a:t>
            </a:fld>
            <a:endParaRPr kumimoji="1" lang="ja-JP" altLang="en-US"/>
          </a:p>
        </p:txBody>
      </p:sp>
    </p:spTree>
    <p:extLst>
      <p:ext uri="{BB962C8B-B14F-4D97-AF65-F5344CB8AC3E}">
        <p14:creationId xmlns:p14="http://schemas.microsoft.com/office/powerpoint/2010/main" val="28060677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400" b="1" dirty="0">
                <a:latin typeface="Meiryo UI" panose="020B0604030504040204" pitchFamily="50" charset="-128"/>
                <a:ea typeface="Meiryo UI" panose="020B0604030504040204" pitchFamily="50" charset="-128"/>
              </a:rPr>
              <a:t>Na</a:t>
            </a:r>
            <a:r>
              <a:rPr lang="ja-JP" altLang="en-US" sz="1400" b="1" dirty="0">
                <a:latin typeface="Meiryo UI" panose="020B0604030504040204" pitchFamily="50" charset="-128"/>
                <a:ea typeface="Meiryo UI" panose="020B0604030504040204" pitchFamily="50" charset="-128"/>
              </a:rPr>
              <a:t>）チャプターワン・ツーを通して、「</a:t>
            </a:r>
            <a:r>
              <a:rPr lang="ja-JP" altLang="en-US" sz="1400" b="1" u="sng" dirty="0">
                <a:latin typeface="Meiryo UI" panose="020B0604030504040204" pitchFamily="50" charset="-128"/>
                <a:ea typeface="Meiryo UI" panose="020B0604030504040204" pitchFamily="50" charset="-128"/>
              </a:rPr>
              <a:t>より、そう、ちから。</a:t>
            </a:r>
            <a:r>
              <a:rPr lang="ja-JP" altLang="en-US" sz="1400" b="1" dirty="0">
                <a:latin typeface="Meiryo UI" panose="020B0604030504040204" pitchFamily="50" charset="-128"/>
                <a:ea typeface="Meiryo UI" panose="020B0604030504040204" pitchFamily="50" charset="-128"/>
              </a:rPr>
              <a:t>」への理解は深まったでしょうか？教材内で紹介しきれなかった内容を</a:t>
            </a:r>
            <a:r>
              <a:rPr lang="en-US" altLang="ja-JP" sz="1400" b="1" dirty="0">
                <a:latin typeface="Meiryo UI" panose="020B0604030504040204" pitchFamily="50" charset="-128"/>
                <a:ea typeface="Meiryo UI" panose="020B0604030504040204" pitchFamily="50" charset="-128"/>
              </a:rPr>
              <a:t>Q</a:t>
            </a:r>
            <a:r>
              <a:rPr lang="ja-JP" altLang="en-US" sz="1400" b="1" dirty="0">
                <a:latin typeface="Meiryo UI" panose="020B0604030504040204" pitchFamily="50" charset="-128"/>
                <a:ea typeface="Meiryo UI" panose="020B0604030504040204" pitchFamily="50" charset="-128"/>
              </a:rPr>
              <a:t>＆</a:t>
            </a:r>
            <a:r>
              <a:rPr lang="en-US" altLang="ja-JP" sz="1400" b="1" dirty="0">
                <a:latin typeface="Meiryo UI" panose="020B0604030504040204" pitchFamily="50" charset="-128"/>
                <a:ea typeface="Meiryo UI" panose="020B0604030504040204" pitchFamily="50" charset="-128"/>
              </a:rPr>
              <a:t>A</a:t>
            </a:r>
            <a:r>
              <a:rPr lang="ja-JP" altLang="en-US" sz="1400" b="1" dirty="0">
                <a:latin typeface="Meiryo UI" panose="020B0604030504040204" pitchFamily="50" charset="-128"/>
                <a:ea typeface="Meiryo UI" panose="020B0604030504040204" pitchFamily="50" charset="-128"/>
              </a:rPr>
              <a:t>形式で紹介します。</a:t>
            </a:r>
            <a:endParaRPr lang="en-US" altLang="ja-JP" sz="1400" b="1" strike="sngStrike"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pPr defTabSz="457157">
              <a:defRPr/>
            </a:pPr>
            <a:fld id="{39943251-F269-4A58-A6AF-8E3E8C352458}" type="slidenum">
              <a:rPr kumimoji="1" lang="ja-JP" altLang="en-US">
                <a:solidFill>
                  <a:prstClr val="black"/>
                </a:solidFill>
                <a:latin typeface="游ゴシック" panose="020F0502020204030204"/>
                <a:ea typeface="游ゴシック" panose="020B0400000000000000" pitchFamily="50" charset="-128"/>
              </a:rPr>
              <a:pPr defTabSz="457157">
                <a:defRPr/>
              </a:pPr>
              <a:t>21</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1220968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9943251-F269-4A58-A6AF-8E3E8C352458}" type="slidenum">
              <a:rPr kumimoji="1" lang="ja-JP" altLang="en-US" smtClean="0"/>
              <a:t>22</a:t>
            </a:fld>
            <a:endParaRPr kumimoji="1" lang="ja-JP" altLang="en-US"/>
          </a:p>
        </p:txBody>
      </p:sp>
    </p:spTree>
    <p:extLst>
      <p:ext uri="{BB962C8B-B14F-4D97-AF65-F5344CB8AC3E}">
        <p14:creationId xmlns:p14="http://schemas.microsoft.com/office/powerpoint/2010/main" val="270496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defTabSz="457157">
              <a:defRPr/>
            </a:pPr>
            <a:fld id="{39943251-F269-4A58-A6AF-8E3E8C352458}" type="slidenum">
              <a:rPr kumimoji="1" lang="ja-JP" altLang="en-US">
                <a:solidFill>
                  <a:prstClr val="black"/>
                </a:solidFill>
                <a:latin typeface="游ゴシック" panose="020F0502020204030204"/>
                <a:ea typeface="游ゴシック" panose="020B0400000000000000" pitchFamily="50" charset="-128"/>
              </a:rPr>
              <a:pPr defTabSz="457157">
                <a:defRPr/>
              </a:pPr>
              <a:t>23</a:t>
            </a:fld>
            <a:endParaRPr kumimoji="1"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110577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1039312">
              <a:defRPr/>
            </a:pPr>
            <a:r>
              <a:rPr lang="en-US" altLang="ja-JP" sz="1400" b="1" dirty="0">
                <a:latin typeface="Meiryo UI" panose="020B0604030504040204" pitchFamily="50" charset="-128"/>
                <a:ea typeface="Meiryo UI" panose="020B0604030504040204" pitchFamily="50" charset="-128"/>
              </a:rPr>
              <a:t>Na</a:t>
            </a:r>
            <a:r>
              <a:rPr lang="ja-JP" altLang="en-US" sz="1400" b="1" dirty="0">
                <a:latin typeface="Meiryo UI" panose="020B0604030504040204" pitchFamily="50" charset="-128"/>
                <a:ea typeface="Meiryo UI" panose="020B0604030504040204" pitchFamily="50" charset="-128"/>
              </a:rPr>
              <a:t>）チャプター・スリー。私の　より、そう、ちから。</a:t>
            </a:r>
            <a:endParaRPr lang="en-US" altLang="ja-JP" sz="1400" b="1"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24</a:t>
            </a:fld>
            <a:endParaRPr kumimoji="1" lang="ja-JP" altLang="en-US"/>
          </a:p>
        </p:txBody>
      </p:sp>
    </p:spTree>
    <p:extLst>
      <p:ext uri="{BB962C8B-B14F-4D97-AF65-F5344CB8AC3E}">
        <p14:creationId xmlns:p14="http://schemas.microsoft.com/office/powerpoint/2010/main" val="651131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400" b="1" dirty="0">
                <a:latin typeface="Meiryo UI" panose="020B0604030504040204" pitchFamily="50" charset="-128"/>
                <a:ea typeface="Meiryo UI" panose="020B0604030504040204" pitchFamily="50" charset="-128"/>
              </a:rPr>
              <a:t>Na</a:t>
            </a:r>
            <a:r>
              <a:rPr lang="ja-JP" altLang="en-US" sz="1400" b="1">
                <a:latin typeface="Meiryo UI" panose="020B0604030504040204" pitchFamily="50" charset="-128"/>
                <a:ea typeface="Meiryo UI" panose="020B0604030504040204" pitchFamily="50" charset="-128"/>
              </a:rPr>
              <a:t>）</a:t>
            </a:r>
            <a:r>
              <a:rPr lang="ja-JP" altLang="en-US" sz="2000" b="1"/>
              <a:t>これまで，「より、そう、ちから。」についての理解を深めてきました。</a:t>
            </a:r>
            <a:endParaRPr lang="en-US" altLang="ja-JP" sz="2000" b="1" dirty="0"/>
          </a:p>
          <a:p>
            <a:r>
              <a:rPr lang="ja-JP" altLang="en-US" sz="2000" b="1"/>
              <a:t>このチャプターでは、</a:t>
            </a:r>
            <a:r>
              <a:rPr lang="ja-JP" altLang="en-US" sz="2000" b="1">
                <a:solidFill>
                  <a:schemeClr val="tx1">
                    <a:lumMod val="75000"/>
                    <a:lumOff val="25000"/>
                  </a:schemeClr>
                </a:solidFill>
                <a:latin typeface="+mn-ea"/>
              </a:rPr>
              <a:t>日々の業務で「より、そう、ちから。」を実践していくために、</a:t>
            </a:r>
            <a:r>
              <a:rPr lang="ja-JP" altLang="en-US" sz="2000" b="1">
                <a:solidFill>
                  <a:srgbClr val="FF0000"/>
                </a:solidFill>
                <a:latin typeface="Meiryo UI" panose="020B0604030504040204" pitchFamily="50" charset="-128"/>
                <a:ea typeface="Meiryo UI" panose="020B0604030504040204" pitchFamily="50" charset="-128"/>
              </a:rPr>
              <a:t>よりそう</a:t>
            </a:r>
            <a:r>
              <a:rPr lang="en-US" altLang="ja-JP" sz="2000" b="1" dirty="0">
                <a:solidFill>
                  <a:srgbClr val="FF0000"/>
                </a:solidFill>
                <a:latin typeface="Meiryo UI" panose="020B0604030504040204" pitchFamily="50" charset="-128"/>
                <a:ea typeface="Meiryo UI" panose="020B0604030504040204" pitchFamily="50" charset="-128"/>
              </a:rPr>
              <a:t>next</a:t>
            </a:r>
            <a:r>
              <a:rPr lang="ja-JP" altLang="en-US" sz="2000" b="1">
                <a:solidFill>
                  <a:srgbClr val="FF0000"/>
                </a:solidFill>
                <a:latin typeface="Meiryo UI" panose="020B0604030504040204" pitchFamily="50" charset="-128"/>
                <a:ea typeface="Meiryo UI" panose="020B0604030504040204" pitchFamily="50" charset="-128"/>
              </a:rPr>
              <a:t>，東北電力グループサステナビリティ方針の内容</a:t>
            </a:r>
            <a:r>
              <a:rPr lang="ja-JP" altLang="en-US" sz="2000" b="1">
                <a:latin typeface="Meiryo UI" panose="020B0604030504040204" pitchFamily="50" charset="-128"/>
                <a:ea typeface="Meiryo UI" panose="020B0604030504040204" pitchFamily="50" charset="-128"/>
              </a:rPr>
              <a:t>や現在の皆さんの業務・立場と次の３つの視点</a:t>
            </a:r>
            <a:r>
              <a:rPr lang="en-US" altLang="ja-JP" sz="2000" b="1" dirty="0">
                <a:latin typeface="Meiryo UI" panose="020B0604030504040204" pitchFamily="50" charset="-128"/>
                <a:ea typeface="Meiryo UI" panose="020B0604030504040204" pitchFamily="50" charset="-128"/>
              </a:rPr>
              <a:t>(</a:t>
            </a:r>
            <a:r>
              <a:rPr lang="ja-JP" altLang="en-US" sz="2000" b="1">
                <a:latin typeface="Meiryo UI" panose="020B0604030504040204" pitchFamily="50" charset="-128"/>
                <a:ea typeface="Meiryo UI" panose="020B0604030504040204" pitchFamily="50" charset="-128"/>
              </a:rPr>
              <a:t>★</a:t>
            </a:r>
            <a:r>
              <a:rPr lang="en-US" altLang="ja-JP" sz="2000" b="1" dirty="0">
                <a:latin typeface="Meiryo UI" panose="020B0604030504040204" pitchFamily="50" charset="-128"/>
                <a:ea typeface="Meiryo UI" panose="020B0604030504040204" pitchFamily="50" charset="-128"/>
              </a:rPr>
              <a:t>)</a:t>
            </a:r>
            <a:r>
              <a:rPr lang="ja-JP" altLang="en-US" sz="2000" b="1">
                <a:latin typeface="Meiryo UI" panose="020B0604030504040204" pitchFamily="50" charset="-128"/>
                <a:ea typeface="Meiryo UI" panose="020B0604030504040204" pitchFamily="50" charset="-128"/>
              </a:rPr>
              <a:t>を踏まえ「より、そう、ちから。」宣言をしましょう。</a:t>
            </a:r>
            <a:endParaRPr lang="en-US" altLang="ja-JP" sz="1400" b="1" dirty="0">
              <a:latin typeface="Meiryo UI" panose="020B0604030504040204" pitchFamily="50" charset="-128"/>
              <a:ea typeface="Meiryo UI" panose="020B0604030504040204" pitchFamily="50" charset="-128"/>
            </a:endParaRPr>
          </a:p>
          <a:p>
            <a:pPr algn="l"/>
            <a:endParaRPr lang="ja-JP" altLang="en-US" sz="1400" b="1" dirty="0">
              <a:latin typeface="Meiryo UI" panose="020B0604030504040204" pitchFamily="50" charset="-128"/>
              <a:ea typeface="Meiryo UI" panose="020B0604030504040204" pitchFamily="50" charset="-128"/>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25</a:t>
            </a:fld>
            <a:endParaRPr kumimoji="1" lang="ja-JP" altLang="en-US"/>
          </a:p>
        </p:txBody>
      </p:sp>
    </p:spTree>
    <p:extLst>
      <p:ext uri="{BB962C8B-B14F-4D97-AF65-F5344CB8AC3E}">
        <p14:creationId xmlns:p14="http://schemas.microsoft.com/office/powerpoint/2010/main" val="2729275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39943251-F269-4A58-A6AF-8E3E8C352458}" type="slidenum">
              <a:rPr kumimoji="1" lang="ja-JP" altLang="en-US" smtClean="0"/>
              <a:t>26</a:t>
            </a:fld>
            <a:endParaRPr kumimoji="1" lang="ja-JP" altLang="en-US"/>
          </a:p>
        </p:txBody>
      </p:sp>
    </p:spTree>
    <p:extLst>
      <p:ext uri="{BB962C8B-B14F-4D97-AF65-F5344CB8AC3E}">
        <p14:creationId xmlns:p14="http://schemas.microsoft.com/office/powerpoint/2010/main" val="7373717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r>
              <a:rPr lang="en-US" altLang="ja-JP" sz="2400" b="1" kern="100" dirty="0">
                <a:latin typeface="游明朝" panose="02020400000000000000" pitchFamily="18" charset="-128"/>
                <a:ea typeface="游ゴシック" panose="020B0400000000000000" pitchFamily="50" charset="-128"/>
                <a:cs typeface="Times New Roman" panose="02020603050405020304" pitchFamily="18" charset="0"/>
              </a:rPr>
              <a:t>Na)</a:t>
            </a:r>
            <a:r>
              <a:rPr lang="ja-JP" altLang="ja-JP" sz="3200" b="1" kern="100">
                <a:latin typeface="游明朝" panose="02020400000000000000" pitchFamily="18" charset="-128"/>
                <a:ea typeface="游ゴシック" panose="020B0400000000000000" pitchFamily="50" charset="-128"/>
                <a:cs typeface="Times New Roman" panose="02020603050405020304" pitchFamily="18" charset="0"/>
              </a:rPr>
              <a:t>お疲れ様でした。以上で終了となります。</a:t>
            </a:r>
            <a:endParaRPr lang="ja-JP" altLang="ja-JP" sz="3200" kern="10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ja-JP" sz="3200" b="1" kern="100">
                <a:latin typeface="游明朝" panose="02020400000000000000" pitchFamily="18" charset="-128"/>
                <a:ea typeface="游ゴシック" panose="020B0400000000000000" pitchFamily="50" charset="-128"/>
                <a:cs typeface="Times New Roman" panose="02020603050405020304" pitchFamily="18" charset="0"/>
              </a:rPr>
              <a:t>一人ひとりの「より、そう、ちから。」宣言のもと日々実践を積み重ね</a:t>
            </a:r>
            <a:r>
              <a:rPr lang="ja-JP" altLang="en-US" sz="3200" b="1" kern="100">
                <a:latin typeface="游明朝" panose="02020400000000000000" pitchFamily="18" charset="-128"/>
                <a:ea typeface="游ゴシック" panose="020B0400000000000000" pitchFamily="50" charset="-128"/>
                <a:cs typeface="Times New Roman" panose="02020603050405020304" pitchFamily="18" charset="0"/>
              </a:rPr>
              <a:t>，</a:t>
            </a:r>
            <a:endParaRPr lang="ja-JP" altLang="ja-JP" sz="3200" kern="100">
              <a:latin typeface="游明朝" panose="02020400000000000000" pitchFamily="18" charset="-128"/>
              <a:ea typeface="游明朝" panose="02020400000000000000" pitchFamily="18" charset="-128"/>
              <a:cs typeface="Times New Roman" panose="02020603050405020304" pitchFamily="18" charset="0"/>
            </a:endParaRPr>
          </a:p>
          <a:p>
            <a:pPr algn="just"/>
            <a:r>
              <a:rPr lang="ja-JP" altLang="en-US" sz="3200" b="1" kern="100">
                <a:solidFill>
                  <a:srgbClr val="FF0000"/>
                </a:solidFill>
                <a:latin typeface="游明朝" panose="02020400000000000000" pitchFamily="18" charset="-128"/>
                <a:ea typeface="游ゴシック" panose="020B0400000000000000" pitchFamily="50" charset="-128"/>
                <a:cs typeface="Times New Roman" panose="02020603050405020304" pitchFamily="18" charset="0"/>
              </a:rPr>
              <a:t>地域・お客さま・東北電力グループがともに発展する未来を目指しましょう！</a:t>
            </a:r>
            <a:endParaRPr lang="ja-JP" altLang="ja-JP" sz="32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27</a:t>
            </a:fld>
            <a:endParaRPr kumimoji="1" lang="ja-JP" altLang="en-US"/>
          </a:p>
        </p:txBody>
      </p:sp>
    </p:spTree>
    <p:extLst>
      <p:ext uri="{BB962C8B-B14F-4D97-AF65-F5344CB8AC3E}">
        <p14:creationId xmlns:p14="http://schemas.microsoft.com/office/powerpoint/2010/main" val="790229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endParaRPr lang="ja-JP" altLang="ja-JP" sz="1800" kern="100" dirty="0">
              <a:latin typeface="游明朝" panose="02020400000000000000" pitchFamily="18" charset="-128"/>
              <a:ea typeface="游明朝" panose="02020400000000000000" pitchFamily="18" charset="-128"/>
              <a:cs typeface="Times New Roman" panose="02020603050405020304" pitchFamily="18" charset="0"/>
            </a:endParaRPr>
          </a:p>
        </p:txBody>
      </p:sp>
      <p:sp>
        <p:nvSpPr>
          <p:cNvPr id="4" name="スライド番号プレースホルダー 3"/>
          <p:cNvSpPr>
            <a:spLocks noGrp="1"/>
          </p:cNvSpPr>
          <p:nvPr>
            <p:ph type="sldNum" sz="quarter" idx="5"/>
          </p:nvPr>
        </p:nvSpPr>
        <p:spPr/>
        <p:txBody>
          <a:bodyPr/>
          <a:lstStyle/>
          <a:p>
            <a:fld id="{39943251-F269-4A58-A6AF-8E3E8C352458}" type="slidenum">
              <a:rPr kumimoji="1" lang="ja-JP" altLang="en-US" smtClean="0"/>
              <a:t>28</a:t>
            </a:fld>
            <a:endParaRPr kumimoji="1" lang="ja-JP" altLang="en-US"/>
          </a:p>
        </p:txBody>
      </p:sp>
    </p:spTree>
    <p:extLst>
      <p:ext uri="{BB962C8B-B14F-4D97-AF65-F5344CB8AC3E}">
        <p14:creationId xmlns:p14="http://schemas.microsoft.com/office/powerpoint/2010/main" val="2448325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259085" y="3346812"/>
            <a:ext cx="7559279" cy="844499"/>
          </a:xfrm>
        </p:spPr>
        <p:txBody>
          <a:bodyPr anchor="b"/>
          <a:lstStyle>
            <a:lvl1pPr algn="l">
              <a:defRPr sz="3600"/>
            </a:lvl1pPr>
          </a:lstStyle>
          <a:p>
            <a:endParaRPr lang="en-US"/>
          </a:p>
        </p:txBody>
      </p:sp>
      <p:sp>
        <p:nvSpPr>
          <p:cNvPr id="3" name="Subtitle 2"/>
          <p:cNvSpPr>
            <a:spLocks noGrp="1"/>
          </p:cNvSpPr>
          <p:nvPr>
            <p:ph type="subTitle" idx="1"/>
          </p:nvPr>
        </p:nvSpPr>
        <p:spPr>
          <a:xfrm>
            <a:off x="1259879" y="2919863"/>
            <a:ext cx="7559279" cy="426949"/>
          </a:xfrm>
        </p:spPr>
        <p:txBody>
          <a:bodyPr/>
          <a:lstStyle>
            <a:lvl1pPr marL="0" indent="0" algn="l">
              <a:buNone/>
              <a:defRPr sz="1200" b="0" i="0">
                <a:latin typeface="Yu Gothic Light" panose="020B0300000000000000" pitchFamily="34" charset="-128"/>
                <a:ea typeface="Yu Gothic Light" panose="020B0300000000000000" pitchFamily="34" charset="-128"/>
              </a:defRPr>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ja-JP" altLang="en-US"/>
              <a:t>マスター サブタイトルの書式設定</a:t>
            </a:r>
            <a:endParaRPr lang="en-US"/>
          </a:p>
        </p:txBody>
      </p:sp>
    </p:spTree>
    <p:extLst>
      <p:ext uri="{BB962C8B-B14F-4D97-AF65-F5344CB8AC3E}">
        <p14:creationId xmlns:p14="http://schemas.microsoft.com/office/powerpoint/2010/main" val="353898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タイトルのみ">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A1783C7-0CC5-4849-B4E6-99E7F94CADD7}"/>
              </a:ext>
            </a:extLst>
          </p:cNvPr>
          <p:cNvSpPr>
            <a:spLocks noGrp="1"/>
          </p:cNvSpPr>
          <p:nvPr>
            <p:ph type="title"/>
          </p:nvPr>
        </p:nvSpPr>
        <p:spPr>
          <a:xfrm>
            <a:off x="179388" y="129112"/>
            <a:ext cx="9720262" cy="462022"/>
          </a:xfrm>
        </p:spPr>
        <p:txBody>
          <a:bodyPr/>
          <a:lstStyle>
            <a:lvl1pPr>
              <a:defRPr sz="1400" b="0" i="0">
                <a:solidFill>
                  <a:schemeClr val="tx1">
                    <a:lumMod val="85000"/>
                    <a:lumOff val="15000"/>
                  </a:schemeClr>
                </a:solidFill>
                <a:latin typeface="Yu Gothic UI" panose="020B0500000000000000" pitchFamily="34" charset="-128"/>
                <a:ea typeface="Yu Gothic UI" panose="020B0500000000000000" pitchFamily="34" charset="-128"/>
              </a:defRPr>
            </a:lvl1pPr>
          </a:lstStyle>
          <a:p>
            <a:r>
              <a:rPr lang="ja-JP" altLang="en-US"/>
              <a:t>マスター タイトルの書式設定</a:t>
            </a:r>
            <a:endParaRPr lang="en-US" dirty="0"/>
          </a:p>
        </p:txBody>
      </p:sp>
      <p:sp>
        <p:nvSpPr>
          <p:cNvPr id="5" name="Footer Placeholder 4">
            <a:extLst>
              <a:ext uri="{FF2B5EF4-FFF2-40B4-BE49-F238E27FC236}">
                <a16:creationId xmlns:a16="http://schemas.microsoft.com/office/drawing/2014/main" id="{95FA158A-1F5E-FE4A-9A6B-111FDA561BF7}"/>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6" name="Slide Number Placeholder 5">
            <a:extLst>
              <a:ext uri="{FF2B5EF4-FFF2-40B4-BE49-F238E27FC236}">
                <a16:creationId xmlns:a16="http://schemas.microsoft.com/office/drawing/2014/main" id="{21DC39F3-1AAC-0741-B6F2-09A1133893EC}"/>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892740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A1783C7-0CC5-4849-B4E6-99E7F94CADD7}"/>
              </a:ext>
            </a:extLst>
          </p:cNvPr>
          <p:cNvSpPr>
            <a:spLocks noGrp="1"/>
          </p:cNvSpPr>
          <p:nvPr>
            <p:ph type="title"/>
          </p:nvPr>
        </p:nvSpPr>
        <p:spPr>
          <a:xfrm>
            <a:off x="179388" y="129112"/>
            <a:ext cx="9720262" cy="462022"/>
          </a:xfrm>
        </p:spPr>
        <p:txBody>
          <a:bodyPr/>
          <a:lstStyle>
            <a:lvl1pPr>
              <a:defRPr sz="1400" b="0" i="0">
                <a:solidFill>
                  <a:schemeClr val="tx1">
                    <a:lumMod val="85000"/>
                    <a:lumOff val="15000"/>
                  </a:schemeClr>
                </a:solidFill>
                <a:latin typeface="Yu Gothic UI" panose="020B0500000000000000" pitchFamily="34" charset="-128"/>
                <a:ea typeface="Yu Gothic UI" panose="020B0500000000000000" pitchFamily="34" charset="-128"/>
              </a:defRPr>
            </a:lvl1pPr>
          </a:lstStyle>
          <a:p>
            <a:r>
              <a:rPr lang="ja-JP" altLang="en-US"/>
              <a:t>マスター タイトルの書式設定</a:t>
            </a:r>
            <a:endParaRPr lang="en-US" dirty="0"/>
          </a:p>
        </p:txBody>
      </p:sp>
      <p:sp>
        <p:nvSpPr>
          <p:cNvPr id="15" name="Footer Placeholder 4">
            <a:extLst>
              <a:ext uri="{FF2B5EF4-FFF2-40B4-BE49-F238E27FC236}">
                <a16:creationId xmlns:a16="http://schemas.microsoft.com/office/drawing/2014/main" id="{0B3E7DD7-82B1-3D41-8E82-DFDCE2414CA7}"/>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6" name="Slide Number Placeholder 5">
            <a:extLst>
              <a:ext uri="{FF2B5EF4-FFF2-40B4-BE49-F238E27FC236}">
                <a16:creationId xmlns:a16="http://schemas.microsoft.com/office/drawing/2014/main" id="{53C0BC47-406F-E24B-8C5E-5931677C3B34}"/>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4089911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6F13D40-FB2C-E24D-801A-7507CDA06AA6}"/>
              </a:ext>
            </a:extLst>
          </p:cNvPr>
          <p:cNvSpPr>
            <a:spLocks noGrp="1"/>
          </p:cNvSpPr>
          <p:nvPr>
            <p:ph type="ftr" sz="quarter" idx="11"/>
          </p:nvPr>
        </p:nvSpPr>
        <p:spPr>
          <a:xfrm>
            <a:off x="7814821" y="7193739"/>
            <a:ext cx="1762813" cy="335386"/>
          </a:xfrm>
        </p:spPr>
        <p:txBody>
          <a:bodyPr lIns="108000" rIns="108000" anchor="ctr"/>
          <a:lstStyle>
            <a:lvl1pPr algn="l">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9" name="Slide Number Placeholder 5">
            <a:extLst>
              <a:ext uri="{FF2B5EF4-FFF2-40B4-BE49-F238E27FC236}">
                <a16:creationId xmlns:a16="http://schemas.microsoft.com/office/drawing/2014/main" id="{AA1962D1-1B0E-8440-8BAA-660F41B9C317}"/>
              </a:ext>
            </a:extLst>
          </p:cNvPr>
          <p:cNvSpPr>
            <a:spLocks noGrp="1"/>
          </p:cNvSpPr>
          <p:nvPr>
            <p:ph type="sldNum" sz="quarter" idx="12"/>
          </p:nvPr>
        </p:nvSpPr>
        <p:spPr>
          <a:xfrm>
            <a:off x="9502218" y="7193739"/>
            <a:ext cx="397432" cy="335386"/>
          </a:xfrm>
        </p:spPr>
        <p:txBody>
          <a:bodyPr lIns="108000" rIns="108000" anchor="ctr"/>
          <a:lstStyle>
            <a:lvl1pPr>
              <a:defRPr sz="700" b="0" i="0">
                <a:solidFill>
                  <a:schemeClr val="tx1">
                    <a:lumMod val="75000"/>
                    <a:lumOff val="25000"/>
                  </a:schemeClr>
                </a:solidFill>
                <a:latin typeface="Yu Gothic UI Semilight" panose="020B0400000000000000" pitchFamily="34" charset="-128"/>
                <a:ea typeface="Yu Gothic UI Semilight" panose="020B0400000000000000" pitchFamily="34" charset="-128"/>
              </a:defRPr>
            </a:lvl1pPr>
          </a:lstStyle>
          <a:p>
            <a:r>
              <a:rPr kumimoji="1" lang="en-US" altLang="ja-JP" dirty="0">
                <a:solidFill>
                  <a:schemeClr val="bg1">
                    <a:lumMod val="75000"/>
                  </a:schemeClr>
                </a:solidFill>
              </a:rPr>
              <a:t>#</a:t>
            </a:r>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1668866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2934" y="602080"/>
            <a:ext cx="8693170" cy="1061995"/>
          </a:xfrm>
          <a:prstGeom prst="rect">
            <a:avLst/>
          </a:prstGeom>
        </p:spPr>
        <p:txBody>
          <a:bodyPr vert="horz" lIns="180000" tIns="108000" rIns="180000" bIns="108000" rtlCol="0" anchor="ctr">
            <a:spAutoFit/>
          </a:bodyPr>
          <a:lstStyle/>
          <a:p>
            <a:r>
              <a:rPr lang="ja-JP" altLang="en-US"/>
              <a:t>マスター タイトルの書式設定</a:t>
            </a:r>
            <a:endParaRPr lang="en-US"/>
          </a:p>
        </p:txBody>
      </p:sp>
      <p:sp>
        <p:nvSpPr>
          <p:cNvPr id="3" name="Text Placeholder 2"/>
          <p:cNvSpPr>
            <a:spLocks noGrp="1"/>
          </p:cNvSpPr>
          <p:nvPr>
            <p:ph type="body" idx="1"/>
          </p:nvPr>
        </p:nvSpPr>
        <p:spPr>
          <a:xfrm>
            <a:off x="692934" y="2012414"/>
            <a:ext cx="8693170" cy="3010862"/>
          </a:xfrm>
          <a:prstGeom prst="rect">
            <a:avLst/>
          </a:prstGeom>
        </p:spPr>
        <p:txBody>
          <a:bodyPr vert="horz" lIns="180000" tIns="108000" rIns="180000" bIns="108000" rtlCol="0">
            <a:sp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92934" y="6983759"/>
            <a:ext cx="2267784" cy="448365"/>
          </a:xfrm>
          <a:prstGeom prst="rect">
            <a:avLst/>
          </a:prstGeom>
        </p:spPr>
        <p:txBody>
          <a:bodyPr vert="horz" lIns="180000" tIns="108000" rIns="180000" bIns="108000" rtlCol="0" anchor="ctr">
            <a:spAutoFit/>
          </a:bodyPr>
          <a:lstStyle>
            <a:lvl1pPr algn="l">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endParaRPr kumimoji="1" lang="ja-JP" altLang="en-US"/>
          </a:p>
        </p:txBody>
      </p:sp>
      <p:sp>
        <p:nvSpPr>
          <p:cNvPr id="5" name="Footer Placeholder 4"/>
          <p:cNvSpPr>
            <a:spLocks noGrp="1"/>
          </p:cNvSpPr>
          <p:nvPr>
            <p:ph type="ftr" sz="quarter" idx="3"/>
          </p:nvPr>
        </p:nvSpPr>
        <p:spPr>
          <a:xfrm>
            <a:off x="3338682" y="6988055"/>
            <a:ext cx="3401675" cy="439773"/>
          </a:xfrm>
          <a:prstGeom prst="rect">
            <a:avLst/>
          </a:prstGeom>
        </p:spPr>
        <p:txBody>
          <a:bodyPr vert="horz" lIns="180000" tIns="108000" rIns="180000" bIns="108000" rtlCol="0" anchor="ctr">
            <a:spAutoFit/>
          </a:bodyPr>
          <a:lstStyle>
            <a:lvl1pPr algn="ctr">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r>
              <a:rPr kumimoji="1" lang="en" altLang="ja-JP" dirty="0"/>
              <a:t>@ 2023 Tohoku Electric Power Co.,Inc.</a:t>
            </a:r>
            <a:endParaRPr kumimoji="1" lang="ja-JP" altLang="en-US" dirty="0"/>
          </a:p>
        </p:txBody>
      </p:sp>
      <p:sp>
        <p:nvSpPr>
          <p:cNvPr id="6" name="Slide Number Placeholder 5"/>
          <p:cNvSpPr>
            <a:spLocks noGrp="1"/>
          </p:cNvSpPr>
          <p:nvPr>
            <p:ph type="sldNum" sz="quarter" idx="4"/>
          </p:nvPr>
        </p:nvSpPr>
        <p:spPr>
          <a:xfrm>
            <a:off x="7118320" y="6983759"/>
            <a:ext cx="2267784" cy="448365"/>
          </a:xfrm>
          <a:prstGeom prst="rect">
            <a:avLst/>
          </a:prstGeom>
        </p:spPr>
        <p:txBody>
          <a:bodyPr vert="horz" lIns="180000" tIns="108000" rIns="180000" bIns="108000" rtlCol="0" anchor="ctr">
            <a:spAutoFit/>
          </a:bodyPr>
          <a:lstStyle>
            <a:lvl1pPr algn="r">
              <a:lnSpc>
                <a:spcPct val="120000"/>
              </a:lnSpc>
              <a:spcAft>
                <a:spcPts val="600"/>
              </a:spcAft>
              <a:defRPr sz="1323" b="0" i="0">
                <a:solidFill>
                  <a:schemeClr val="tx1">
                    <a:tint val="75000"/>
                  </a:schemeClr>
                </a:solidFill>
                <a:latin typeface="Yu Gothic UI" panose="020B0500000000000000" pitchFamily="34" charset="-128"/>
                <a:ea typeface="Yu Gothic UI" panose="020B0500000000000000" pitchFamily="34" charset="-128"/>
              </a:defRPr>
            </a:lvl1pPr>
          </a:lstStyle>
          <a:p>
            <a:fld id="{333886D2-0EBE-448B-9C70-C282F8453824}" type="slidenum">
              <a:rPr kumimoji="1" lang="ja-JP" altLang="en-US" smtClean="0"/>
              <a:pPr/>
              <a:t>‹#›</a:t>
            </a:fld>
            <a:endParaRPr kumimoji="1" lang="ja-JP" altLang="en-US"/>
          </a:p>
        </p:txBody>
      </p:sp>
    </p:spTree>
    <p:extLst>
      <p:ext uri="{BB962C8B-B14F-4D97-AF65-F5344CB8AC3E}">
        <p14:creationId xmlns:p14="http://schemas.microsoft.com/office/powerpoint/2010/main" val="1892818443"/>
      </p:ext>
    </p:extLst>
  </p:cSld>
  <p:clrMap bg1="lt1" tx1="dk1" bg2="lt2" tx2="dk2" accent1="accent1" accent2="accent2" accent3="accent3" accent4="accent4" accent5="accent5" accent6="accent6" hlink="hlink" folHlink="folHlink"/>
  <p:sldLayoutIdLst>
    <p:sldLayoutId id="2147483701" r:id="rId1"/>
    <p:sldLayoutId id="2147483712" r:id="rId2"/>
    <p:sldLayoutId id="2147483706" r:id="rId3"/>
    <p:sldLayoutId id="2147483707" r:id="rId4"/>
  </p:sldLayoutIdLst>
  <p:hf hdr="0" dt="0"/>
  <p:txStyles>
    <p:title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UI" panose="020B0500000000000000" pitchFamily="34" charset="-128"/>
          <a:ea typeface="Yu Gothic UI" panose="020B0500000000000000" pitchFamily="34" charset="-128"/>
          <a:cs typeface="+mj-cs"/>
        </a:defRPr>
      </a:lvl1pPr>
    </p:titleStyle>
    <p:bodyStyle>
      <a:lvl1pPr marL="251986" indent="-251986" algn="l" defTabSz="1007943" rtl="0" eaLnBrk="1" latinLnBrk="0" hangingPunct="1">
        <a:lnSpc>
          <a:spcPct val="120000"/>
        </a:lnSpc>
        <a:spcBef>
          <a:spcPts val="1102"/>
        </a:spcBef>
        <a:spcAft>
          <a:spcPts val="600"/>
        </a:spcAft>
        <a:buFont typeface="Arial" panose="020B0604020202020204" pitchFamily="34" charset="0"/>
        <a:buChar char="•"/>
        <a:defRPr kumimoji="1" sz="3086" b="0" i="0" kern="1200">
          <a:solidFill>
            <a:schemeClr val="tx1"/>
          </a:solidFill>
          <a:latin typeface="Yu Gothic UI" panose="020B0500000000000000" pitchFamily="34" charset="-128"/>
          <a:ea typeface="Yu Gothic UI" panose="020B0500000000000000" pitchFamily="34" charset="-128"/>
          <a:cs typeface="+mn-cs"/>
        </a:defRPr>
      </a:lvl1pPr>
      <a:lvl2pPr marL="755957" indent="-251986" algn="l" defTabSz="1007943" rtl="0" eaLnBrk="1" latinLnBrk="0" hangingPunct="1">
        <a:lnSpc>
          <a:spcPct val="120000"/>
        </a:lnSpc>
        <a:spcBef>
          <a:spcPts val="551"/>
        </a:spcBef>
        <a:spcAft>
          <a:spcPts val="600"/>
        </a:spcAft>
        <a:buFont typeface="Arial" panose="020B0604020202020204" pitchFamily="34" charset="0"/>
        <a:buChar char="•"/>
        <a:defRPr kumimoji="1" sz="2646" b="0" i="0" kern="1200">
          <a:solidFill>
            <a:schemeClr val="tx1"/>
          </a:solidFill>
          <a:latin typeface="Yu Gothic UI" panose="020B0500000000000000" pitchFamily="34" charset="-128"/>
          <a:ea typeface="Yu Gothic UI" panose="020B0500000000000000" pitchFamily="34" charset="-128"/>
          <a:cs typeface="+mn-cs"/>
        </a:defRPr>
      </a:lvl2pPr>
      <a:lvl3pPr marL="1259929" indent="-251986" algn="l" defTabSz="1007943" rtl="0" eaLnBrk="1" latinLnBrk="0" hangingPunct="1">
        <a:lnSpc>
          <a:spcPct val="120000"/>
        </a:lnSpc>
        <a:spcBef>
          <a:spcPts val="551"/>
        </a:spcBef>
        <a:spcAft>
          <a:spcPts val="600"/>
        </a:spcAft>
        <a:buFont typeface="Arial" panose="020B0604020202020204" pitchFamily="34" charset="0"/>
        <a:buChar char="•"/>
        <a:defRPr kumimoji="1" sz="2205" b="0" i="0" kern="1200">
          <a:solidFill>
            <a:schemeClr val="tx1"/>
          </a:solidFill>
          <a:latin typeface="Yu Gothic UI" panose="020B0500000000000000" pitchFamily="34" charset="-128"/>
          <a:ea typeface="Yu Gothic UI" panose="020B0500000000000000" pitchFamily="34" charset="-128"/>
          <a:cs typeface="+mn-cs"/>
        </a:defRPr>
      </a:lvl3pPr>
      <a:lvl4pPr marL="1763900" indent="-251986" algn="l" defTabSz="1007943" rtl="0" eaLnBrk="1" latinLnBrk="0" hangingPunct="1">
        <a:lnSpc>
          <a:spcPct val="120000"/>
        </a:lnSpc>
        <a:spcBef>
          <a:spcPts val="551"/>
        </a:spcBef>
        <a:spcAft>
          <a:spcPts val="600"/>
        </a:spcAft>
        <a:buFont typeface="Arial" panose="020B0604020202020204" pitchFamily="34" charset="0"/>
        <a:buChar char="•"/>
        <a:defRPr kumimoji="1" sz="1984" b="0" i="0" kern="1200">
          <a:solidFill>
            <a:schemeClr val="tx1"/>
          </a:solidFill>
          <a:latin typeface="Yu Gothic UI" panose="020B0500000000000000" pitchFamily="34" charset="-128"/>
          <a:ea typeface="Yu Gothic UI" panose="020B0500000000000000" pitchFamily="34" charset="-128"/>
          <a:cs typeface="+mn-cs"/>
        </a:defRPr>
      </a:lvl4pPr>
      <a:lvl5pPr marL="2267872" indent="-251986" algn="l" defTabSz="1007943" rtl="0" eaLnBrk="1" latinLnBrk="0" hangingPunct="1">
        <a:lnSpc>
          <a:spcPct val="120000"/>
        </a:lnSpc>
        <a:spcBef>
          <a:spcPts val="551"/>
        </a:spcBef>
        <a:spcAft>
          <a:spcPts val="600"/>
        </a:spcAft>
        <a:buFont typeface="Arial" panose="020B0604020202020204" pitchFamily="34" charset="0"/>
        <a:buChar char="•"/>
        <a:defRPr kumimoji="1" sz="1984" b="0" i="0" kern="1200">
          <a:solidFill>
            <a:schemeClr val="tx1"/>
          </a:solidFill>
          <a:latin typeface="Yu Gothic UI" panose="020B0500000000000000" pitchFamily="34" charset="-128"/>
          <a:ea typeface="Yu Gothic UI" panose="020B0500000000000000" pitchFamily="34" charset="-128"/>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en-US"/>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82" userDrawn="1">
          <p15:clr>
            <a:srgbClr val="A4A3A4"/>
          </p15:clr>
        </p15:guide>
        <p15:guide id="2" pos="3174" userDrawn="1">
          <p15:clr>
            <a:srgbClr val="A4A3A4"/>
          </p15:clr>
        </p15:guide>
        <p15:guide id="3" pos="3061" userDrawn="1">
          <p15:clr>
            <a:srgbClr val="A4A3A4"/>
          </p15:clr>
        </p15:guide>
        <p15:guide id="4" pos="3288" userDrawn="1">
          <p15:clr>
            <a:srgbClr val="A4A3A4"/>
          </p15:clr>
        </p15:guide>
        <p15:guide id="5" pos="113" userDrawn="1">
          <p15:clr>
            <a:srgbClr val="A4A3A4"/>
          </p15:clr>
        </p15:guide>
        <p15:guide id="6" pos="6236" userDrawn="1">
          <p15:clr>
            <a:srgbClr val="A4A3A4"/>
          </p15:clr>
        </p15:guide>
        <p15:guide id="7" orient="horz" pos="456" userDrawn="1">
          <p15:clr>
            <a:srgbClr val="A4A3A4"/>
          </p15:clr>
        </p15:guide>
        <p15:guide id="8" orient="horz" pos="4513" userDrawn="1">
          <p15:clr>
            <a:srgbClr val="A4A3A4"/>
          </p15:clr>
        </p15:guide>
        <p15:guide id="10" pos="226" userDrawn="1">
          <p15:clr>
            <a:srgbClr val="A4A3A4"/>
          </p15:clr>
        </p15:guide>
        <p15:guide id="11" pos="6123" userDrawn="1">
          <p15:clr>
            <a:srgbClr val="A4A3A4"/>
          </p15:clr>
        </p15:guide>
        <p15:guide id="12" orient="horz" pos="648" userDrawn="1">
          <p15:clr>
            <a:srgbClr val="A4A3A4"/>
          </p15:clr>
        </p15:guide>
        <p15:guide id="13" orient="horz" pos="4320"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9.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6.jpeg"/><Relationship Id="rId11" Type="http://schemas.openxmlformats.org/officeDocument/2006/relationships/image" Target="../media/image60.jpeg"/><Relationship Id="rId5" Type="http://schemas.openxmlformats.org/officeDocument/2006/relationships/image" Target="../media/image55.jpeg"/><Relationship Id="rId10" Type="http://schemas.openxmlformats.org/officeDocument/2006/relationships/image" Target="../media/image59.jpeg"/><Relationship Id="rId4" Type="http://schemas.openxmlformats.org/officeDocument/2006/relationships/image" Target="../media/image54.png"/><Relationship Id="rId9" Type="http://schemas.openxmlformats.org/officeDocument/2006/relationships/image" Target="../media/image58.jpeg"/></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68.jpeg"/><Relationship Id="rId3" Type="http://schemas.openxmlformats.org/officeDocument/2006/relationships/image" Target="../media/image61.jpeg"/><Relationship Id="rId7" Type="http://schemas.openxmlformats.org/officeDocument/2006/relationships/image" Target="../media/image64.png"/><Relationship Id="rId12" Type="http://schemas.openxmlformats.org/officeDocument/2006/relationships/image" Target="../media/image6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microsoft.com/office/2007/relationships/hdphoto" Target="../media/hdphoto2.wdp"/><Relationship Id="rId11" Type="http://schemas.microsoft.com/office/2007/relationships/hdphoto" Target="../media/hdphoto4.wdp"/><Relationship Id="rId5" Type="http://schemas.openxmlformats.org/officeDocument/2006/relationships/image" Target="../media/image63.png"/><Relationship Id="rId15" Type="http://schemas.microsoft.com/office/2007/relationships/hdphoto" Target="../media/hdphoto5.wdp"/><Relationship Id="rId10" Type="http://schemas.openxmlformats.org/officeDocument/2006/relationships/image" Target="../media/image66.png"/><Relationship Id="rId4" Type="http://schemas.openxmlformats.org/officeDocument/2006/relationships/image" Target="../media/image62.jpeg"/><Relationship Id="rId9" Type="http://schemas.openxmlformats.org/officeDocument/2006/relationships/image" Target="../media/image65.jpeg"/><Relationship Id="rId14" Type="http://schemas.openxmlformats.org/officeDocument/2006/relationships/image" Target="../media/image6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E48A061-6844-1247-A13F-52D2EC067B71}"/>
              </a:ext>
            </a:extLst>
          </p:cNvPr>
          <p:cNvSpPr txBox="1"/>
          <p:nvPr/>
        </p:nvSpPr>
        <p:spPr>
          <a:xfrm>
            <a:off x="358775" y="976815"/>
            <a:ext cx="9361488" cy="1871621"/>
          </a:xfrm>
          <a:prstGeom prst="rect">
            <a:avLst/>
          </a:prstGeom>
          <a:noFill/>
        </p:spPr>
        <p:txBody>
          <a:bodyPr wrap="square" lIns="360000" tIns="180000" rIns="360000" bIns="180000" rtlCol="0">
            <a:spAutoFit/>
          </a:bodyPr>
          <a:lstStyle/>
          <a:p>
            <a:pPr algn="just">
              <a:lnSpc>
                <a:spcPct val="140000"/>
              </a:lnSpc>
              <a:spcAft>
                <a:spcPts val="600"/>
              </a:spcAft>
            </a:pPr>
            <a:r>
              <a:rPr kumimoji="1" lang="ja-JP" altLang="en-US" sz="1400" dirty="0">
                <a:latin typeface="游ゴシック Medium" panose="020B0500000000000000" pitchFamily="50" charset="-128"/>
                <a:ea typeface="游ゴシック Medium" panose="020B0500000000000000" pitchFamily="50" charset="-128"/>
              </a:rPr>
              <a:t>こ</a:t>
            </a:r>
            <a:r>
              <a:rPr kumimoji="1" lang="ja-JP" altLang="en-US" sz="1400" spc="150" dirty="0">
                <a:latin typeface="游ゴシック Medium" panose="020B0500000000000000" pitchFamily="50" charset="-128"/>
                <a:ea typeface="游ゴシック Medium" panose="020B0500000000000000" pitchFamily="50" charset="-128"/>
              </a:rPr>
              <a:t>の</a:t>
            </a:r>
            <a:r>
              <a:rPr kumimoji="1" lang="en-US" altLang="ja-JP" sz="1400" spc="150" dirty="0">
                <a:latin typeface="游ゴシック Medium" panose="020B0500000000000000" pitchFamily="50" charset="-128"/>
                <a:ea typeface="游ゴシック Medium" panose="020B0500000000000000" pitchFamily="50" charset="-128"/>
              </a:rPr>
              <a:t>e</a:t>
            </a:r>
            <a:r>
              <a:rPr kumimoji="1" lang="ja-JP" altLang="en-US" sz="1400" spc="150" dirty="0">
                <a:latin typeface="游ゴシック Medium" panose="020B0500000000000000" pitchFamily="50" charset="-128"/>
                <a:ea typeface="游ゴシック Medium" panose="020B0500000000000000" pitchFamily="50" charset="-128"/>
              </a:rPr>
              <a:t>ラーニング教材</a:t>
            </a:r>
            <a:r>
              <a:rPr kumimoji="1" lang="ja-JP" altLang="en-US" sz="1400" dirty="0">
                <a:latin typeface="游ゴシック Medium" panose="020B0500000000000000" pitchFamily="50" charset="-128"/>
                <a:ea typeface="游ゴシック Medium" panose="020B0500000000000000" pitchFamily="50" charset="-128"/>
              </a:rPr>
              <a:t>は、グループ従業員の一人ひとりが東北電力グループのブランドスローガン「より、そう、ちから。」に込められた思いや、グループスローガン化の背景、サステナビリティ重要課題の解決・中長期ビジョンの実現に向けた深化の必要性・方向性を理解し、行動につなげることができるように作られています。</a:t>
            </a:r>
            <a:r>
              <a:rPr kumimoji="1" lang="en-US" altLang="ja-JP" sz="1400" smtClean="0">
                <a:solidFill>
                  <a:schemeClr val="accent2"/>
                </a:solidFill>
                <a:latin typeface="游ゴシック Medium" panose="020B0500000000000000" pitchFamily="50" charset="-128"/>
                <a:ea typeface="游ゴシック Medium" panose="020B0500000000000000" pitchFamily="50" charset="-128"/>
              </a:rPr>
              <a:t>14</a:t>
            </a:r>
            <a:r>
              <a:rPr kumimoji="1" lang="ja-JP" altLang="en-US" sz="1400" smtClean="0">
                <a:solidFill>
                  <a:schemeClr val="accent2"/>
                </a:solidFill>
                <a:latin typeface="游ゴシック Medium" panose="020B0500000000000000" pitchFamily="50" charset="-128"/>
                <a:ea typeface="游ゴシック Medium" panose="020B0500000000000000" pitchFamily="50" charset="-128"/>
              </a:rPr>
              <a:t>分</a:t>
            </a:r>
            <a:r>
              <a:rPr kumimoji="1" lang="ja-JP" altLang="en-US" sz="1400" dirty="0">
                <a:latin typeface="游ゴシック Medium" panose="020B0500000000000000" pitchFamily="50" charset="-128"/>
                <a:ea typeface="游ゴシック Medium" panose="020B0500000000000000" pitchFamily="50" charset="-128"/>
              </a:rPr>
              <a:t>ほどで修了</a:t>
            </a:r>
            <a:r>
              <a:rPr kumimoji="1" lang="ja-JP" altLang="en-US" sz="1400" dirty="0" smtClean="0">
                <a:latin typeface="游ゴシック Medium" panose="020B0500000000000000" pitchFamily="50" charset="-128"/>
                <a:ea typeface="游ゴシック Medium" panose="020B0500000000000000" pitchFamily="50" charset="-128"/>
              </a:rPr>
              <a:t>できるよう</a:t>
            </a:r>
            <a:r>
              <a:rPr kumimoji="1" lang="ja-JP" altLang="en-US" sz="1400" dirty="0">
                <a:latin typeface="游ゴシック Medium" panose="020B0500000000000000" pitchFamily="50" charset="-128"/>
                <a:ea typeface="游ゴシック Medium" panose="020B0500000000000000" pitchFamily="50" charset="-128"/>
              </a:rPr>
              <a:t>につくられていますので、研修・勉強会など、機会を捉えて繰り返しご確認ください。</a:t>
            </a:r>
          </a:p>
        </p:txBody>
      </p:sp>
      <p:sp>
        <p:nvSpPr>
          <p:cNvPr id="6" name="テキスト ボックス 5">
            <a:extLst>
              <a:ext uri="{FF2B5EF4-FFF2-40B4-BE49-F238E27FC236}">
                <a16:creationId xmlns:a16="http://schemas.microsoft.com/office/drawing/2014/main" id="{1C3AB35A-B877-9041-8A76-D1CDD1EC9B4A}"/>
              </a:ext>
            </a:extLst>
          </p:cNvPr>
          <p:cNvSpPr txBox="1"/>
          <p:nvPr/>
        </p:nvSpPr>
        <p:spPr>
          <a:xfrm>
            <a:off x="358775" y="2814956"/>
            <a:ext cx="9361488" cy="2117842"/>
          </a:xfrm>
          <a:prstGeom prst="rect">
            <a:avLst/>
          </a:prstGeom>
          <a:solidFill>
            <a:schemeClr val="bg1">
              <a:lumMod val="95000"/>
            </a:schemeClr>
          </a:solidFill>
        </p:spPr>
        <p:txBody>
          <a:bodyPr wrap="square" lIns="360000" tIns="180000" rIns="360000" bIns="180000" rtlCol="0">
            <a:spAutoFit/>
          </a:bodyPr>
          <a:lstStyle/>
          <a:p>
            <a:pPr>
              <a:lnSpc>
                <a:spcPct val="120000"/>
              </a:lnSpc>
              <a:spcAft>
                <a:spcPts val="1800"/>
              </a:spcAft>
              <a:buSzPct val="100000"/>
            </a:pPr>
            <a:r>
              <a:rPr kumimoji="1" lang="en-US" altLang="ja-JP" sz="1400" dirty="0">
                <a:latin typeface="游ゴシック Medium" panose="020B0500000000000000" pitchFamily="50" charset="-128"/>
                <a:ea typeface="游ゴシック Medium" panose="020B0500000000000000" pitchFamily="50" charset="-128"/>
              </a:rPr>
              <a:t>【</a:t>
            </a:r>
            <a:r>
              <a:rPr kumimoji="1" lang="ja-JP" altLang="en-US" sz="1400" dirty="0">
                <a:latin typeface="游ゴシック Medium" panose="020B0500000000000000" pitchFamily="50" charset="-128"/>
                <a:ea typeface="游ゴシック Medium" panose="020B0500000000000000" pitchFamily="50" charset="-128"/>
              </a:rPr>
              <a:t>使用方法</a:t>
            </a:r>
            <a:r>
              <a:rPr kumimoji="1" lang="en-US" altLang="ja-JP" sz="1400" dirty="0">
                <a:latin typeface="游ゴシック Medium" panose="020B0500000000000000" pitchFamily="50" charset="-128"/>
                <a:ea typeface="游ゴシック Medium" panose="020B0500000000000000" pitchFamily="50" charset="-128"/>
              </a:rPr>
              <a:t>】</a:t>
            </a:r>
          </a:p>
          <a:p>
            <a:pPr marL="271463" indent="-271463">
              <a:lnSpc>
                <a:spcPct val="120000"/>
              </a:lnSpc>
              <a:spcAft>
                <a:spcPts val="1800"/>
              </a:spcAft>
              <a:buClr>
                <a:schemeClr val="bg2">
                  <a:lumMod val="75000"/>
                </a:schemeClr>
              </a:buClr>
              <a:buSzPct val="100000"/>
              <a:buFont typeface="+mj-lt"/>
              <a:buAutoNum type="arabicPeriod"/>
            </a:pPr>
            <a:r>
              <a:rPr kumimoji="1" lang="ja-JP" altLang="en-US" sz="1400" dirty="0">
                <a:latin typeface="游ゴシック Medium" panose="020B0500000000000000" pitchFamily="50" charset="-128"/>
                <a:ea typeface="游ゴシック Medium" panose="020B0500000000000000" pitchFamily="50" charset="-128"/>
              </a:rPr>
              <a:t>（</a:t>
            </a:r>
            <a:r>
              <a:rPr kumimoji="1" lang="en-US" altLang="ja-JP" sz="1400" dirty="0">
                <a:latin typeface="游ゴシック Medium" panose="020B0500000000000000" pitchFamily="50" charset="-128"/>
                <a:ea typeface="游ゴシック Medium" panose="020B0500000000000000" pitchFamily="50" charset="-128"/>
              </a:rPr>
              <a:t>Windows</a:t>
            </a:r>
            <a:r>
              <a:rPr kumimoji="1" lang="ja-JP" altLang="en-US" sz="1400" dirty="0">
                <a:latin typeface="游ゴシック Medium" panose="020B0500000000000000" pitchFamily="50" charset="-128"/>
                <a:ea typeface="游ゴシック Medium" panose="020B0500000000000000" pitchFamily="50" charset="-128"/>
              </a:rPr>
              <a:t>の場合）</a:t>
            </a:r>
            <a:r>
              <a:rPr kumimoji="1" lang="en-US" altLang="ja-JP" sz="1400" dirty="0">
                <a:latin typeface="游ゴシック Medium" panose="020B0500000000000000" pitchFamily="50" charset="-128"/>
                <a:ea typeface="游ゴシック Medium" panose="020B0500000000000000" pitchFamily="50" charset="-128"/>
              </a:rPr>
              <a:t>F5</a:t>
            </a:r>
            <a:r>
              <a:rPr kumimoji="1" lang="ja-JP" altLang="en-US" sz="1400" dirty="0">
                <a:latin typeface="游ゴシック Medium" panose="020B0500000000000000" pitchFamily="50" charset="-128"/>
                <a:ea typeface="游ゴシック Medium" panose="020B0500000000000000" pitchFamily="50" charset="-128"/>
              </a:rPr>
              <a:t>キーを押して、</a:t>
            </a:r>
            <a:r>
              <a:rPr kumimoji="1" lang="ja-JP" altLang="en-US" sz="1400" u="sng" dirty="0">
                <a:latin typeface="游ゴシック Medium" panose="020B0500000000000000" pitchFamily="50" charset="-128"/>
                <a:ea typeface="游ゴシック Medium" panose="020B0500000000000000" pitchFamily="50" charset="-128"/>
              </a:rPr>
              <a:t>スライドショー形式</a:t>
            </a:r>
            <a:r>
              <a:rPr kumimoji="1" lang="ja-JP" altLang="en-US" sz="1400" dirty="0">
                <a:latin typeface="游ゴシック Medium" panose="020B0500000000000000" pitchFamily="50" charset="-128"/>
                <a:ea typeface="游ゴシック Medium" panose="020B0500000000000000" pitchFamily="50" charset="-128"/>
              </a:rPr>
              <a:t>でご覧ください。</a:t>
            </a:r>
            <a:endParaRPr kumimoji="1" lang="en-US" altLang="ja-JP" sz="1400" dirty="0">
              <a:latin typeface="游ゴシック Medium" panose="020B0500000000000000" pitchFamily="50" charset="-128"/>
              <a:ea typeface="游ゴシック Medium" panose="020B0500000000000000" pitchFamily="50" charset="-128"/>
            </a:endParaRPr>
          </a:p>
          <a:p>
            <a:pPr marL="271463" indent="-271463">
              <a:lnSpc>
                <a:spcPct val="120000"/>
              </a:lnSpc>
              <a:spcAft>
                <a:spcPts val="1800"/>
              </a:spcAft>
              <a:buClr>
                <a:schemeClr val="bg2">
                  <a:lumMod val="75000"/>
                </a:schemeClr>
              </a:buClr>
              <a:buSzPct val="100000"/>
              <a:buFont typeface="+mj-lt"/>
              <a:buAutoNum type="arabicPeriod"/>
            </a:pPr>
            <a:r>
              <a:rPr kumimoji="1" lang="en-US" altLang="ja-JP" sz="1400" dirty="0" smtClean="0">
                <a:latin typeface="游ゴシック Medium" panose="020B0500000000000000" pitchFamily="50" charset="-128"/>
                <a:ea typeface="游ゴシック Medium" panose="020B0500000000000000" pitchFamily="50" charset="-128"/>
              </a:rPr>
              <a:t>Chapter</a:t>
            </a:r>
            <a:r>
              <a:rPr kumimoji="1" lang="ja-JP" altLang="en-US" sz="1400" dirty="0">
                <a:latin typeface="游ゴシック Medium" panose="020B0500000000000000" pitchFamily="50" charset="-128"/>
                <a:ea typeface="游ゴシック Medium" panose="020B0500000000000000" pitchFamily="50" charset="-128"/>
              </a:rPr>
              <a:t>１</a:t>
            </a:r>
            <a:r>
              <a:rPr kumimoji="1" lang="en-US" altLang="ja-JP" sz="1400" dirty="0">
                <a:latin typeface="游ゴシック Medium" panose="020B0500000000000000" pitchFamily="50" charset="-128"/>
                <a:ea typeface="游ゴシック Medium" panose="020B0500000000000000" pitchFamily="50" charset="-128"/>
              </a:rPr>
              <a:t> 〜 Chapter</a:t>
            </a:r>
            <a:r>
              <a:rPr kumimoji="1" lang="ja-JP" altLang="en-US" sz="1400" dirty="0">
                <a:latin typeface="游ゴシック Medium" panose="020B0500000000000000" pitchFamily="50" charset="-128"/>
                <a:ea typeface="游ゴシック Medium" panose="020B0500000000000000" pitchFamily="50" charset="-128"/>
              </a:rPr>
              <a:t>３までの３章構造になっており、</a:t>
            </a:r>
            <a:r>
              <a:rPr kumimoji="1" lang="en-US" altLang="ja-JP" sz="1400" dirty="0">
                <a:latin typeface="游ゴシック Medium" panose="020B0500000000000000" pitchFamily="50" charset="-128"/>
                <a:ea typeface="游ゴシック Medium" panose="020B0500000000000000" pitchFamily="50" charset="-128"/>
              </a:rPr>
              <a:t> </a:t>
            </a:r>
            <a:r>
              <a:rPr kumimoji="1" lang="ja-JP" altLang="en-US" sz="1400" dirty="0">
                <a:latin typeface="游ゴシック Medium" panose="020B0500000000000000" pitchFamily="50" charset="-128"/>
                <a:ea typeface="游ゴシック Medium" panose="020B0500000000000000" pitchFamily="50" charset="-128"/>
              </a:rPr>
              <a:t>章ごとにテストを用意しています。</a:t>
            </a:r>
            <a:r>
              <a:rPr kumimoji="1" lang="en-US" altLang="ja-JP" sz="1400" dirty="0">
                <a:latin typeface="游ゴシック Medium" panose="020B0500000000000000" pitchFamily="50" charset="-128"/>
                <a:ea typeface="游ゴシック Medium" panose="020B0500000000000000" pitchFamily="50" charset="-128"/>
              </a:rPr>
              <a:t/>
            </a:r>
            <a:br>
              <a:rPr kumimoji="1" lang="en-US" altLang="ja-JP" sz="1400" dirty="0">
                <a:latin typeface="游ゴシック Medium" panose="020B0500000000000000" pitchFamily="50" charset="-128"/>
                <a:ea typeface="游ゴシック Medium" panose="020B0500000000000000" pitchFamily="50" charset="-128"/>
              </a:rPr>
            </a:br>
            <a:r>
              <a:rPr kumimoji="1" lang="ja-JP" altLang="en-US" sz="1400" dirty="0">
                <a:latin typeface="游ゴシック Medium" panose="020B0500000000000000" pitchFamily="50" charset="-128"/>
                <a:ea typeface="游ゴシック Medium" panose="020B0500000000000000" pitchFamily="50" charset="-128"/>
              </a:rPr>
              <a:t>わからない問題があった場合は、</a:t>
            </a:r>
            <a:r>
              <a:rPr kumimoji="1" lang="en-US" altLang="ja-JP" sz="1400" u="sng" dirty="0">
                <a:latin typeface="游ゴシック Medium" panose="020B0500000000000000" pitchFamily="50" charset="-128"/>
                <a:ea typeface="游ゴシック Medium" panose="020B0500000000000000" pitchFamily="50" charset="-128"/>
              </a:rPr>
              <a:t>ESC</a:t>
            </a:r>
            <a:r>
              <a:rPr kumimoji="1" lang="ja-JP" altLang="en-US" sz="1400" u="sng" dirty="0">
                <a:latin typeface="游ゴシック Medium" panose="020B0500000000000000" pitchFamily="50" charset="-128"/>
                <a:ea typeface="游ゴシック Medium" panose="020B0500000000000000" pitchFamily="50" charset="-128"/>
              </a:rPr>
              <a:t>キーでスライドショーを中止</a:t>
            </a:r>
            <a:r>
              <a:rPr kumimoji="1" lang="ja-JP" altLang="en-US" sz="1400" dirty="0">
                <a:latin typeface="游ゴシック Medium" panose="020B0500000000000000" pitchFamily="50" charset="-128"/>
                <a:ea typeface="游ゴシック Medium" panose="020B0500000000000000" pitchFamily="50" charset="-128"/>
              </a:rPr>
              <a:t>し、前のページに戻って復習してみてください。</a:t>
            </a:r>
          </a:p>
        </p:txBody>
      </p:sp>
      <p:sp>
        <p:nvSpPr>
          <p:cNvPr id="7" name="角丸四角形 6">
            <a:extLst>
              <a:ext uri="{FF2B5EF4-FFF2-40B4-BE49-F238E27FC236}">
                <a16:creationId xmlns:a16="http://schemas.microsoft.com/office/drawing/2014/main" id="{AA9C1AEF-0013-704B-9E2C-C27AF447E88E}"/>
              </a:ext>
            </a:extLst>
          </p:cNvPr>
          <p:cNvSpPr/>
          <p:nvPr/>
        </p:nvSpPr>
        <p:spPr>
          <a:xfrm>
            <a:off x="358775" y="6235433"/>
            <a:ext cx="9361488" cy="623099"/>
          </a:xfrm>
          <a:prstGeom prst="roundRect">
            <a:avLst>
              <a:gd name="adj" fmla="val 357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algn="ctr">
              <a:lnSpc>
                <a:spcPct val="120000"/>
              </a:lnSpc>
              <a:spcAft>
                <a:spcPts val="600"/>
              </a:spcAft>
            </a:pPr>
            <a:r>
              <a:rPr kumimoji="1" lang="ja-JP" altLang="en-US" sz="1400" b="1">
                <a:solidFill>
                  <a:schemeClr val="bg1"/>
                </a:solidFill>
                <a:latin typeface="Yu Gothic" panose="020B0400000000000000" pitchFamily="34" charset="-128"/>
                <a:ea typeface="Yu Gothic" panose="020B0400000000000000" pitchFamily="34" charset="-128"/>
              </a:rPr>
              <a:t>まずは「</a:t>
            </a:r>
            <a:r>
              <a:rPr kumimoji="1" lang="en-US" altLang="ja-JP" sz="1400" b="1">
                <a:solidFill>
                  <a:schemeClr val="bg1"/>
                </a:solidFill>
                <a:latin typeface="Yu Gothic" panose="020B0400000000000000" pitchFamily="34" charset="-128"/>
                <a:ea typeface="Yu Gothic" panose="020B0400000000000000" pitchFamily="34" charset="-128"/>
              </a:rPr>
              <a:t>F5</a:t>
            </a:r>
            <a:r>
              <a:rPr kumimoji="1" lang="ja-JP" altLang="en-US" sz="1400" b="1">
                <a:solidFill>
                  <a:schemeClr val="bg1"/>
                </a:solidFill>
                <a:latin typeface="Yu Gothic" panose="020B0400000000000000" pitchFamily="34" charset="-128"/>
                <a:ea typeface="Yu Gothic" panose="020B0400000000000000" pitchFamily="34" charset="-128"/>
              </a:rPr>
              <a:t>キー」</a:t>
            </a:r>
            <a:r>
              <a:rPr kumimoji="1" lang="ja-JP" altLang="en-US" sz="1400" b="1" spc="200">
                <a:solidFill>
                  <a:schemeClr val="bg1"/>
                </a:solidFill>
                <a:latin typeface="Yu Gothic" panose="020B0400000000000000" pitchFamily="34" charset="-128"/>
                <a:ea typeface="Yu Gothic" panose="020B0400000000000000" pitchFamily="34" charset="-128"/>
              </a:rPr>
              <a:t>で</a:t>
            </a:r>
            <a:r>
              <a:rPr kumimoji="1" lang="en-US" altLang="ja-JP" sz="1400" b="1" spc="200">
                <a:solidFill>
                  <a:schemeClr val="bg1"/>
                </a:solidFill>
                <a:latin typeface="Yu Gothic" panose="020B0400000000000000" pitchFamily="34" charset="-128"/>
                <a:ea typeface="Yu Gothic" panose="020B0400000000000000" pitchFamily="34" charset="-128"/>
              </a:rPr>
              <a:t>START!</a:t>
            </a:r>
            <a:endParaRPr kumimoji="1" lang="ja-JP" altLang="en-US" sz="1400" b="1" spc="200">
              <a:solidFill>
                <a:schemeClr val="bg1"/>
              </a:solidFill>
              <a:latin typeface="Yu Gothic" panose="020B0400000000000000" pitchFamily="34" charset="-128"/>
              <a:ea typeface="Yu Gothic" panose="020B0400000000000000" pitchFamily="34" charset="-128"/>
            </a:endParaRPr>
          </a:p>
        </p:txBody>
      </p:sp>
      <p:sp>
        <p:nvSpPr>
          <p:cNvPr id="10" name="タイトル 9">
            <a:extLst>
              <a:ext uri="{FF2B5EF4-FFF2-40B4-BE49-F238E27FC236}">
                <a16:creationId xmlns:a16="http://schemas.microsoft.com/office/drawing/2014/main" id="{5228D3F0-EAF0-EF45-9407-947F195D4CBD}"/>
              </a:ext>
            </a:extLst>
          </p:cNvPr>
          <p:cNvSpPr>
            <a:spLocks noGrp="1"/>
          </p:cNvSpPr>
          <p:nvPr>
            <p:ph type="title"/>
          </p:nvPr>
        </p:nvSpPr>
        <p:spPr>
          <a:xfrm>
            <a:off x="1049890" y="129112"/>
            <a:ext cx="8849759" cy="462022"/>
          </a:xfrm>
        </p:spPr>
        <p:txBody>
          <a:bodyPr/>
          <a:lstStyle/>
          <a:p>
            <a:r>
              <a:rPr lang="ja-JP" altLang="en-US" b="1" dirty="0">
                <a:latin typeface="游ゴシック" panose="020B0400000000000000" pitchFamily="50" charset="-128"/>
                <a:ea typeface="游ゴシック" panose="020B0400000000000000" pitchFamily="50" charset="-128"/>
              </a:rPr>
              <a:t>このスライドのつかい方</a:t>
            </a:r>
          </a:p>
        </p:txBody>
      </p:sp>
      <p:sp>
        <p:nvSpPr>
          <p:cNvPr id="11" name="角丸四角形 10">
            <a:extLst>
              <a:ext uri="{FF2B5EF4-FFF2-40B4-BE49-F238E27FC236}">
                <a16:creationId xmlns:a16="http://schemas.microsoft.com/office/drawing/2014/main" id="{0B04D9F6-93A3-AA4F-8168-95AB71ADBE78}"/>
              </a:ext>
            </a:extLst>
          </p:cNvPr>
          <p:cNvSpPr/>
          <p:nvPr/>
        </p:nvSpPr>
        <p:spPr>
          <a:xfrm>
            <a:off x="358775" y="210997"/>
            <a:ext cx="691116"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ja-JP" altLang="en-US" sz="800" b="1">
                <a:solidFill>
                  <a:schemeClr val="tx1">
                    <a:lumMod val="75000"/>
                    <a:lumOff val="25000"/>
                  </a:schemeClr>
                </a:solidFill>
                <a:latin typeface="游ゴシック" panose="020B0400000000000000" pitchFamily="50" charset="-128"/>
                <a:ea typeface="游ゴシック" panose="020B0400000000000000" pitchFamily="50" charset="-128"/>
              </a:rPr>
              <a:t>はじめに</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8" name="フッター プレースホルダー 17">
            <a:extLst>
              <a:ext uri="{FF2B5EF4-FFF2-40B4-BE49-F238E27FC236}">
                <a16:creationId xmlns:a16="http://schemas.microsoft.com/office/drawing/2014/main" id="{CF1B9E30-813B-7E41-A51F-B12262A1EB3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9" name="スライド番号プレースホルダー 18">
            <a:extLst>
              <a:ext uri="{FF2B5EF4-FFF2-40B4-BE49-F238E27FC236}">
                <a16:creationId xmlns:a16="http://schemas.microsoft.com/office/drawing/2014/main" id="{25E6AF23-73A7-0A4B-B58F-F4FA1E646115}"/>
              </a:ext>
            </a:extLst>
          </p:cNvPr>
          <p:cNvSpPr>
            <a:spLocks noGrp="1"/>
          </p:cNvSpPr>
          <p:nvPr>
            <p:ph type="sldNum" sz="quarter" idx="12"/>
          </p:nvPr>
        </p:nvSpPr>
        <p:spPr/>
        <p:txBody>
          <a:bodyPr/>
          <a:lstStyle/>
          <a:p>
            <a:r>
              <a:rPr kumimoji="1" lang="en-US" altLang="ja-JP" dirty="0">
                <a:solidFill>
                  <a:schemeClr val="bg1">
                    <a:lumMod val="75000"/>
                  </a:schemeClr>
                </a:solidFill>
              </a:rPr>
              <a:t>#</a:t>
            </a:r>
            <a:fld id="{333886D2-0EBE-448B-9C70-C282F8453824}" type="slidenum">
              <a:rPr kumimoji="1" lang="ja-JP" altLang="en-US" smtClean="0"/>
              <a:pPr/>
              <a:t>0</a:t>
            </a:fld>
            <a:r>
              <a:rPr kumimoji="1" lang="en-US" altLang="ja-JP" dirty="0"/>
              <a:t>0</a:t>
            </a:r>
            <a:endParaRPr kumimoji="1" lang="ja-JP" altLang="en-US"/>
          </a:p>
        </p:txBody>
      </p:sp>
    </p:spTree>
    <p:extLst>
      <p:ext uri="{BB962C8B-B14F-4D97-AF65-F5344CB8AC3E}">
        <p14:creationId xmlns:p14="http://schemas.microsoft.com/office/powerpoint/2010/main" val="40852937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6FB8EE4B-86DC-4707-8273-F40966718504}"/>
              </a:ext>
            </a:extLst>
          </p:cNvPr>
          <p:cNvSpPr txBox="1">
            <a:spLocks/>
          </p:cNvSpPr>
          <p:nvPr/>
        </p:nvSpPr>
        <p:spPr>
          <a:xfrm>
            <a:off x="2970494" y="4247431"/>
            <a:ext cx="5734202" cy="784418"/>
          </a:xfrm>
          <a:prstGeom prst="rect">
            <a:avLst/>
          </a:prstGeom>
        </p:spPr>
        <p:txBody>
          <a:bodyPr vert="horz" lIns="180000" tIns="108000" rIns="180000" bIns="108000" rtlCol="0" anchor="b">
            <a:spAutoFit/>
          </a:bodyPr>
          <a:lstStyle>
            <a:lvl1pPr algn="l" defTabSz="1007943" rtl="0" eaLnBrk="1" latinLnBrk="0" hangingPunct="1">
              <a:lnSpc>
                <a:spcPct val="120000"/>
              </a:lnSpc>
              <a:spcBef>
                <a:spcPct val="0"/>
              </a:spcBef>
              <a:spcAft>
                <a:spcPts val="600"/>
              </a:spcAft>
              <a:buNone/>
              <a:defRPr kumimoji="1" sz="360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3200" dirty="0">
                <a:latin typeface="游ゴシック" panose="020B0400000000000000" pitchFamily="50" charset="-128"/>
                <a:ea typeface="游ゴシック" panose="020B0400000000000000" pitchFamily="50" charset="-128"/>
              </a:rPr>
              <a:t>「　　　　　　　　　　 」</a:t>
            </a:r>
          </a:p>
        </p:txBody>
      </p:sp>
      <p:sp>
        <p:nvSpPr>
          <p:cNvPr id="11" name="字幕 2">
            <a:extLst>
              <a:ext uri="{FF2B5EF4-FFF2-40B4-BE49-F238E27FC236}">
                <a16:creationId xmlns:a16="http://schemas.microsoft.com/office/drawing/2014/main" id="{A25107A8-74CF-4DE3-AE0D-FE71BF0CC756}"/>
              </a:ext>
            </a:extLst>
          </p:cNvPr>
          <p:cNvSpPr txBox="1">
            <a:spLocks/>
          </p:cNvSpPr>
          <p:nvPr/>
        </p:nvSpPr>
        <p:spPr>
          <a:xfrm>
            <a:off x="7858391" y="4241079"/>
            <a:ext cx="2210487" cy="774928"/>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ja-JP" altLang="en-US" sz="2400" b="1" dirty="0">
                <a:latin typeface="游ゴシック" panose="020B0400000000000000" pitchFamily="50" charset="-128"/>
                <a:ea typeface="游ゴシック" panose="020B0400000000000000" pitchFamily="50" charset="-128"/>
              </a:rPr>
              <a:t>の</a:t>
            </a:r>
            <a:r>
              <a:rPr lang="ja-JP" altLang="en-US" sz="3200" b="1" dirty="0">
                <a:latin typeface="游ゴシック" panose="020B0400000000000000" pitchFamily="50" charset="-128"/>
                <a:ea typeface="游ゴシック" panose="020B0400000000000000" pitchFamily="50" charset="-128"/>
              </a:rPr>
              <a:t>手引き</a:t>
            </a:r>
            <a:endParaRPr lang="ja-JP" altLang="en-US" sz="2400" b="1" dirty="0">
              <a:latin typeface="游ゴシック" panose="020B0400000000000000" pitchFamily="50" charset="-128"/>
              <a:ea typeface="游ゴシック" panose="020B0400000000000000" pitchFamily="50" charset="-128"/>
            </a:endParaRPr>
          </a:p>
        </p:txBody>
      </p:sp>
      <p:cxnSp>
        <p:nvCxnSpPr>
          <p:cNvPr id="13" name="直線コネクタ 12">
            <a:extLst>
              <a:ext uri="{FF2B5EF4-FFF2-40B4-BE49-F238E27FC236}">
                <a16:creationId xmlns:a16="http://schemas.microsoft.com/office/drawing/2014/main" id="{AA219287-DD69-4662-8920-06D8AEC3A2A7}"/>
              </a:ext>
            </a:extLst>
          </p:cNvPr>
          <p:cNvCxnSpPr>
            <a:cxnSpLocks/>
          </p:cNvCxnSpPr>
          <p:nvPr/>
        </p:nvCxnSpPr>
        <p:spPr>
          <a:xfrm>
            <a:off x="3403600" y="5028634"/>
            <a:ext cx="6675438" cy="0"/>
          </a:xfrm>
          <a:prstGeom prst="line">
            <a:avLst/>
          </a:prstGeom>
          <a:ln w="3175">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15" name="字幕 2">
            <a:extLst>
              <a:ext uri="{FF2B5EF4-FFF2-40B4-BE49-F238E27FC236}">
                <a16:creationId xmlns:a16="http://schemas.microsoft.com/office/drawing/2014/main" id="{F27072CC-3486-420E-A2E9-3B9D793D3E55}"/>
              </a:ext>
            </a:extLst>
          </p:cNvPr>
          <p:cNvSpPr txBox="1">
            <a:spLocks/>
          </p:cNvSpPr>
          <p:nvPr/>
        </p:nvSpPr>
        <p:spPr>
          <a:xfrm>
            <a:off x="3226763" y="5507573"/>
            <a:ext cx="4248150" cy="403929"/>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en-US" altLang="ja-JP" sz="1050" dirty="0">
                <a:latin typeface="游ゴシック" panose="020B0400000000000000" pitchFamily="50" charset="-128"/>
                <a:ea typeface="游ゴシック" panose="020B0400000000000000" pitchFamily="50" charset="-128"/>
              </a:rPr>
              <a:t>Tohoku Electric Power </a:t>
            </a:r>
            <a:r>
              <a:rPr lang="en-US" altLang="ja-JP" sz="1050" dirty="0" err="1">
                <a:latin typeface="游ゴシック" panose="020B0400000000000000" pitchFamily="50" charset="-128"/>
                <a:ea typeface="游ゴシック" panose="020B0400000000000000" pitchFamily="50" charset="-128"/>
              </a:rPr>
              <a:t>Co.,Inc</a:t>
            </a:r>
            <a:r>
              <a:rPr lang="en-US" altLang="ja-JP" sz="1050" dirty="0">
                <a:latin typeface="游ゴシック" panose="020B0400000000000000" pitchFamily="50" charset="-128"/>
                <a:ea typeface="游ゴシック" panose="020B0400000000000000" pitchFamily="50" charset="-128"/>
              </a:rPr>
              <a:t>.</a:t>
            </a:r>
            <a:endParaRPr lang="ja-JP" altLang="en-US" sz="1050" dirty="0">
              <a:latin typeface="游ゴシック" panose="020B0400000000000000" pitchFamily="50" charset="-128"/>
              <a:ea typeface="游ゴシック" panose="020B0400000000000000" pitchFamily="50" charset="-128"/>
            </a:endParaRPr>
          </a:p>
        </p:txBody>
      </p:sp>
      <p:sp>
        <p:nvSpPr>
          <p:cNvPr id="16" name="字幕 2">
            <a:extLst>
              <a:ext uri="{FF2B5EF4-FFF2-40B4-BE49-F238E27FC236}">
                <a16:creationId xmlns:a16="http://schemas.microsoft.com/office/drawing/2014/main" id="{5DA25095-D770-4467-B0F4-A8833E000181}"/>
              </a:ext>
            </a:extLst>
          </p:cNvPr>
          <p:cNvSpPr txBox="1">
            <a:spLocks/>
          </p:cNvSpPr>
          <p:nvPr/>
        </p:nvSpPr>
        <p:spPr>
          <a:xfrm>
            <a:off x="3226762" y="5116344"/>
            <a:ext cx="4195467" cy="412009"/>
          </a:xfrm>
          <a:prstGeom prst="rect">
            <a:avLst/>
          </a:prstGeom>
        </p:spPr>
        <p:txBody>
          <a:bodyPr vert="horz" wrap="square"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en-US" altLang="ja-JP" sz="1050" dirty="0">
                <a:solidFill>
                  <a:schemeClr val="bg2">
                    <a:lumMod val="50000"/>
                  </a:schemeClr>
                </a:solidFill>
                <a:latin typeface="游ゴシック" panose="020B0400000000000000" pitchFamily="50" charset="-128"/>
                <a:ea typeface="游ゴシック" panose="020B0400000000000000" pitchFamily="50" charset="-128"/>
              </a:rPr>
              <a:t>2023 Power Point ver.</a:t>
            </a:r>
            <a:endParaRPr lang="ja-JP" altLang="en-US" sz="1050" dirty="0">
              <a:solidFill>
                <a:schemeClr val="bg2">
                  <a:lumMod val="50000"/>
                </a:schemeClr>
              </a:solidFill>
              <a:latin typeface="游ゴシック" panose="020B0400000000000000" pitchFamily="50" charset="-128"/>
              <a:ea typeface="游ゴシック" panose="020B0400000000000000" pitchFamily="50" charset="-128"/>
            </a:endParaRPr>
          </a:p>
        </p:txBody>
      </p:sp>
      <p:pic>
        <p:nvPicPr>
          <p:cNvPr id="17" name="図 16">
            <a:extLst>
              <a:ext uri="{FF2B5EF4-FFF2-40B4-BE49-F238E27FC236}">
                <a16:creationId xmlns:a16="http://schemas.microsoft.com/office/drawing/2014/main" id="{20707403-056F-41E8-B271-60546D65E7A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16602" y="5924828"/>
            <a:ext cx="2427517" cy="858487"/>
          </a:xfrm>
          <a:prstGeom prst="rect">
            <a:avLst/>
          </a:prstGeom>
        </p:spPr>
      </p:pic>
      <p:sp>
        <p:nvSpPr>
          <p:cNvPr id="18" name="字幕 2">
            <a:extLst>
              <a:ext uri="{FF2B5EF4-FFF2-40B4-BE49-F238E27FC236}">
                <a16:creationId xmlns:a16="http://schemas.microsoft.com/office/drawing/2014/main" id="{2F0BC445-F7D6-42A3-92CE-64442601DA95}"/>
              </a:ext>
            </a:extLst>
          </p:cNvPr>
          <p:cNvSpPr txBox="1">
            <a:spLocks/>
          </p:cNvSpPr>
          <p:nvPr/>
        </p:nvSpPr>
        <p:spPr>
          <a:xfrm>
            <a:off x="3226763" y="3876213"/>
            <a:ext cx="4248150" cy="501264"/>
          </a:xfrm>
          <a:prstGeom prst="rect">
            <a:avLst/>
          </a:prstGeom>
        </p:spPr>
        <p:txBody>
          <a:bodyPr vert="horz" lIns="180000" tIns="108000" rIns="180000" bIns="108000" rtlCol="0">
            <a:spAutoFit/>
          </a:bodyPr>
          <a:lstStyle>
            <a:lvl1pPr marL="0" indent="0" algn="l" defTabSz="1007943" rtl="0" eaLnBrk="1" latinLnBrk="0" hangingPunct="1">
              <a:lnSpc>
                <a:spcPct val="120000"/>
              </a:lnSpc>
              <a:spcBef>
                <a:spcPts val="1102"/>
              </a:spcBef>
              <a:spcAft>
                <a:spcPts val="600"/>
              </a:spcAft>
              <a:buFont typeface="Arial" panose="020B0604020202020204" pitchFamily="34" charset="0"/>
              <a:buNone/>
              <a:defRPr kumimoji="1" sz="1200" b="0" i="0" kern="1200">
                <a:solidFill>
                  <a:schemeClr val="tx1"/>
                </a:solidFill>
                <a:latin typeface="Yu Gothic Light" panose="020B0300000000000000" pitchFamily="34" charset="-128"/>
                <a:ea typeface="Yu Gothic Light" panose="020B0300000000000000" pitchFamily="34" charset="-128"/>
                <a:cs typeface="+mn-cs"/>
              </a:defRPr>
            </a:lvl1pPr>
            <a:lvl2pPr marL="503972" indent="0" algn="ctr" defTabSz="1007943" rtl="0" eaLnBrk="1" latinLnBrk="0" hangingPunct="1">
              <a:lnSpc>
                <a:spcPct val="120000"/>
              </a:lnSpc>
              <a:spcBef>
                <a:spcPts val="551"/>
              </a:spcBef>
              <a:spcAft>
                <a:spcPts val="600"/>
              </a:spcAft>
              <a:buFont typeface="Arial" panose="020B0604020202020204" pitchFamily="34" charset="0"/>
              <a:buNone/>
              <a:defRPr kumimoji="1" sz="2205" b="0" i="0" kern="1200">
                <a:solidFill>
                  <a:schemeClr val="tx1"/>
                </a:solidFill>
                <a:latin typeface="Yu Gothic Medium" panose="020B0400000000000000" pitchFamily="34" charset="-128"/>
                <a:ea typeface="Yu Gothic Medium" panose="020B0400000000000000" pitchFamily="34" charset="-128"/>
                <a:cs typeface="+mn-cs"/>
              </a:defRPr>
            </a:lvl2pPr>
            <a:lvl3pPr marL="1007943" indent="0" algn="ctr" defTabSz="1007943" rtl="0" eaLnBrk="1" latinLnBrk="0" hangingPunct="1">
              <a:lnSpc>
                <a:spcPct val="120000"/>
              </a:lnSpc>
              <a:spcBef>
                <a:spcPts val="551"/>
              </a:spcBef>
              <a:spcAft>
                <a:spcPts val="600"/>
              </a:spcAft>
              <a:buFont typeface="Arial" panose="020B0604020202020204" pitchFamily="34" charset="0"/>
              <a:buNone/>
              <a:defRPr kumimoji="1" sz="1984" b="0" i="0" kern="1200">
                <a:solidFill>
                  <a:schemeClr val="tx1"/>
                </a:solidFill>
                <a:latin typeface="Yu Gothic Medium" panose="020B0400000000000000" pitchFamily="34" charset="-128"/>
                <a:ea typeface="Yu Gothic Medium" panose="020B0400000000000000" pitchFamily="34" charset="-128"/>
                <a:cs typeface="+mn-cs"/>
              </a:defRPr>
            </a:lvl3pPr>
            <a:lvl4pPr marL="1511915"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4pPr>
            <a:lvl5pPr marL="2015886" indent="0" algn="ctr" defTabSz="1007943" rtl="0" eaLnBrk="1" latinLnBrk="0" hangingPunct="1">
              <a:lnSpc>
                <a:spcPct val="120000"/>
              </a:lnSpc>
              <a:spcBef>
                <a:spcPts val="551"/>
              </a:spcBef>
              <a:spcAft>
                <a:spcPts val="600"/>
              </a:spcAft>
              <a:buFont typeface="Arial" panose="020B0604020202020204" pitchFamily="34" charset="0"/>
              <a:buNone/>
              <a:defRPr kumimoji="1" sz="1764" b="0" i="0" kern="1200">
                <a:solidFill>
                  <a:schemeClr val="tx1"/>
                </a:solidFill>
                <a:latin typeface="Yu Gothic Medium" panose="020B0400000000000000" pitchFamily="34" charset="-128"/>
                <a:ea typeface="Yu Gothic Medium" panose="020B0400000000000000" pitchFamily="34" charset="-128"/>
                <a:cs typeface="+mn-cs"/>
              </a:defRPr>
            </a:lvl5pPr>
            <a:lvl6pPr marL="2519858"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6pPr>
            <a:lvl7pPr marL="3023829"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7pPr>
            <a:lvl8pPr marL="3527801"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8pPr>
            <a:lvl9pPr marL="4031772" indent="0" algn="ctr" defTabSz="1007943" rtl="0" eaLnBrk="1" latinLnBrk="0" hangingPunct="1">
              <a:lnSpc>
                <a:spcPct val="90000"/>
              </a:lnSpc>
              <a:spcBef>
                <a:spcPts val="551"/>
              </a:spcBef>
              <a:buFont typeface="Arial" panose="020B0604020202020204" pitchFamily="34" charset="0"/>
              <a:buNone/>
              <a:defRPr kumimoji="1" sz="1764" kern="1200">
                <a:solidFill>
                  <a:schemeClr val="tx1"/>
                </a:solidFill>
                <a:latin typeface="+mn-lt"/>
                <a:ea typeface="+mn-ea"/>
                <a:cs typeface="+mn-cs"/>
              </a:defRPr>
            </a:lvl9pPr>
          </a:lstStyle>
          <a:p>
            <a:r>
              <a:rPr lang="ja-JP" altLang="en-US" sz="1600" dirty="0">
                <a:latin typeface="游ゴシック" panose="020B0400000000000000" pitchFamily="50" charset="-128"/>
                <a:ea typeface="游ゴシック" panose="020B0400000000000000" pitchFamily="50" charset="-128"/>
              </a:rPr>
              <a:t>東北電力グループスローガン</a:t>
            </a:r>
          </a:p>
        </p:txBody>
      </p:sp>
      <p:pic>
        <p:nvPicPr>
          <p:cNvPr id="2" name="図 1">
            <a:extLst>
              <a:ext uri="{FF2B5EF4-FFF2-40B4-BE49-F238E27FC236}">
                <a16:creationId xmlns:a16="http://schemas.microsoft.com/office/drawing/2014/main" id="{DA3CBE19-F0C2-2B99-9BC6-553D7D58E4DB}"/>
              </a:ext>
            </a:extLst>
          </p:cNvPr>
          <p:cNvPicPr>
            <a:picLocks noChangeAspect="1"/>
          </p:cNvPicPr>
          <p:nvPr/>
        </p:nvPicPr>
        <p:blipFill>
          <a:blip r:embed="rId4"/>
          <a:stretch>
            <a:fillRect/>
          </a:stretch>
        </p:blipFill>
        <p:spPr>
          <a:xfrm>
            <a:off x="3636793" y="4377561"/>
            <a:ext cx="4039077" cy="527019"/>
          </a:xfrm>
          <a:prstGeom prst="rect">
            <a:avLst/>
          </a:prstGeom>
        </p:spPr>
      </p:pic>
    </p:spTree>
    <p:extLst>
      <p:ext uri="{BB962C8B-B14F-4D97-AF65-F5344CB8AC3E}">
        <p14:creationId xmlns:p14="http://schemas.microsoft.com/office/powerpoint/2010/main" val="39314122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256255"/>
            <a:ext cx="4500563" cy="1068324"/>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１</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より</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そう</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ちから</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に込めた想い</a:t>
            </a:r>
            <a:endParaRPr kumimoji="1" lang="en-US" altLang="ja-JP" sz="2000" b="1" dirty="0">
              <a:latin typeface="游ゴシック" panose="020B0400000000000000" pitchFamily="50" charset="-128"/>
              <a:ea typeface="游ゴシック" panose="020B0400000000000000" pitchFamily="50" charset="-128"/>
            </a:endParaRPr>
          </a:p>
        </p:txBody>
      </p:sp>
      <p:sp>
        <p:nvSpPr>
          <p:cNvPr id="13" name="フッター プレースホルダー 12">
            <a:extLst>
              <a:ext uri="{FF2B5EF4-FFF2-40B4-BE49-F238E27FC236}">
                <a16:creationId xmlns:a16="http://schemas.microsoft.com/office/drawing/2014/main" id="{75B17FB2-EA4D-F240-A62C-2E71D052180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1DC8464E-313D-3B4E-8AF9-3D70BB730FE9}"/>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02</a:t>
            </a:r>
            <a:endParaRPr kumimoji="1" lang="ja-JP" altLang="en-US"/>
          </a:p>
        </p:txBody>
      </p:sp>
    </p:spTree>
    <p:extLst>
      <p:ext uri="{BB962C8B-B14F-4D97-AF65-F5344CB8AC3E}">
        <p14:creationId xmlns:p14="http://schemas.microsoft.com/office/powerpoint/2010/main" val="166175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タイトル 1">
            <a:extLst>
              <a:ext uri="{FF2B5EF4-FFF2-40B4-BE49-F238E27FC236}">
                <a16:creationId xmlns:a16="http://schemas.microsoft.com/office/drawing/2014/main" id="{767296AF-CBF1-4091-B773-8C45E1538BD7}"/>
              </a:ext>
            </a:extLst>
          </p:cNvPr>
          <p:cNvSpPr txBox="1">
            <a:spLocks/>
          </p:cNvSpPr>
          <p:nvPr/>
        </p:nvSpPr>
        <p:spPr>
          <a:xfrm>
            <a:off x="363539" y="6849582"/>
            <a:ext cx="8995972" cy="384309"/>
          </a:xfrm>
          <a:prstGeom prst="rect">
            <a:avLst/>
          </a:prstGeom>
        </p:spPr>
        <p:txBody>
          <a:bodyPr vert="horz" wrap="square"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1" i="0" kern="1200">
                <a:solidFill>
                  <a:schemeClr val="tx1">
                    <a:lumMod val="85000"/>
                    <a:lumOff val="15000"/>
                  </a:schemeClr>
                </a:solidFill>
                <a:latin typeface="Meiryo" panose="020B0604030504040204" pitchFamily="34" charset="-128"/>
                <a:ea typeface="Meiryo" panose="020B0604030504040204" pitchFamily="34" charset="-128"/>
                <a:cs typeface="+mj-cs"/>
              </a:defRPr>
            </a:lvl1pPr>
          </a:lstStyle>
          <a:p>
            <a:pPr algn="ct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a:t>
            </a:r>
            <a:r>
              <a:rPr lang="ja-JP" altLang="en-US" sz="900" dirty="0">
                <a:latin typeface="游ゴシック" panose="020B0400000000000000" pitchFamily="50" charset="-128"/>
                <a:ea typeface="游ゴシック" panose="020B0400000000000000" pitchFamily="50" charset="-128"/>
              </a:rPr>
              <a:t>ブランドステートメントとは？「より、そう、ちから。」に込めた思いや価値観を明文化し、社内外へ分かりやすくお伝えするためのメッセージのことです。</a:t>
            </a:r>
            <a:endParaRPr lang="en-US" altLang="ja-JP" sz="900" dirty="0">
              <a:latin typeface="游ゴシック" panose="020B0400000000000000" pitchFamily="50" charset="-128"/>
              <a:ea typeface="游ゴシック" panose="020B0400000000000000" pitchFamily="50" charset="-128"/>
            </a:endParaRPr>
          </a:p>
        </p:txBody>
      </p:sp>
      <p:sp>
        <p:nvSpPr>
          <p:cNvPr id="5" name="タイトル 4">
            <a:extLst>
              <a:ext uri="{FF2B5EF4-FFF2-40B4-BE49-F238E27FC236}">
                <a16:creationId xmlns:a16="http://schemas.microsoft.com/office/drawing/2014/main" id="{B91DD79F-B140-5249-B72F-724A3E7875C0}"/>
              </a:ext>
            </a:extLst>
          </p:cNvPr>
          <p:cNvSpPr>
            <a:spLocks noGrp="1"/>
          </p:cNvSpPr>
          <p:nvPr>
            <p:ph type="title"/>
          </p:nvPr>
        </p:nvSpPr>
        <p:spPr>
          <a:xfrm>
            <a:off x="1163004" y="121802"/>
            <a:ext cx="8920795" cy="476642"/>
          </a:xfrm>
        </p:spPr>
        <p:txBody>
          <a:bodyPr/>
          <a:lstStyle/>
          <a:p>
            <a:pPr marL="273050" indent="-273050">
              <a:buFont typeface="+mj-lt"/>
              <a:buAutoNum type="arabicPeriod"/>
            </a:pPr>
            <a:r>
              <a:rPr lang="ja-JP" altLang="en-US" b="1" dirty="0">
                <a:solidFill>
                  <a:schemeClr val="tx1">
                    <a:lumMod val="75000"/>
                    <a:lumOff val="25000"/>
                  </a:schemeClr>
                </a:solidFill>
                <a:latin typeface="游ゴシック" panose="020B0400000000000000" pitchFamily="50" charset="-128"/>
                <a:ea typeface="游ゴシック" panose="020B0400000000000000" pitchFamily="50" charset="-128"/>
              </a:rPr>
              <a:t>「より、そう、ちから。」</a:t>
            </a:r>
            <a:r>
              <a:rPr lang="en-US" altLang="ja-JP" b="1" dirty="0">
                <a:solidFill>
                  <a:schemeClr val="tx1">
                    <a:lumMod val="75000"/>
                    <a:lumOff val="25000"/>
                  </a:schemeClr>
                </a:solidFill>
                <a:latin typeface="游ゴシック" panose="020B0400000000000000" pitchFamily="50" charset="-128"/>
                <a:ea typeface="游ゴシック" panose="020B0400000000000000" pitchFamily="50" charset="-128"/>
              </a:rPr>
              <a:t> </a:t>
            </a:r>
            <a:r>
              <a:rPr lang="ja-JP" altLang="en-US" b="1" dirty="0" smtClean="0">
                <a:solidFill>
                  <a:schemeClr val="tx1">
                    <a:lumMod val="75000"/>
                    <a:lumOff val="25000"/>
                  </a:schemeClr>
                </a:solidFill>
                <a:latin typeface="游ゴシック" panose="020B0400000000000000" pitchFamily="50" charset="-128"/>
                <a:ea typeface="游ゴシック" panose="020B0400000000000000" pitchFamily="50" charset="-128"/>
              </a:rPr>
              <a:t>ブランドステートメント</a:t>
            </a:r>
            <a:r>
              <a:rPr lang="en-US" altLang="ja-JP" sz="900" b="1" baseline="86000" dirty="0">
                <a:solidFill>
                  <a:schemeClr val="tx1">
                    <a:lumMod val="75000"/>
                    <a:lumOff val="25000"/>
                  </a:schemeClr>
                </a:solidFill>
                <a:latin typeface="游ゴシック" panose="020B0400000000000000" pitchFamily="50" charset="-128"/>
                <a:ea typeface="游ゴシック" panose="020B0400000000000000" pitchFamily="50" charset="-128"/>
              </a:rPr>
              <a:t>※</a:t>
            </a:r>
            <a:endParaRPr lang="ja-JP" altLang="en-US" sz="900" b="1" baseline="860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4" name="角丸四角形 13">
            <a:extLst>
              <a:ext uri="{FF2B5EF4-FFF2-40B4-BE49-F238E27FC236}">
                <a16:creationId xmlns:a16="http://schemas.microsoft.com/office/drawing/2014/main" id="{66A9FE91-DBF9-7348-AEDC-4DD8129940C7}"/>
              </a:ext>
            </a:extLst>
          </p:cNvPr>
          <p:cNvSpPr/>
          <p:nvPr/>
        </p:nvSpPr>
        <p:spPr>
          <a:xfrm>
            <a:off x="363539" y="211132"/>
            <a:ext cx="799465" cy="29798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a:solidFill>
                  <a:schemeClr val="tx1">
                    <a:lumMod val="75000"/>
                    <a:lumOff val="25000"/>
                  </a:schemeClr>
                </a:solidFill>
                <a:latin typeface="游ゴシック" panose="020B0400000000000000" pitchFamily="50" charset="-128"/>
                <a:ea typeface="游ゴシック" panose="020B0400000000000000" pitchFamily="50" charset="-128"/>
              </a:rPr>
              <a:t>１</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19" name="フッター プレースホルダー 18">
            <a:extLst>
              <a:ext uri="{FF2B5EF4-FFF2-40B4-BE49-F238E27FC236}">
                <a16:creationId xmlns:a16="http://schemas.microsoft.com/office/drawing/2014/main" id="{48ABA95C-4ADD-2E40-BA2F-C47E23FE9899}"/>
              </a:ext>
            </a:extLst>
          </p:cNvPr>
          <p:cNvSpPr>
            <a:spLocks noGrp="1"/>
          </p:cNvSpPr>
          <p:nvPr>
            <p:ph type="ftr" sz="quarter" idx="11"/>
          </p:nvPr>
        </p:nvSpPr>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0" name="スライド番号プレースホルダー 19">
            <a:extLst>
              <a:ext uri="{FF2B5EF4-FFF2-40B4-BE49-F238E27FC236}">
                <a16:creationId xmlns:a16="http://schemas.microsoft.com/office/drawing/2014/main" id="{EEBD415E-A4C3-E547-947A-0EAF0DD1B322}"/>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03</a:t>
            </a:r>
            <a:endParaRPr kumimoji="1" lang="ja-JP" altLang="en-US"/>
          </a:p>
        </p:txBody>
      </p:sp>
      <p:pic>
        <p:nvPicPr>
          <p:cNvPr id="7" name="図 6" descr="草, 屋外, フィールド, グリーン が含まれている画像&#10;&#10;自動的に生成された説明">
            <a:extLst>
              <a:ext uri="{FF2B5EF4-FFF2-40B4-BE49-F238E27FC236}">
                <a16:creationId xmlns:a16="http://schemas.microsoft.com/office/drawing/2014/main" id="{71F94D32-BBB5-293C-7479-4B7D291A16AC}"/>
              </a:ext>
            </a:extLst>
          </p:cNvPr>
          <p:cNvPicPr>
            <a:picLocks noChangeAspect="1"/>
          </p:cNvPicPr>
          <p:nvPr/>
        </p:nvPicPr>
        <p:blipFill rotWithShape="1">
          <a:blip r:embed="rId3">
            <a:extLst>
              <a:ext uri="{28A0092B-C50C-407E-A947-70E740481C1C}">
                <a14:useLocalDpi xmlns:a14="http://schemas.microsoft.com/office/drawing/2010/main" val="0"/>
              </a:ext>
            </a:extLst>
          </a:blip>
          <a:srcRect t="7094" b="6834"/>
          <a:stretch/>
        </p:blipFill>
        <p:spPr>
          <a:xfrm>
            <a:off x="0" y="723900"/>
            <a:ext cx="10079038" cy="6130363"/>
          </a:xfrm>
          <a:prstGeom prst="rect">
            <a:avLst/>
          </a:prstGeom>
        </p:spPr>
      </p:pic>
    </p:spTree>
    <p:extLst>
      <p:ext uri="{BB962C8B-B14F-4D97-AF65-F5344CB8AC3E}">
        <p14:creationId xmlns:p14="http://schemas.microsoft.com/office/powerpoint/2010/main" val="1822672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テキスト ボックス 24">
            <a:extLst>
              <a:ext uri="{FF2B5EF4-FFF2-40B4-BE49-F238E27FC236}">
                <a16:creationId xmlns:a16="http://schemas.microsoft.com/office/drawing/2014/main" id="{C724D3C2-AFF5-4CB4-98B9-84C84D4A251B}"/>
              </a:ext>
            </a:extLst>
          </p:cNvPr>
          <p:cNvSpPr txBox="1"/>
          <p:nvPr/>
        </p:nvSpPr>
        <p:spPr>
          <a:xfrm>
            <a:off x="14878" y="487070"/>
            <a:ext cx="10064159" cy="1172968"/>
          </a:xfrm>
          <a:prstGeom prst="rect">
            <a:avLst/>
          </a:prstGeom>
          <a:noFill/>
        </p:spPr>
        <p:txBody>
          <a:bodyPr wrap="square" lIns="360000" tIns="180000" rIns="360000" bIns="180000" rtlCol="0">
            <a:spAutoFit/>
          </a:bodyPr>
          <a:lstStyle/>
          <a:p>
            <a:pPr algn="just">
              <a:lnSpc>
                <a:spcPct val="120000"/>
              </a:lnSpc>
              <a:spcAft>
                <a:spcPts val="600"/>
              </a:spcAft>
            </a:pP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2016</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4</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月の電力小売全面自由化を控えた</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2015</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10</a:t>
            </a: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月に、お客さま・地域社会からの信頼感を高めて、お客さまに　お選びいただき、企業価値向上につなげていくために、企業姿勢である「東北電力ブランド」を構築。</a:t>
            </a:r>
            <a:endParaRPr lang="en-US" altLang="ja-JP"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gn="just">
              <a:spcAft>
                <a:spcPts val="600"/>
              </a:spcAft>
            </a:pPr>
            <a:r>
              <a:rPr lang="ja-JP" altLang="en-US" sz="1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その中で「より、そう、ちから。」を打ち出しました。</a:t>
            </a:r>
            <a:endParaRPr lang="ja-JP" altLang="en-US" sz="1400"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D7472E72-5D61-124B-B58E-629A6819BF17}"/>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21BAB10B-421D-E346-99A9-98CED25C5C9B}"/>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04</a:t>
            </a:r>
            <a:endParaRPr kumimoji="1" lang="ja-JP" altLang="en-US"/>
          </a:p>
        </p:txBody>
      </p:sp>
      <p:sp>
        <p:nvSpPr>
          <p:cNvPr id="16" name="タイトル 15">
            <a:extLst>
              <a:ext uri="{FF2B5EF4-FFF2-40B4-BE49-F238E27FC236}">
                <a16:creationId xmlns:a16="http://schemas.microsoft.com/office/drawing/2014/main" id="{4C87BCBD-B4AD-0C44-A2DE-45732D7F3B9E}"/>
              </a:ext>
            </a:extLst>
          </p:cNvPr>
          <p:cNvSpPr>
            <a:spLocks noGrp="1"/>
          </p:cNvSpPr>
          <p:nvPr>
            <p:ph type="title"/>
          </p:nvPr>
        </p:nvSpPr>
        <p:spPr>
          <a:xfrm>
            <a:off x="1169354" y="129112"/>
            <a:ext cx="8920796" cy="462022"/>
          </a:xfrm>
        </p:spPr>
        <p:txBody>
          <a:bodyPr/>
          <a:lstStyle/>
          <a:p>
            <a:pPr marL="271463" indent="-271463">
              <a:buFont typeface="+mj-lt"/>
              <a:buAutoNum type="arabicPeriod" startAt="2"/>
            </a:pPr>
            <a:r>
              <a:rPr lang="ja-JP" altLang="en-US" b="1" dirty="0">
                <a:latin typeface="游ゴシック" panose="020B0400000000000000" pitchFamily="50" charset="-128"/>
                <a:ea typeface="游ゴシック" panose="020B0400000000000000" pitchFamily="50" charset="-128"/>
              </a:rPr>
              <a:t>「より、そう、ちから。」の誕生プロセス</a:t>
            </a:r>
          </a:p>
        </p:txBody>
      </p:sp>
      <p:sp>
        <p:nvSpPr>
          <p:cNvPr id="28" name="角丸四角形 27">
            <a:extLst>
              <a:ext uri="{FF2B5EF4-FFF2-40B4-BE49-F238E27FC236}">
                <a16:creationId xmlns:a16="http://schemas.microsoft.com/office/drawing/2014/main" id="{B31CF3C8-0B1A-B14D-BDED-AC3391ADDDC4}"/>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pic>
        <p:nvPicPr>
          <p:cNvPr id="4" name="図 3">
            <a:extLst>
              <a:ext uri="{FF2B5EF4-FFF2-40B4-BE49-F238E27FC236}">
                <a16:creationId xmlns:a16="http://schemas.microsoft.com/office/drawing/2014/main" id="{679F9A47-0DBF-E308-70B9-DB7CE9FE843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13239" y="1478947"/>
            <a:ext cx="3409481" cy="1871128"/>
          </a:xfrm>
          <a:prstGeom prst="rect">
            <a:avLst/>
          </a:prstGeom>
        </p:spPr>
      </p:pic>
      <p:pic>
        <p:nvPicPr>
          <p:cNvPr id="5" name="図 4">
            <a:extLst>
              <a:ext uri="{FF2B5EF4-FFF2-40B4-BE49-F238E27FC236}">
                <a16:creationId xmlns:a16="http://schemas.microsoft.com/office/drawing/2014/main" id="{4881643E-36A3-1FED-3596-E75BDE09D41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89192" y="1826075"/>
            <a:ext cx="2725095" cy="1544729"/>
          </a:xfrm>
          <a:prstGeom prst="rect">
            <a:avLst/>
          </a:prstGeom>
        </p:spPr>
      </p:pic>
      <p:pic>
        <p:nvPicPr>
          <p:cNvPr id="6" name="図 5">
            <a:extLst>
              <a:ext uri="{FF2B5EF4-FFF2-40B4-BE49-F238E27FC236}">
                <a16:creationId xmlns:a16="http://schemas.microsoft.com/office/drawing/2014/main" id="{C172EA2D-299F-7A58-5DF8-9133EFFE8B0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286615" y="1478947"/>
            <a:ext cx="1613036" cy="4721017"/>
          </a:xfrm>
          <a:prstGeom prst="rect">
            <a:avLst/>
          </a:prstGeom>
        </p:spPr>
      </p:pic>
      <p:pic>
        <p:nvPicPr>
          <p:cNvPr id="7" name="図 6">
            <a:extLst>
              <a:ext uri="{FF2B5EF4-FFF2-40B4-BE49-F238E27FC236}">
                <a16:creationId xmlns:a16="http://schemas.microsoft.com/office/drawing/2014/main" id="{DBA6046D-838F-EABD-F536-B86AA65535AD}"/>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69889" y="3350075"/>
            <a:ext cx="1903908" cy="2118962"/>
          </a:xfrm>
          <a:prstGeom prst="rect">
            <a:avLst/>
          </a:prstGeom>
        </p:spPr>
      </p:pic>
      <p:pic>
        <p:nvPicPr>
          <p:cNvPr id="8" name="図 7">
            <a:extLst>
              <a:ext uri="{FF2B5EF4-FFF2-40B4-BE49-F238E27FC236}">
                <a16:creationId xmlns:a16="http://schemas.microsoft.com/office/drawing/2014/main" id="{9CE1539A-E9A9-AF06-F026-167362E014B3}"/>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273797" y="3308187"/>
            <a:ext cx="1903909" cy="2181457"/>
          </a:xfrm>
          <a:prstGeom prst="rect">
            <a:avLst/>
          </a:prstGeom>
        </p:spPr>
      </p:pic>
      <p:pic>
        <p:nvPicPr>
          <p:cNvPr id="9" name="図 8">
            <a:extLst>
              <a:ext uri="{FF2B5EF4-FFF2-40B4-BE49-F238E27FC236}">
                <a16:creationId xmlns:a16="http://schemas.microsoft.com/office/drawing/2014/main" id="{EDA03527-1CF4-00AE-AB84-A121905661F9}"/>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177705" y="3308186"/>
            <a:ext cx="1971635" cy="2132600"/>
          </a:xfrm>
          <a:prstGeom prst="rect">
            <a:avLst/>
          </a:prstGeom>
        </p:spPr>
      </p:pic>
      <p:pic>
        <p:nvPicPr>
          <p:cNvPr id="10" name="図 9">
            <a:extLst>
              <a:ext uri="{FF2B5EF4-FFF2-40B4-BE49-F238E27FC236}">
                <a16:creationId xmlns:a16="http://schemas.microsoft.com/office/drawing/2014/main" id="{0A10BCF2-DD3D-A594-5D51-3263AA89E978}"/>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6149340" y="3308184"/>
            <a:ext cx="2137275" cy="2111992"/>
          </a:xfrm>
          <a:prstGeom prst="rect">
            <a:avLst/>
          </a:prstGeom>
        </p:spPr>
      </p:pic>
      <p:pic>
        <p:nvPicPr>
          <p:cNvPr id="11" name="図 10">
            <a:extLst>
              <a:ext uri="{FF2B5EF4-FFF2-40B4-BE49-F238E27FC236}">
                <a16:creationId xmlns:a16="http://schemas.microsoft.com/office/drawing/2014/main" id="{C9695CC6-5E39-99F0-9B51-847D8D2AD6AA}"/>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005841" y="5489644"/>
            <a:ext cx="3853498" cy="1504660"/>
          </a:xfrm>
          <a:prstGeom prst="rect">
            <a:avLst/>
          </a:prstGeom>
        </p:spPr>
      </p:pic>
      <p:pic>
        <p:nvPicPr>
          <p:cNvPr id="13" name="図 12">
            <a:extLst>
              <a:ext uri="{FF2B5EF4-FFF2-40B4-BE49-F238E27FC236}">
                <a16:creationId xmlns:a16="http://schemas.microsoft.com/office/drawing/2014/main" id="{164FAA06-4CFC-1FC5-CAE7-08F06393F2EB}"/>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5105013" y="5482674"/>
            <a:ext cx="3203961" cy="1504660"/>
          </a:xfrm>
          <a:prstGeom prst="rect">
            <a:avLst/>
          </a:prstGeom>
        </p:spPr>
      </p:pic>
    </p:spTree>
    <p:extLst>
      <p:ext uri="{BB962C8B-B14F-4D97-AF65-F5344CB8AC3E}">
        <p14:creationId xmlns:p14="http://schemas.microsoft.com/office/powerpoint/2010/main" val="27718440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630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4" fill="hold" nodeType="withEffect">
                                  <p:stCondLst>
                                    <p:cond delay="630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8" fill="hold" nodeType="withEffect">
                                  <p:stCondLst>
                                    <p:cond delay="98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1" fill="hold" nodeType="withEffect">
                                  <p:stCondLst>
                                    <p:cond delay="980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par>
                                <p:cTn id="17" presetID="22" presetClass="entr" presetSubtype="8" fill="hold" nodeType="withEffect">
                                  <p:stCondLst>
                                    <p:cond delay="130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4" fill="hold" nodeType="withEffect">
                                  <p:stCondLst>
                                    <p:cond delay="1300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par>
                                <p:cTn id="23" presetID="22" presetClass="entr" presetSubtype="8" fill="hold" nodeType="withEffect">
                                  <p:stCondLst>
                                    <p:cond delay="175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1" fill="hold" nodeType="withEffect">
                                  <p:stCondLst>
                                    <p:cond delay="1750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par>
                                <p:cTn id="29" presetID="22" presetClass="entr" presetSubtype="8" fill="hold" nodeType="withEffect">
                                  <p:stCondLst>
                                    <p:cond delay="2050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9305E2A3-FF31-A440-B245-E1BCF31E58A7}"/>
              </a:ext>
            </a:extLst>
          </p:cNvPr>
          <p:cNvSpPr txBox="1"/>
          <p:nvPr/>
        </p:nvSpPr>
        <p:spPr>
          <a:xfrm>
            <a:off x="397906" y="673019"/>
            <a:ext cx="9104312" cy="994458"/>
          </a:xfrm>
          <a:prstGeom prst="rect">
            <a:avLst/>
          </a:prstGeom>
          <a:noFill/>
        </p:spPr>
        <p:txBody>
          <a:bodyPr wrap="square" lIns="360000" tIns="180000" rIns="360000" bIns="180000" rtlCol="0">
            <a:spAutoFit/>
          </a:bodyPr>
          <a:lstStyle/>
          <a:p>
            <a:pPr algn="just">
              <a:lnSpc>
                <a:spcPct val="120000"/>
              </a:lnSpc>
              <a:spcAft>
                <a:spcPts val="600"/>
              </a:spcAft>
            </a:pPr>
            <a:r>
              <a:rPr kumimoji="1" lang="ja-JP" altLang="en-US" sz="1500" dirty="0">
                <a:latin typeface="游ゴシック" panose="020B0400000000000000" pitchFamily="50" charset="-128"/>
                <a:ea typeface="游ゴシック" panose="020B0400000000000000" pitchFamily="50" charset="-128"/>
              </a:rPr>
              <a:t>ブランド構築においては、社員の皆さんが「東北電力ブランド」に愛着を持ち、かつお客さまにも</a:t>
            </a:r>
            <a:endParaRPr kumimoji="1" lang="en-US" altLang="ja-JP" sz="1500" dirty="0">
              <a:latin typeface="游ゴシック" panose="020B0400000000000000" pitchFamily="50" charset="-128"/>
              <a:ea typeface="游ゴシック" panose="020B0400000000000000" pitchFamily="50" charset="-128"/>
            </a:endParaRPr>
          </a:p>
          <a:p>
            <a:pPr algn="just">
              <a:lnSpc>
                <a:spcPct val="120000"/>
              </a:lnSpc>
              <a:spcAft>
                <a:spcPts val="600"/>
              </a:spcAft>
            </a:pPr>
            <a:r>
              <a:rPr kumimoji="1" lang="ja-JP" altLang="en-US" sz="1500" dirty="0">
                <a:latin typeface="游ゴシック" panose="020B0400000000000000" pitchFamily="50" charset="-128"/>
                <a:ea typeface="游ゴシック" panose="020B0400000000000000" pitchFamily="50" charset="-128"/>
              </a:rPr>
              <a:t>受け入れていただけるよう、</a:t>
            </a:r>
            <a:r>
              <a:rPr kumimoji="1" lang="ja-JP" altLang="en-US" sz="1500" b="1" dirty="0">
                <a:solidFill>
                  <a:schemeClr val="bg1"/>
                </a:solidFill>
                <a:effectLst>
                  <a:glow rad="152400">
                    <a:srgbClr val="EB5E7C"/>
                  </a:glow>
                </a:effectLst>
                <a:latin typeface="游ゴシック" panose="020B0400000000000000" pitchFamily="50" charset="-128"/>
                <a:ea typeface="游ゴシック" panose="020B0400000000000000" pitchFamily="50" charset="-128"/>
              </a:rPr>
              <a:t>三者の思い </a:t>
            </a:r>
            <a:r>
              <a:rPr kumimoji="1" lang="ja-JP" altLang="en-US" sz="1500" dirty="0">
                <a:latin typeface="游ゴシック" panose="020B0400000000000000" pitchFamily="50" charset="-128"/>
                <a:ea typeface="游ゴシック" panose="020B0400000000000000" pitchFamily="50" charset="-128"/>
              </a:rPr>
              <a:t>について丁寧に把握しながら構築していきました。</a:t>
            </a:r>
          </a:p>
        </p:txBody>
      </p:sp>
      <p:grpSp>
        <p:nvGrpSpPr>
          <p:cNvPr id="58" name="グループ化 57">
            <a:extLst>
              <a:ext uri="{FF2B5EF4-FFF2-40B4-BE49-F238E27FC236}">
                <a16:creationId xmlns:a16="http://schemas.microsoft.com/office/drawing/2014/main" id="{4ABEF268-6B11-6F4E-A55C-D1214E3D16D8}"/>
              </a:ext>
            </a:extLst>
          </p:cNvPr>
          <p:cNvGrpSpPr/>
          <p:nvPr/>
        </p:nvGrpSpPr>
        <p:grpSpPr>
          <a:xfrm>
            <a:off x="3327951" y="1470590"/>
            <a:ext cx="3421548" cy="3027681"/>
            <a:chOff x="3112871" y="1455473"/>
            <a:chExt cx="3421548" cy="3027681"/>
          </a:xfrm>
        </p:grpSpPr>
        <p:sp>
          <p:nvSpPr>
            <p:cNvPr id="29" name="楕円 28">
              <a:extLst>
                <a:ext uri="{FF2B5EF4-FFF2-40B4-BE49-F238E27FC236}">
                  <a16:creationId xmlns:a16="http://schemas.microsoft.com/office/drawing/2014/main" id="{ECFB81D4-90D6-43EE-8E6B-EE8DAB8F595C}"/>
                </a:ext>
              </a:extLst>
            </p:cNvPr>
            <p:cNvSpPr/>
            <p:nvPr/>
          </p:nvSpPr>
          <p:spPr>
            <a:xfrm>
              <a:off x="3310599" y="1455473"/>
              <a:ext cx="3027681" cy="3027681"/>
            </a:xfrm>
            <a:prstGeom prst="ellipse">
              <a:avLst/>
            </a:prstGeom>
            <a:gradFill flip="none" rotWithShape="1">
              <a:gsLst>
                <a:gs pos="100000">
                  <a:schemeClr val="accent1">
                    <a:lumMod val="5000"/>
                    <a:lumOff val="95000"/>
                    <a:alpha val="0"/>
                  </a:schemeClr>
                </a:gs>
                <a:gs pos="69000">
                  <a:schemeClr val="accent4">
                    <a:lumMod val="40000"/>
                    <a:lumOff val="60000"/>
                    <a:alpha val="50000"/>
                  </a:schemeClr>
                </a:gs>
              </a:gsLst>
              <a:path path="shape">
                <a:fillToRect l="50000" t="50000" r="50000" b="50000"/>
              </a:path>
              <a:tileRect/>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32" name="グループ化 31">
              <a:extLst>
                <a:ext uri="{FF2B5EF4-FFF2-40B4-BE49-F238E27FC236}">
                  <a16:creationId xmlns:a16="http://schemas.microsoft.com/office/drawing/2014/main" id="{3E2F0489-4A2F-104A-A1C4-8D5A05A8A5EA}"/>
                </a:ext>
              </a:extLst>
            </p:cNvPr>
            <p:cNvGrpSpPr/>
            <p:nvPr/>
          </p:nvGrpSpPr>
          <p:grpSpPr>
            <a:xfrm>
              <a:off x="3112871" y="2127427"/>
              <a:ext cx="3421548" cy="1794656"/>
              <a:chOff x="3219110" y="1919685"/>
              <a:chExt cx="3421548" cy="1794656"/>
            </a:xfrm>
          </p:grpSpPr>
          <p:sp>
            <p:nvSpPr>
              <p:cNvPr id="27" name="テキスト ボックス 26">
                <a:extLst>
                  <a:ext uri="{FF2B5EF4-FFF2-40B4-BE49-F238E27FC236}">
                    <a16:creationId xmlns:a16="http://schemas.microsoft.com/office/drawing/2014/main" id="{00697809-A8D9-4EE1-A414-22183F102D66}"/>
                  </a:ext>
                </a:extLst>
              </p:cNvPr>
              <p:cNvSpPr txBox="1"/>
              <p:nvPr/>
            </p:nvSpPr>
            <p:spPr>
              <a:xfrm>
                <a:off x="3219110" y="2310541"/>
                <a:ext cx="3421548" cy="1403800"/>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電力の安定供給はもちろんのこと、顧客の声に耳を傾け、ニーズに応えたサービスを充実させて欲しい。また、環境・　地域貢献にも役割を果たしてほしい。</a:t>
                </a:r>
              </a:p>
            </p:txBody>
          </p:sp>
          <p:sp>
            <p:nvSpPr>
              <p:cNvPr id="5" name="四角形: 角を丸くする 4">
                <a:extLst>
                  <a:ext uri="{FF2B5EF4-FFF2-40B4-BE49-F238E27FC236}">
                    <a16:creationId xmlns:a16="http://schemas.microsoft.com/office/drawing/2014/main" id="{63DF863B-C219-4AA7-990D-845AEB8423F3}"/>
                  </a:ext>
                </a:extLst>
              </p:cNvPr>
              <p:cNvSpPr/>
              <p:nvPr/>
            </p:nvSpPr>
            <p:spPr>
              <a:xfrm>
                <a:off x="3871151" y="1919685"/>
                <a:ext cx="2119055" cy="390856"/>
              </a:xfrm>
              <a:prstGeom prst="roundRect">
                <a:avLst>
                  <a:gd name="adj" fmla="val 50000"/>
                </a:avLst>
              </a:prstGeom>
              <a:solidFill>
                <a:srgbClr val="00CB67"/>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お客さま</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grpSp>
        <p:nvGrpSpPr>
          <p:cNvPr id="59" name="グループ化 58">
            <a:extLst>
              <a:ext uri="{FF2B5EF4-FFF2-40B4-BE49-F238E27FC236}">
                <a16:creationId xmlns:a16="http://schemas.microsoft.com/office/drawing/2014/main" id="{B24A8811-8D17-EB49-AA98-92FE8110F9DB}"/>
              </a:ext>
            </a:extLst>
          </p:cNvPr>
          <p:cNvGrpSpPr/>
          <p:nvPr/>
        </p:nvGrpSpPr>
        <p:grpSpPr>
          <a:xfrm>
            <a:off x="1443854" y="4149999"/>
            <a:ext cx="3240000" cy="3027681"/>
            <a:chOff x="1260974" y="4155202"/>
            <a:chExt cx="3240000" cy="3027681"/>
          </a:xfrm>
        </p:grpSpPr>
        <p:sp>
          <p:nvSpPr>
            <p:cNvPr id="39" name="楕円 38">
              <a:extLst>
                <a:ext uri="{FF2B5EF4-FFF2-40B4-BE49-F238E27FC236}">
                  <a16:creationId xmlns:a16="http://schemas.microsoft.com/office/drawing/2014/main" id="{D7F5D3FE-B435-42D4-82A1-00D4E5948E31}"/>
                </a:ext>
              </a:extLst>
            </p:cNvPr>
            <p:cNvSpPr/>
            <p:nvPr/>
          </p:nvSpPr>
          <p:spPr>
            <a:xfrm>
              <a:off x="1367134" y="4155202"/>
              <a:ext cx="3027681" cy="3027681"/>
            </a:xfrm>
            <a:prstGeom prst="ellipse">
              <a:avLst/>
            </a:prstGeom>
            <a:gradFill>
              <a:gsLst>
                <a:gs pos="100000">
                  <a:schemeClr val="accent1">
                    <a:lumMod val="5000"/>
                    <a:lumOff val="95000"/>
                    <a:alpha val="0"/>
                  </a:schemeClr>
                </a:gs>
                <a:gs pos="69000">
                  <a:srgbClr val="66CCFF">
                    <a:alpha val="40000"/>
                  </a:srgbClr>
                </a:gs>
              </a:gsLst>
              <a:path path="shape">
                <a:fillToRect l="50000" t="50000" r="50000" b="50000"/>
              </a:path>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34" name="グループ化 33">
              <a:extLst>
                <a:ext uri="{FF2B5EF4-FFF2-40B4-BE49-F238E27FC236}">
                  <a16:creationId xmlns:a16="http://schemas.microsoft.com/office/drawing/2014/main" id="{7199D101-AC1D-DF4C-8464-FD3010092400}"/>
                </a:ext>
              </a:extLst>
            </p:cNvPr>
            <p:cNvGrpSpPr/>
            <p:nvPr/>
          </p:nvGrpSpPr>
          <p:grpSpPr>
            <a:xfrm>
              <a:off x="1260974" y="4867597"/>
              <a:ext cx="3240000" cy="1780426"/>
              <a:chOff x="1170333" y="4707067"/>
              <a:chExt cx="3240000" cy="1780426"/>
            </a:xfrm>
          </p:grpSpPr>
          <p:sp>
            <p:nvSpPr>
              <p:cNvPr id="44" name="テキスト ボックス 43">
                <a:extLst>
                  <a:ext uri="{FF2B5EF4-FFF2-40B4-BE49-F238E27FC236}">
                    <a16:creationId xmlns:a16="http://schemas.microsoft.com/office/drawing/2014/main" id="{528B6EDD-9DAB-44AC-ABA1-9FC626D48CBC}"/>
                  </a:ext>
                </a:extLst>
              </p:cNvPr>
              <p:cNvSpPr txBox="1"/>
              <p:nvPr/>
            </p:nvSpPr>
            <p:spPr>
              <a:xfrm>
                <a:off x="1170333" y="5101710"/>
                <a:ext cx="3240000" cy="1385783"/>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これまで大切にしてきた「東北地域へのこだわり」という基本的価値観をベースとしながら、新たな時代・環境に的確に対応していきたい。</a:t>
                </a:r>
              </a:p>
            </p:txBody>
          </p:sp>
          <p:sp>
            <p:nvSpPr>
              <p:cNvPr id="20" name="四角形: 角を丸くする 19">
                <a:extLst>
                  <a:ext uri="{FF2B5EF4-FFF2-40B4-BE49-F238E27FC236}">
                    <a16:creationId xmlns:a16="http://schemas.microsoft.com/office/drawing/2014/main" id="{BBDFE8F6-53AB-41B4-BB33-3BD430C94156}"/>
                  </a:ext>
                </a:extLst>
              </p:cNvPr>
              <p:cNvSpPr/>
              <p:nvPr/>
            </p:nvSpPr>
            <p:spPr>
              <a:xfrm>
                <a:off x="1730806" y="4707067"/>
                <a:ext cx="2119055" cy="390856"/>
              </a:xfrm>
              <a:prstGeom prst="roundRect">
                <a:avLst>
                  <a:gd name="adj" fmla="val 50000"/>
                </a:avLst>
              </a:prstGeom>
              <a:solidFill>
                <a:srgbClr val="3BBEFF"/>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会社</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grpSp>
        <p:nvGrpSpPr>
          <p:cNvPr id="61" name="グループ化 60">
            <a:extLst>
              <a:ext uri="{FF2B5EF4-FFF2-40B4-BE49-F238E27FC236}">
                <a16:creationId xmlns:a16="http://schemas.microsoft.com/office/drawing/2014/main" id="{6DEF0D48-082C-494D-89BF-9B23E9017A19}"/>
              </a:ext>
            </a:extLst>
          </p:cNvPr>
          <p:cNvGrpSpPr/>
          <p:nvPr/>
        </p:nvGrpSpPr>
        <p:grpSpPr>
          <a:xfrm>
            <a:off x="5413408" y="4128485"/>
            <a:ext cx="3240000" cy="3027681"/>
            <a:chOff x="5159408" y="4133688"/>
            <a:chExt cx="3240000" cy="3027681"/>
          </a:xfrm>
        </p:grpSpPr>
        <p:sp>
          <p:nvSpPr>
            <p:cNvPr id="31" name="楕円 30">
              <a:extLst>
                <a:ext uri="{FF2B5EF4-FFF2-40B4-BE49-F238E27FC236}">
                  <a16:creationId xmlns:a16="http://schemas.microsoft.com/office/drawing/2014/main" id="{AD1A7602-DACF-4E73-8AB1-8C7C2C1E7061}"/>
                </a:ext>
              </a:extLst>
            </p:cNvPr>
            <p:cNvSpPr/>
            <p:nvPr/>
          </p:nvSpPr>
          <p:spPr>
            <a:xfrm>
              <a:off x="5265568" y="4133688"/>
              <a:ext cx="3027681" cy="3027681"/>
            </a:xfrm>
            <a:prstGeom prst="ellipse">
              <a:avLst/>
            </a:prstGeom>
            <a:gradFill>
              <a:gsLst>
                <a:gs pos="100000">
                  <a:schemeClr val="accent1">
                    <a:lumMod val="5000"/>
                    <a:lumOff val="95000"/>
                    <a:alpha val="0"/>
                  </a:schemeClr>
                </a:gs>
                <a:gs pos="69000">
                  <a:srgbClr val="EB5E7C">
                    <a:alpha val="30000"/>
                  </a:srgbClr>
                </a:gs>
              </a:gsLst>
              <a:path path="shape">
                <a:fillToRect l="50000" t="50000" r="50000" b="50000"/>
              </a:path>
            </a:gra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nvGrpSpPr>
            <p:cNvPr id="60" name="グループ化 59">
              <a:extLst>
                <a:ext uri="{FF2B5EF4-FFF2-40B4-BE49-F238E27FC236}">
                  <a16:creationId xmlns:a16="http://schemas.microsoft.com/office/drawing/2014/main" id="{E330410A-BF7B-E548-A9E8-93F0DEF1A8A7}"/>
                </a:ext>
              </a:extLst>
            </p:cNvPr>
            <p:cNvGrpSpPr/>
            <p:nvPr/>
          </p:nvGrpSpPr>
          <p:grpSpPr>
            <a:xfrm>
              <a:off x="5159408" y="4863017"/>
              <a:ext cx="3240000" cy="1780426"/>
              <a:chOff x="5159408" y="5079601"/>
              <a:chExt cx="3240000" cy="1780426"/>
            </a:xfrm>
          </p:grpSpPr>
          <p:sp>
            <p:nvSpPr>
              <p:cNvPr id="45" name="テキスト ボックス 44">
                <a:extLst>
                  <a:ext uri="{FF2B5EF4-FFF2-40B4-BE49-F238E27FC236}">
                    <a16:creationId xmlns:a16="http://schemas.microsoft.com/office/drawing/2014/main" id="{B13C4202-461A-4E02-9FB7-3F950E781C69}"/>
                  </a:ext>
                </a:extLst>
              </p:cNvPr>
              <p:cNvSpPr txBox="1"/>
              <p:nvPr/>
            </p:nvSpPr>
            <p:spPr>
              <a:xfrm>
                <a:off x="5159408" y="5474244"/>
                <a:ext cx="3240000" cy="1385783"/>
              </a:xfrm>
              <a:prstGeom prst="rect">
                <a:avLst/>
              </a:prstGeom>
              <a:noFill/>
            </p:spPr>
            <p:txBody>
              <a:bodyPr wrap="square" lIns="180000" tIns="180000" rIns="180000" bIns="180000" rtlCol="0">
                <a:spAutoFit/>
              </a:bodyPr>
              <a:lstStyle/>
              <a:p>
                <a:pPr algn="just">
                  <a:lnSpc>
                    <a:spcPct val="130000"/>
                  </a:lnSpc>
                  <a:spcAft>
                    <a:spcPts val="600"/>
                  </a:spcAft>
                </a:pPr>
                <a:r>
                  <a:rPr kumimoji="1" lang="ja-JP" altLang="en-US" sz="1300" dirty="0">
                    <a:solidFill>
                      <a:schemeClr val="bg2">
                        <a:lumMod val="25000"/>
                      </a:schemeClr>
                    </a:solidFill>
                    <a:latin typeface="游ゴシック" panose="020B0400000000000000" pitchFamily="50" charset="-128"/>
                    <a:ea typeface="游ゴシック" panose="020B0400000000000000" pitchFamily="50" charset="-128"/>
                  </a:rPr>
                  <a:t>一人ひとりのお客さまの生活ステージ、ライフスタイル、快適な生活に想いを馳せ、未来の住みよい東北地域の創造に関わっていきたい。</a:t>
                </a:r>
              </a:p>
            </p:txBody>
          </p:sp>
          <p:sp>
            <p:nvSpPr>
              <p:cNvPr id="23" name="四角形: 角を丸くする 22">
                <a:extLst>
                  <a:ext uri="{FF2B5EF4-FFF2-40B4-BE49-F238E27FC236}">
                    <a16:creationId xmlns:a16="http://schemas.microsoft.com/office/drawing/2014/main" id="{8D8763CB-DFC9-4C4F-B61A-C2664CAB02FE}"/>
                  </a:ext>
                </a:extLst>
              </p:cNvPr>
              <p:cNvSpPr/>
              <p:nvPr/>
            </p:nvSpPr>
            <p:spPr>
              <a:xfrm>
                <a:off x="5719881" y="5079601"/>
                <a:ext cx="2119055" cy="390856"/>
              </a:xfrm>
              <a:prstGeom prst="roundRect">
                <a:avLst>
                  <a:gd name="adj" fmla="val 50000"/>
                </a:avLst>
              </a:prstGeom>
              <a:solidFill>
                <a:srgbClr val="EB5E7C"/>
              </a:solidFill>
              <a:ln>
                <a:noFill/>
              </a:ln>
            </p:spPr>
            <p:style>
              <a:lnRef idx="1">
                <a:schemeClr val="accent3"/>
              </a:lnRef>
              <a:fillRef idx="2">
                <a:schemeClr val="accent3"/>
              </a:fillRef>
              <a:effectRef idx="1">
                <a:schemeClr val="accent3"/>
              </a:effectRef>
              <a:fontRef idx="minor">
                <a:schemeClr val="dk1"/>
              </a:fontRef>
            </p:style>
            <p:txBody>
              <a:bodyPr wrap="square" lIns="108000" tIns="54000" rIns="108000" bIns="54000" rtlCol="0" anchor="ctr">
                <a:noAutofit/>
              </a:bodyPr>
              <a:lstStyle/>
              <a:p>
                <a:pPr algn="ctr">
                  <a:lnSpc>
                    <a:spcPct val="120000"/>
                  </a:lnSpc>
                  <a:spcAft>
                    <a:spcPts val="600"/>
                  </a:spcAft>
                </a:pPr>
                <a:r>
                  <a:rPr kumimoji="1" lang="ja-JP" altLang="en-US" b="1" dirty="0">
                    <a:solidFill>
                      <a:schemeClr val="bg1"/>
                    </a:solidFill>
                    <a:latin typeface="游ゴシック" panose="020B0400000000000000" pitchFamily="50" charset="-128"/>
                    <a:ea typeface="游ゴシック" panose="020B0400000000000000" pitchFamily="50" charset="-128"/>
                  </a:rPr>
                  <a:t>社員</a:t>
                </a:r>
                <a:r>
                  <a:rPr kumimoji="1" lang="ja-JP" altLang="en-US" sz="1600" b="1" dirty="0">
                    <a:solidFill>
                      <a:schemeClr val="bg1"/>
                    </a:solidFill>
                    <a:latin typeface="游ゴシック" panose="020B0400000000000000" pitchFamily="50" charset="-128"/>
                    <a:ea typeface="游ゴシック" panose="020B0400000000000000" pitchFamily="50" charset="-128"/>
                  </a:rPr>
                  <a:t>の</a:t>
                </a:r>
                <a:r>
                  <a:rPr kumimoji="1" lang="ja-JP" altLang="en-US" b="1" dirty="0">
                    <a:solidFill>
                      <a:schemeClr val="bg1"/>
                    </a:solidFill>
                    <a:latin typeface="游ゴシック" panose="020B0400000000000000" pitchFamily="50" charset="-128"/>
                    <a:ea typeface="游ゴシック" panose="020B0400000000000000" pitchFamily="50" charset="-128"/>
                  </a:rPr>
                  <a:t>思い</a:t>
                </a:r>
              </a:p>
            </p:txBody>
          </p:sp>
        </p:grpSp>
      </p:grpSp>
      <p:sp>
        <p:nvSpPr>
          <p:cNvPr id="43" name="テキスト ボックス 42">
            <a:extLst>
              <a:ext uri="{FF2B5EF4-FFF2-40B4-BE49-F238E27FC236}">
                <a16:creationId xmlns:a16="http://schemas.microsoft.com/office/drawing/2014/main" id="{7AF4386C-5B65-484A-8453-8C69E17CB7E6}"/>
              </a:ext>
            </a:extLst>
          </p:cNvPr>
          <p:cNvSpPr txBox="1"/>
          <p:nvPr/>
        </p:nvSpPr>
        <p:spPr>
          <a:xfrm>
            <a:off x="2867676" y="3992801"/>
            <a:ext cx="4342098" cy="808981"/>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3600" b="1" spc="-100" dirty="0">
                <a:latin typeface="游ゴシック" panose="020B0400000000000000" pitchFamily="50" charset="-128"/>
                <a:ea typeface="游ゴシック" panose="020B0400000000000000" pitchFamily="50" charset="-128"/>
              </a:rPr>
              <a:t>三者 </a:t>
            </a:r>
            <a:r>
              <a:rPr kumimoji="1" lang="ja-JP" altLang="en-US" sz="3200" b="1" spc="-100" dirty="0">
                <a:latin typeface="游ゴシック" panose="020B0400000000000000" pitchFamily="50" charset="-128"/>
                <a:ea typeface="游ゴシック" panose="020B0400000000000000" pitchFamily="50" charset="-128"/>
              </a:rPr>
              <a:t>の </a:t>
            </a:r>
            <a:r>
              <a:rPr kumimoji="1" lang="ja-JP" altLang="en-US" sz="3600" b="1" spc="-100" dirty="0">
                <a:latin typeface="游ゴシック" panose="020B0400000000000000" pitchFamily="50" charset="-128"/>
                <a:ea typeface="游ゴシック" panose="020B0400000000000000" pitchFamily="50" charset="-128"/>
              </a:rPr>
              <a:t>思い</a:t>
            </a:r>
            <a:endParaRPr kumimoji="1" lang="en-US" altLang="ja-JP" sz="3200" b="1" spc="-100" dirty="0">
              <a:latin typeface="游ゴシック" panose="020B0400000000000000" pitchFamily="50" charset="-128"/>
              <a:ea typeface="游ゴシック" panose="020B0400000000000000" pitchFamily="50" charset="-128"/>
            </a:endParaRPr>
          </a:p>
        </p:txBody>
      </p:sp>
      <p:sp>
        <p:nvSpPr>
          <p:cNvPr id="19" name="フッター プレースホルダー 18">
            <a:extLst>
              <a:ext uri="{FF2B5EF4-FFF2-40B4-BE49-F238E27FC236}">
                <a16:creationId xmlns:a16="http://schemas.microsoft.com/office/drawing/2014/main" id="{8A99A2D6-E2EA-A14C-AC8A-89C44DFF0C4B}"/>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1" name="スライド番号プレースホルダー 20">
            <a:extLst>
              <a:ext uri="{FF2B5EF4-FFF2-40B4-BE49-F238E27FC236}">
                <a16:creationId xmlns:a16="http://schemas.microsoft.com/office/drawing/2014/main" id="{BDFBBF8C-FDD7-A141-8C42-D5076BB8F3A7}"/>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05</a:t>
            </a:r>
            <a:endParaRPr kumimoji="1" lang="ja-JP" altLang="en-US"/>
          </a:p>
        </p:txBody>
      </p:sp>
      <p:sp>
        <p:nvSpPr>
          <p:cNvPr id="25" name="タイトル 24">
            <a:extLst>
              <a:ext uri="{FF2B5EF4-FFF2-40B4-BE49-F238E27FC236}">
                <a16:creationId xmlns:a16="http://schemas.microsoft.com/office/drawing/2014/main" id="{244E8FD8-D010-5A4C-8474-151EFD041995}"/>
              </a:ext>
            </a:extLst>
          </p:cNvPr>
          <p:cNvSpPr>
            <a:spLocks noGrp="1"/>
          </p:cNvSpPr>
          <p:nvPr>
            <p:ph type="title"/>
          </p:nvPr>
        </p:nvSpPr>
        <p:spPr>
          <a:xfrm>
            <a:off x="1167790" y="121802"/>
            <a:ext cx="8922359" cy="476642"/>
          </a:xfrm>
        </p:spPr>
        <p:txBody>
          <a:bodyPr/>
          <a:lstStyle/>
          <a:p>
            <a:pPr marL="271463" indent="-271463">
              <a:buFont typeface="+mj-lt"/>
              <a:buAutoNum type="arabicPeriod" startAt="3"/>
            </a:pPr>
            <a:r>
              <a:rPr lang="ja-JP" altLang="en-US" b="1" dirty="0">
                <a:latin typeface="游ゴシック" panose="020B0400000000000000" pitchFamily="50" charset="-128"/>
                <a:ea typeface="游ゴシック" panose="020B0400000000000000" pitchFamily="50" charset="-128"/>
              </a:rPr>
              <a:t>「より、そう、ちから。」の根幹となる思い</a:t>
            </a:r>
          </a:p>
        </p:txBody>
      </p:sp>
      <p:sp>
        <p:nvSpPr>
          <p:cNvPr id="40" name="角丸四角形 39">
            <a:extLst>
              <a:ext uri="{FF2B5EF4-FFF2-40B4-BE49-F238E27FC236}">
                <a16:creationId xmlns:a16="http://schemas.microsoft.com/office/drawing/2014/main" id="{AB272762-58AD-404F-94D0-01B6FFE44F2D}"/>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6" name="ホームベース 25">
            <a:extLst>
              <a:ext uri="{FF2B5EF4-FFF2-40B4-BE49-F238E27FC236}">
                <a16:creationId xmlns:a16="http://schemas.microsoft.com/office/drawing/2014/main" id="{B72C50EE-E3F2-7B4E-816C-729F98FD5489}"/>
              </a:ext>
            </a:extLst>
          </p:cNvPr>
          <p:cNvSpPr/>
          <p:nvPr/>
        </p:nvSpPr>
        <p:spPr>
          <a:xfrm>
            <a:off x="734438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探索</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46" name="ホームベース 45">
            <a:extLst>
              <a:ext uri="{FF2B5EF4-FFF2-40B4-BE49-F238E27FC236}">
                <a16:creationId xmlns:a16="http://schemas.microsoft.com/office/drawing/2014/main" id="{A55D8AE3-3E88-A841-8A1B-482AE3F89643}"/>
              </a:ext>
            </a:extLst>
          </p:cNvPr>
          <p:cNvSpPr/>
          <p:nvPr/>
        </p:nvSpPr>
        <p:spPr>
          <a:xfrm>
            <a:off x="793835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原石</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7" name="ホームベース 46">
            <a:extLst>
              <a:ext uri="{FF2B5EF4-FFF2-40B4-BE49-F238E27FC236}">
                <a16:creationId xmlns:a16="http://schemas.microsoft.com/office/drawing/2014/main" id="{D1431142-EB48-E94E-936A-8927CFC6AB05}"/>
              </a:ext>
            </a:extLst>
          </p:cNvPr>
          <p:cNvSpPr/>
          <p:nvPr/>
        </p:nvSpPr>
        <p:spPr>
          <a:xfrm>
            <a:off x="853232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研磨</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9" name="ホームベース 48">
            <a:extLst>
              <a:ext uri="{FF2B5EF4-FFF2-40B4-BE49-F238E27FC236}">
                <a16:creationId xmlns:a16="http://schemas.microsoft.com/office/drawing/2014/main" id="{5EA3BB9A-BF23-E147-AA9F-DB5477413B22}"/>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83296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450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par>
                                <p:cTn id="8" presetID="10" presetClass="entr" presetSubtype="0" fill="hold" nodeType="withEffect">
                                  <p:stCondLst>
                                    <p:cond delay="122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2200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2750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角丸四角形 8">
            <a:extLst>
              <a:ext uri="{FF2B5EF4-FFF2-40B4-BE49-F238E27FC236}">
                <a16:creationId xmlns:a16="http://schemas.microsoft.com/office/drawing/2014/main" id="{557F9E50-557E-014B-ACAE-FB57A23ABEDD}"/>
              </a:ext>
            </a:extLst>
          </p:cNvPr>
          <p:cNvSpPr/>
          <p:nvPr/>
        </p:nvSpPr>
        <p:spPr>
          <a:xfrm>
            <a:off x="844030" y="821610"/>
            <a:ext cx="8409648" cy="644949"/>
          </a:xfrm>
          <a:prstGeom prst="roundRect">
            <a:avLst>
              <a:gd name="adj" fmla="val 0"/>
            </a:avLst>
          </a:prstGeom>
          <a:solidFill>
            <a:srgbClr val="ED8795"/>
          </a:solidFill>
          <a:ln>
            <a:noFill/>
          </a:ln>
        </p:spPr>
        <p:style>
          <a:lnRef idx="2">
            <a:schemeClr val="accent1">
              <a:shade val="50000"/>
            </a:schemeClr>
          </a:lnRef>
          <a:fillRef idx="1">
            <a:schemeClr val="accent1"/>
          </a:fillRef>
          <a:effectRef idx="0">
            <a:schemeClr val="accent1"/>
          </a:effectRef>
          <a:fontRef idx="minor">
            <a:schemeClr val="lt1"/>
          </a:fontRef>
        </p:style>
        <p:txBody>
          <a:bodyPr lIns="216000" rtlCol="0" anchor="ctr"/>
          <a:lstStyle/>
          <a:p>
            <a:pPr>
              <a:lnSpc>
                <a:spcPct val="120000"/>
              </a:lnSpc>
              <a:spcAft>
                <a:spcPts val="600"/>
              </a:spcAft>
            </a:pPr>
            <a:r>
              <a:rPr kumimoji="1" lang="ja-JP" altLang="en-US" b="1">
                <a:solidFill>
                  <a:schemeClr val="bg1"/>
                </a:solidFill>
                <a:latin typeface="游ゴシック" panose="020B0400000000000000" pitchFamily="50" charset="-128"/>
                <a:ea typeface="游ゴシック" panose="020B0400000000000000" pitchFamily="50" charset="-128"/>
              </a:rPr>
              <a:t>基本コンセプト</a:t>
            </a:r>
          </a:p>
        </p:txBody>
      </p:sp>
      <p:sp>
        <p:nvSpPr>
          <p:cNvPr id="10" name="角丸四角形 9">
            <a:extLst>
              <a:ext uri="{FF2B5EF4-FFF2-40B4-BE49-F238E27FC236}">
                <a16:creationId xmlns:a16="http://schemas.microsoft.com/office/drawing/2014/main" id="{D1EDAB4E-8175-3545-BD25-58BAAB30CAFC}"/>
              </a:ext>
            </a:extLst>
          </p:cNvPr>
          <p:cNvSpPr/>
          <p:nvPr/>
        </p:nvSpPr>
        <p:spPr>
          <a:xfrm>
            <a:off x="3037839" y="914575"/>
            <a:ext cx="6135974" cy="459018"/>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algn="ctr">
              <a:lnSpc>
                <a:spcPct val="120000"/>
              </a:lnSpc>
              <a:spcAft>
                <a:spcPts val="600"/>
              </a:spcAft>
            </a:pPr>
            <a:r>
              <a:rPr kumimoji="1" lang="ja-JP" altLang="en-US" b="1" spc="150">
                <a:solidFill>
                  <a:srgbClr val="ED8796"/>
                </a:solidFill>
                <a:latin typeface="游ゴシック" panose="020B0400000000000000" pitchFamily="50" charset="-128"/>
                <a:ea typeface="游ゴシック" panose="020B0400000000000000" pitchFamily="50" charset="-128"/>
              </a:rPr>
              <a:t>ライフスタイル</a:t>
            </a:r>
            <a:r>
              <a:rPr kumimoji="1" lang="ja-JP" altLang="en-US" b="1" spc="150" dirty="0">
                <a:solidFill>
                  <a:srgbClr val="ED8796"/>
                </a:solidFill>
                <a:latin typeface="游ゴシック" panose="020B0400000000000000" pitchFamily="50" charset="-128"/>
                <a:ea typeface="游ゴシック" panose="020B0400000000000000" pitchFamily="50" charset="-128"/>
              </a:rPr>
              <a:t>を提案する企業へ</a:t>
            </a:r>
            <a:r>
              <a:rPr kumimoji="1" lang="ja-JP" altLang="en-US" b="1" spc="150">
                <a:solidFill>
                  <a:srgbClr val="ED8796"/>
                </a:solidFill>
                <a:latin typeface="游ゴシック" panose="020B0400000000000000" pitchFamily="50" charset="-128"/>
                <a:ea typeface="游ゴシック" panose="020B0400000000000000" pitchFamily="50" charset="-128"/>
              </a:rPr>
              <a:t>の転換</a:t>
            </a:r>
            <a:endParaRPr kumimoji="1" lang="ja-JP" altLang="en-US" b="1" dirty="0">
              <a:solidFill>
                <a:srgbClr val="ED8796"/>
              </a:solidFill>
              <a:latin typeface="游ゴシック" panose="020B0400000000000000" pitchFamily="50" charset="-128"/>
              <a:ea typeface="游ゴシック" panose="020B0400000000000000" pitchFamily="50" charset="-128"/>
            </a:endParaRPr>
          </a:p>
        </p:txBody>
      </p:sp>
      <p:graphicFrame>
        <p:nvGraphicFramePr>
          <p:cNvPr id="17" name="表 17">
            <a:extLst>
              <a:ext uri="{FF2B5EF4-FFF2-40B4-BE49-F238E27FC236}">
                <a16:creationId xmlns:a16="http://schemas.microsoft.com/office/drawing/2014/main" id="{8C0C61D1-184B-F94B-B3EE-6CCD272DC709}"/>
              </a:ext>
            </a:extLst>
          </p:cNvPr>
          <p:cNvGraphicFramePr>
            <a:graphicFrameLocks noGrp="1"/>
          </p:cNvGraphicFramePr>
          <p:nvPr>
            <p:extLst>
              <p:ext uri="{D42A27DB-BD31-4B8C-83A1-F6EECF244321}">
                <p14:modId xmlns:p14="http://schemas.microsoft.com/office/powerpoint/2010/main" val="2334935946"/>
              </p:ext>
            </p:extLst>
          </p:nvPr>
        </p:nvGraphicFramePr>
        <p:xfrm>
          <a:off x="844030" y="1656827"/>
          <a:ext cx="2195022" cy="1161624"/>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161624">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この街に住む</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一人ひとりが</a:t>
                      </a:r>
                    </a:p>
                  </a:txBody>
                  <a:tcPr marL="180000" marR="180000" marT="180000" marB="180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EB5E7C"/>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4238849704"/>
                  </a:ext>
                </a:extLst>
              </a:tr>
            </a:tbl>
          </a:graphicData>
        </a:graphic>
      </p:graphicFrame>
      <p:graphicFrame>
        <p:nvGraphicFramePr>
          <p:cNvPr id="12" name="表 17">
            <a:extLst>
              <a:ext uri="{FF2B5EF4-FFF2-40B4-BE49-F238E27FC236}">
                <a16:creationId xmlns:a16="http://schemas.microsoft.com/office/drawing/2014/main" id="{90319D3D-AACE-EA49-96C4-0F0FBAF455B0}"/>
              </a:ext>
            </a:extLst>
          </p:cNvPr>
          <p:cNvGraphicFramePr>
            <a:graphicFrameLocks noGrp="1"/>
          </p:cNvGraphicFramePr>
          <p:nvPr>
            <p:extLst>
              <p:ext uri="{D42A27DB-BD31-4B8C-83A1-F6EECF244321}">
                <p14:modId xmlns:p14="http://schemas.microsoft.com/office/powerpoint/2010/main" val="3939984218"/>
              </p:ext>
            </p:extLst>
          </p:nvPr>
        </p:nvGraphicFramePr>
        <p:xfrm>
          <a:off x="844030" y="2818451"/>
          <a:ext cx="2195022" cy="1277786"/>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277786">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自分に</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ぴったりとあった</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3729661752"/>
                  </a:ext>
                </a:extLst>
              </a:tr>
            </a:tbl>
          </a:graphicData>
        </a:graphic>
      </p:graphicFrame>
      <p:graphicFrame>
        <p:nvGraphicFramePr>
          <p:cNvPr id="13" name="表 17">
            <a:extLst>
              <a:ext uri="{FF2B5EF4-FFF2-40B4-BE49-F238E27FC236}">
                <a16:creationId xmlns:a16="http://schemas.microsoft.com/office/drawing/2014/main" id="{46EE85B8-C114-9644-94D7-7B4B3615DD44}"/>
              </a:ext>
            </a:extLst>
          </p:cNvPr>
          <p:cNvGraphicFramePr>
            <a:graphicFrameLocks noGrp="1"/>
          </p:cNvGraphicFramePr>
          <p:nvPr>
            <p:extLst>
              <p:ext uri="{D42A27DB-BD31-4B8C-83A1-F6EECF244321}">
                <p14:modId xmlns:p14="http://schemas.microsoft.com/office/powerpoint/2010/main" val="3235013333"/>
              </p:ext>
            </p:extLst>
          </p:nvPr>
        </p:nvGraphicFramePr>
        <p:xfrm>
          <a:off x="844030" y="4096237"/>
          <a:ext cx="2195022" cy="1535952"/>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277786">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豊かな</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ライフスタイルを</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創り出せるよう</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D8795"/>
                    </a:solidFill>
                  </a:tcPr>
                </a:tc>
                <a:extLst>
                  <a:ext uri="{0D108BD9-81ED-4DB2-BD59-A6C34878D82A}">
                    <a16:rowId xmlns:a16="http://schemas.microsoft.com/office/drawing/2014/main" val="3407056180"/>
                  </a:ext>
                </a:extLst>
              </a:tr>
            </a:tbl>
          </a:graphicData>
        </a:graphic>
      </p:graphicFrame>
      <p:graphicFrame>
        <p:nvGraphicFramePr>
          <p:cNvPr id="14" name="表 17">
            <a:extLst>
              <a:ext uri="{FF2B5EF4-FFF2-40B4-BE49-F238E27FC236}">
                <a16:creationId xmlns:a16="http://schemas.microsoft.com/office/drawing/2014/main" id="{64C4DEF0-1E8D-DD40-95EE-BB8BEB83B0FA}"/>
              </a:ext>
            </a:extLst>
          </p:cNvPr>
          <p:cNvGraphicFramePr>
            <a:graphicFrameLocks noGrp="1"/>
          </p:cNvGraphicFramePr>
          <p:nvPr>
            <p:extLst>
              <p:ext uri="{D42A27DB-BD31-4B8C-83A1-F6EECF244321}">
                <p14:modId xmlns:p14="http://schemas.microsoft.com/office/powerpoint/2010/main" val="1662843631"/>
              </p:ext>
            </p:extLst>
          </p:nvPr>
        </p:nvGraphicFramePr>
        <p:xfrm>
          <a:off x="844030" y="5609072"/>
          <a:ext cx="2195022" cy="1565353"/>
        </p:xfrm>
        <a:graphic>
          <a:graphicData uri="http://schemas.openxmlformats.org/drawingml/2006/table">
            <a:tbl>
              <a:tblPr firstRow="1" bandRow="1">
                <a:tableStyleId>{5C22544A-7EE6-4342-B048-85BDC9FD1C3A}</a:tableStyleId>
              </a:tblPr>
              <a:tblGrid>
                <a:gridCol w="2195022">
                  <a:extLst>
                    <a:ext uri="{9D8B030D-6E8A-4147-A177-3AD203B41FA5}">
                      <a16:colId xmlns:a16="http://schemas.microsoft.com/office/drawing/2014/main" val="2915225290"/>
                    </a:ext>
                  </a:extLst>
                </a:gridCol>
              </a:tblGrid>
              <a:tr h="1565353">
                <a:tc>
                  <a:txBody>
                    <a:bodyPr/>
                    <a:lstStyle/>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東北電力だから</a:t>
                      </a:r>
                      <a:endParaRPr kumimoji="1" lang="en-US" altLang="ja-JP" sz="1800" b="1" i="0" dirty="0">
                        <a:solidFill>
                          <a:schemeClr val="bg1"/>
                        </a:solidFill>
                        <a:latin typeface="Yu Gothic" panose="020B0400000000000000" pitchFamily="34" charset="-128"/>
                        <a:ea typeface="Yu Gothic" panose="020B0400000000000000" pitchFamily="34" charset="-128"/>
                      </a:endParaRPr>
                    </a:p>
                    <a:p>
                      <a:pPr>
                        <a:lnSpc>
                          <a:spcPct val="120000"/>
                        </a:lnSpc>
                        <a:spcAft>
                          <a:spcPts val="600"/>
                        </a:spcAft>
                      </a:pPr>
                      <a:r>
                        <a:rPr kumimoji="1" lang="ja-JP" altLang="en-US" sz="1800" b="1" i="0" dirty="0">
                          <a:solidFill>
                            <a:schemeClr val="bg1"/>
                          </a:solidFill>
                          <a:latin typeface="Yu Gothic" panose="020B0400000000000000" pitchFamily="34" charset="-128"/>
                          <a:ea typeface="Yu Gothic" panose="020B0400000000000000" pitchFamily="34" charset="-128"/>
                        </a:rPr>
                        <a:t>できること</a:t>
                      </a:r>
                    </a:p>
                  </a:txBody>
                  <a:tcPr marL="180000" marR="180000" marT="198000" marB="198000" anchor="ctr">
                    <a:lnL w="3175" cap="flat" cmpd="sng" algn="ctr">
                      <a:solidFill>
                        <a:srgbClr val="ED8695"/>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EB5E7C"/>
                      </a:solidFill>
                      <a:prstDash val="solid"/>
                      <a:round/>
                      <a:headEnd type="none" w="med" len="med"/>
                      <a:tailEnd type="none" w="med" len="med"/>
                    </a:lnB>
                    <a:solidFill>
                      <a:srgbClr val="ED8795"/>
                    </a:solidFill>
                  </a:tcPr>
                </a:tc>
                <a:extLst>
                  <a:ext uri="{0D108BD9-81ED-4DB2-BD59-A6C34878D82A}">
                    <a16:rowId xmlns:a16="http://schemas.microsoft.com/office/drawing/2014/main" val="689313499"/>
                  </a:ext>
                </a:extLst>
              </a:tr>
            </a:tbl>
          </a:graphicData>
        </a:graphic>
      </p:graphicFrame>
      <p:sp>
        <p:nvSpPr>
          <p:cNvPr id="19" name="フッター プレースホルダー 18">
            <a:extLst>
              <a:ext uri="{FF2B5EF4-FFF2-40B4-BE49-F238E27FC236}">
                <a16:creationId xmlns:a16="http://schemas.microsoft.com/office/drawing/2014/main" id="{E0061249-0D7C-D941-825F-612B3D4978C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0" name="スライド番号プレースホルダー 19">
            <a:extLst>
              <a:ext uri="{FF2B5EF4-FFF2-40B4-BE49-F238E27FC236}">
                <a16:creationId xmlns:a16="http://schemas.microsoft.com/office/drawing/2014/main" id="{9CD90C92-475D-B64A-9B32-1A36EC7FC878}"/>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06</a:t>
            </a:r>
            <a:endParaRPr kumimoji="1" lang="ja-JP" altLang="en-US"/>
          </a:p>
        </p:txBody>
      </p:sp>
      <p:sp>
        <p:nvSpPr>
          <p:cNvPr id="35" name="ホームベース 34">
            <a:extLst>
              <a:ext uri="{FF2B5EF4-FFF2-40B4-BE49-F238E27FC236}">
                <a16:creationId xmlns:a16="http://schemas.microsoft.com/office/drawing/2014/main" id="{ED440F05-1DD7-034A-A5FE-33FD1BECC3DC}"/>
              </a:ext>
            </a:extLst>
          </p:cNvPr>
          <p:cNvSpPr/>
          <p:nvPr/>
        </p:nvSpPr>
        <p:spPr>
          <a:xfrm>
            <a:off x="734438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探索</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36" name="ホームベース 35">
            <a:extLst>
              <a:ext uri="{FF2B5EF4-FFF2-40B4-BE49-F238E27FC236}">
                <a16:creationId xmlns:a16="http://schemas.microsoft.com/office/drawing/2014/main" id="{EC52A2F3-DA12-4649-9835-89C459CF2EB0}"/>
              </a:ext>
            </a:extLst>
          </p:cNvPr>
          <p:cNvSpPr/>
          <p:nvPr/>
        </p:nvSpPr>
        <p:spPr>
          <a:xfrm>
            <a:off x="793835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原石</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37" name="ホームベース 36">
            <a:extLst>
              <a:ext uri="{FF2B5EF4-FFF2-40B4-BE49-F238E27FC236}">
                <a16:creationId xmlns:a16="http://schemas.microsoft.com/office/drawing/2014/main" id="{C45470F1-5C61-1849-9EDF-46D137C806FA}"/>
              </a:ext>
            </a:extLst>
          </p:cNvPr>
          <p:cNvSpPr/>
          <p:nvPr/>
        </p:nvSpPr>
        <p:spPr>
          <a:xfrm>
            <a:off x="853232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研磨</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38" name="ホームベース 37">
            <a:extLst>
              <a:ext uri="{FF2B5EF4-FFF2-40B4-BE49-F238E27FC236}">
                <a16:creationId xmlns:a16="http://schemas.microsoft.com/office/drawing/2014/main" id="{908B5688-EB32-484E-AB10-0C26EF5592CA}"/>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0" name="角丸四角形 39">
            <a:extLst>
              <a:ext uri="{FF2B5EF4-FFF2-40B4-BE49-F238E27FC236}">
                <a16:creationId xmlns:a16="http://schemas.microsoft.com/office/drawing/2014/main" id="{B625BD45-A38F-9A4F-9B7D-AE3ACD628102}"/>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41" name="タイトル 40">
            <a:extLst>
              <a:ext uri="{FF2B5EF4-FFF2-40B4-BE49-F238E27FC236}">
                <a16:creationId xmlns:a16="http://schemas.microsoft.com/office/drawing/2014/main" id="{D0CA78D4-FADB-4F4D-9975-43936FBED8A4}"/>
              </a:ext>
            </a:extLst>
          </p:cNvPr>
          <p:cNvSpPr>
            <a:spLocks noGrp="1"/>
          </p:cNvSpPr>
          <p:nvPr>
            <p:ph type="title"/>
          </p:nvPr>
        </p:nvSpPr>
        <p:spPr>
          <a:xfrm>
            <a:off x="1169354" y="129112"/>
            <a:ext cx="8920796" cy="462022"/>
          </a:xfrm>
        </p:spPr>
        <p:txBody>
          <a:bodyPr/>
          <a:lstStyle/>
          <a:p>
            <a:pPr marL="273050" indent="-273050">
              <a:buFont typeface="+mj-lt"/>
              <a:buAutoNum type="arabicPeriod" startAt="4"/>
            </a:pPr>
            <a:r>
              <a:rPr lang="ja-JP" altLang="en-US" b="1">
                <a:latin typeface="游ゴシック" panose="020B0400000000000000" pitchFamily="50" charset="-128"/>
                <a:ea typeface="游ゴシック" panose="020B0400000000000000" pitchFamily="50" charset="-128"/>
              </a:rPr>
              <a:t>「より、そう、ちから。」の誕生プロセス</a:t>
            </a:r>
          </a:p>
        </p:txBody>
      </p:sp>
      <p:graphicFrame>
        <p:nvGraphicFramePr>
          <p:cNvPr id="21" name="表 17">
            <a:extLst>
              <a:ext uri="{FF2B5EF4-FFF2-40B4-BE49-F238E27FC236}">
                <a16:creationId xmlns:a16="http://schemas.microsoft.com/office/drawing/2014/main" id="{A406532F-851B-424E-8749-9B8CA967FE7E}"/>
              </a:ext>
            </a:extLst>
          </p:cNvPr>
          <p:cNvGraphicFramePr>
            <a:graphicFrameLocks noGrp="1"/>
          </p:cNvGraphicFramePr>
          <p:nvPr/>
        </p:nvGraphicFramePr>
        <p:xfrm>
          <a:off x="3037316" y="1656827"/>
          <a:ext cx="6214626" cy="1161624"/>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161624">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地域に住む（事業を営む）お客さま一人ひとりにきちんと向き合い、</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「快適な暮らし」（事業成長）を支え、絆を深める。</a:t>
                      </a:r>
                    </a:p>
                  </a:txBody>
                  <a:tcPr marL="180000" marR="180000" marT="180000" marB="180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8849704"/>
                  </a:ext>
                </a:extLst>
              </a:tr>
            </a:tbl>
          </a:graphicData>
        </a:graphic>
      </p:graphicFrame>
      <p:graphicFrame>
        <p:nvGraphicFramePr>
          <p:cNvPr id="22" name="表 17">
            <a:extLst>
              <a:ext uri="{FF2B5EF4-FFF2-40B4-BE49-F238E27FC236}">
                <a16:creationId xmlns:a16="http://schemas.microsoft.com/office/drawing/2014/main" id="{213A968A-164B-4B1E-AEBF-AEF220F40273}"/>
              </a:ext>
            </a:extLst>
          </p:cNvPr>
          <p:cNvGraphicFramePr>
            <a:graphicFrameLocks noGrp="1"/>
          </p:cNvGraphicFramePr>
          <p:nvPr/>
        </p:nvGraphicFramePr>
        <p:xfrm>
          <a:off x="3037316" y="2818451"/>
          <a:ext cx="6214626" cy="1277786"/>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277786">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お客さま一人ひとりの人生の階段、家族のかたち、住まい、働き方に</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応じた「快適な暮らし」（事業成長）に思いを馳せる。</a:t>
                      </a: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729661752"/>
                  </a:ext>
                </a:extLst>
              </a:tr>
            </a:tbl>
          </a:graphicData>
        </a:graphic>
      </p:graphicFrame>
      <p:graphicFrame>
        <p:nvGraphicFramePr>
          <p:cNvPr id="23" name="表 17">
            <a:extLst>
              <a:ext uri="{FF2B5EF4-FFF2-40B4-BE49-F238E27FC236}">
                <a16:creationId xmlns:a16="http://schemas.microsoft.com/office/drawing/2014/main" id="{899C3BDB-114B-4C1E-8803-0550A7126C56}"/>
              </a:ext>
            </a:extLst>
          </p:cNvPr>
          <p:cNvGraphicFramePr>
            <a:graphicFrameLocks noGrp="1"/>
          </p:cNvGraphicFramePr>
          <p:nvPr/>
        </p:nvGraphicFramePr>
        <p:xfrm>
          <a:off x="3037316" y="4096237"/>
          <a:ext cx="6214626" cy="1512835"/>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1512835">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お客さま一人ひとりの楽しさや喜びに満ちた「快適な暮らし」の創造（経済性や利便性を通じた「事業成長」の実現）に、一歩踏み込んで</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寄与していく。</a:t>
                      </a: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407056180"/>
                  </a:ext>
                </a:extLst>
              </a:tr>
            </a:tbl>
          </a:graphicData>
        </a:graphic>
      </p:graphicFrame>
      <p:graphicFrame>
        <p:nvGraphicFramePr>
          <p:cNvPr id="24" name="表 17">
            <a:extLst>
              <a:ext uri="{FF2B5EF4-FFF2-40B4-BE49-F238E27FC236}">
                <a16:creationId xmlns:a16="http://schemas.microsoft.com/office/drawing/2014/main" id="{19B474AA-6C1E-4C68-BDEA-6DD76A8AA6A7}"/>
              </a:ext>
            </a:extLst>
          </p:cNvPr>
          <p:cNvGraphicFramePr>
            <a:graphicFrameLocks noGrp="1"/>
          </p:cNvGraphicFramePr>
          <p:nvPr>
            <p:extLst>
              <p:ext uri="{D42A27DB-BD31-4B8C-83A1-F6EECF244321}">
                <p14:modId xmlns:p14="http://schemas.microsoft.com/office/powerpoint/2010/main" val="400768716"/>
              </p:ext>
            </p:extLst>
          </p:nvPr>
        </p:nvGraphicFramePr>
        <p:xfrm>
          <a:off x="3037316" y="5609072"/>
          <a:ext cx="6214626" cy="1590816"/>
        </p:xfrm>
        <a:graphic>
          <a:graphicData uri="http://schemas.openxmlformats.org/drawingml/2006/table">
            <a:tbl>
              <a:tblPr firstRow="1" bandRow="1">
                <a:tableStyleId>{5C22544A-7EE6-4342-B048-85BDC9FD1C3A}</a:tableStyleId>
              </a:tblPr>
              <a:tblGrid>
                <a:gridCol w="6214626">
                  <a:extLst>
                    <a:ext uri="{9D8B030D-6E8A-4147-A177-3AD203B41FA5}">
                      <a16:colId xmlns:a16="http://schemas.microsoft.com/office/drawing/2014/main" val="350579766"/>
                    </a:ext>
                  </a:extLst>
                </a:gridCol>
              </a:tblGrid>
              <a:tr h="521070">
                <a:tc>
                  <a:txBody>
                    <a:bodyPr/>
                    <a:lstStyle/>
                    <a:p>
                      <a:pPr algn="just">
                        <a:lnSpc>
                          <a:spcPct val="140000"/>
                        </a:lnSpc>
                        <a:spcAft>
                          <a:spcPts val="600"/>
                        </a:spcAft>
                      </a:pPr>
                      <a:r>
                        <a:rPr kumimoji="1" lang="ja-JP" altLang="en-US" sz="1400" b="0" i="0" dirty="0">
                          <a:solidFill>
                            <a:schemeClr val="tx1">
                              <a:lumMod val="75000"/>
                              <a:lumOff val="25000"/>
                            </a:schemeClr>
                          </a:solidFill>
                          <a:latin typeface="Yu Gothic Medium" panose="020B0400000000000000" pitchFamily="34" charset="-128"/>
                          <a:ea typeface="Yu Gothic Medium" panose="020B0400000000000000" pitchFamily="34" charset="-128"/>
                        </a:rPr>
                        <a:t>安定供給、地域対応、日常業務等をベースとしながら、新サービス・　料金プラン、ソリューション提案に加え、他業種と連携した多様なライフスタイルの提案、さらにライフスタイルの基盤となる地域・コミュニティのあり方も提案する企業の姿を目指す。</a:t>
                      </a:r>
                      <a:endParaRPr kumimoji="1" lang="en-US" altLang="ja-JP" sz="1400" b="0" i="0" dirty="0">
                        <a:solidFill>
                          <a:schemeClr val="tx1">
                            <a:lumMod val="75000"/>
                            <a:lumOff val="25000"/>
                          </a:schemeClr>
                        </a:solidFill>
                        <a:latin typeface="Yu Gothic Medium" panose="020B0400000000000000" pitchFamily="34" charset="-128"/>
                        <a:ea typeface="Yu Gothic Medium" panose="020B0400000000000000" pitchFamily="34" charset="-128"/>
                      </a:endParaRPr>
                    </a:p>
                  </a:txBody>
                  <a:tcPr marL="180000" marR="180000" marT="198000" marB="198000" anchor="ctr">
                    <a:lnL w="6350" cap="flat" cmpd="sng" algn="ctr">
                      <a:solidFill>
                        <a:schemeClr val="accent1"/>
                      </a:solidFill>
                      <a:prstDash val="solid"/>
                      <a:round/>
                      <a:headEnd type="none" w="med" len="med"/>
                      <a:tailEnd type="none" w="med" len="med"/>
                    </a:lnL>
                    <a:lnR w="6350" cap="flat" cmpd="sng" algn="ctr">
                      <a:solidFill>
                        <a:schemeClr val="accent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689313499"/>
                  </a:ext>
                </a:extLst>
              </a:tr>
            </a:tbl>
          </a:graphicData>
        </a:graphic>
      </p:graphicFrame>
    </p:spTree>
    <p:extLst>
      <p:ext uri="{BB962C8B-B14F-4D97-AF65-F5344CB8AC3E}">
        <p14:creationId xmlns:p14="http://schemas.microsoft.com/office/powerpoint/2010/main" val="151630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50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par>
                                <p:cTn id="8" presetID="22" presetClass="entr" presetSubtype="8" fill="hold" nodeType="withEffect">
                                  <p:stCondLst>
                                    <p:cond delay="7000"/>
                                  </p:stCondLst>
                                  <p:childTnLst>
                                    <p:set>
                                      <p:cBhvr>
                                        <p:cTn id="9" dur="1" fill="hold">
                                          <p:stCondLst>
                                            <p:cond delay="0"/>
                                          </p:stCondLst>
                                        </p:cTn>
                                        <p:tgtEl>
                                          <p:spTgt spid="21"/>
                                        </p:tgtEl>
                                        <p:attrNameLst>
                                          <p:attrName>style.visibility</p:attrName>
                                        </p:attrNameLst>
                                      </p:cBhvr>
                                      <p:to>
                                        <p:strVal val="visible"/>
                                      </p:to>
                                    </p:set>
                                    <p:animEffect transition="in" filter="wipe(left)">
                                      <p:cBhvr>
                                        <p:cTn id="10" dur="500"/>
                                        <p:tgtEl>
                                          <p:spTgt spid="21"/>
                                        </p:tgtEl>
                                      </p:cBhvr>
                                    </p:animEffect>
                                  </p:childTnLst>
                                </p:cTn>
                              </p:par>
                              <p:par>
                                <p:cTn id="11" presetID="22" presetClass="entr" presetSubtype="8" fill="hold" nodeType="withEffect">
                                  <p:stCondLst>
                                    <p:cond delay="120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par>
                                <p:cTn id="14" presetID="22" presetClass="entr" presetSubtype="8" fill="hold" nodeType="withEffect">
                                  <p:stCondLst>
                                    <p:cond delay="1400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par>
                                <p:cTn id="17" presetID="22" presetClass="entr" presetSubtype="8" fill="hold" nodeType="withEffect">
                                  <p:stCondLst>
                                    <p:cond delay="2000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par>
                                <p:cTn id="20" presetID="22" presetClass="entr" presetSubtype="8" fill="hold" nodeType="withEffect">
                                  <p:stCondLst>
                                    <p:cond delay="2200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par>
                                <p:cTn id="23" presetID="22" presetClass="entr" presetSubtype="8" fill="hold" nodeType="withEffect">
                                  <p:stCondLst>
                                    <p:cond delay="27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nodeType="withEffect">
                                  <p:stCondLst>
                                    <p:cond delay="2900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par>
                                <p:cTn id="29" presetID="10" presetClass="entr" presetSubtype="0" fill="hold" grpId="0" nodeType="withEffect">
                                  <p:stCondLst>
                                    <p:cond delay="37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円/楕円 5">
            <a:extLst>
              <a:ext uri="{FF2B5EF4-FFF2-40B4-BE49-F238E27FC236}">
                <a16:creationId xmlns:a16="http://schemas.microsoft.com/office/drawing/2014/main" id="{3F421D8E-45D5-F141-BD70-E4AA9562E76A}"/>
              </a:ext>
            </a:extLst>
          </p:cNvPr>
          <p:cNvSpPr/>
          <p:nvPr/>
        </p:nvSpPr>
        <p:spPr>
          <a:xfrm>
            <a:off x="673271" y="2063936"/>
            <a:ext cx="3807531" cy="2711734"/>
          </a:xfrm>
          <a:prstGeom prst="ellipse">
            <a:avLst/>
          </a:prstGeom>
          <a:noFill/>
          <a:ln w="25400">
            <a:gradFill>
              <a:gsLst>
                <a:gs pos="0">
                  <a:schemeClr val="accent5">
                    <a:lumMod val="20000"/>
                    <a:lumOff val="80000"/>
                  </a:schemeClr>
                </a:gs>
                <a:gs pos="100000">
                  <a:srgbClr val="24C2B3"/>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Aft>
                <a:spcPts val="600"/>
              </a:spcAft>
            </a:pPr>
            <a:r>
              <a:rPr kumimoji="1" lang="ja-JP" altLang="en-US" sz="2800" b="1" spc="300" dirty="0">
                <a:solidFill>
                  <a:schemeClr val="bg1"/>
                </a:solidFill>
                <a:effectLst>
                  <a:glow rad="228600">
                    <a:schemeClr val="accent5"/>
                  </a:glow>
                </a:effectLst>
                <a:latin typeface="游ゴシック" panose="020B0400000000000000" pitchFamily="50" charset="-128"/>
                <a:ea typeface="游ゴシック" panose="020B0400000000000000" pitchFamily="50" charset="-128"/>
              </a:rPr>
              <a:t>より沿う</a:t>
            </a:r>
            <a:endParaRPr kumimoji="1" lang="en-US" altLang="ja-JP" sz="2800" b="1" spc="300" dirty="0">
              <a:solidFill>
                <a:schemeClr val="bg1"/>
              </a:solidFill>
              <a:effectLst>
                <a:glow rad="228600">
                  <a:schemeClr val="accent5"/>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600" u="sng" dirty="0">
                <a:solidFill>
                  <a:schemeClr val="accent5"/>
                </a:solidFill>
                <a:latin typeface="游ゴシック" panose="020B0400000000000000" pitchFamily="50" charset="-128"/>
                <a:ea typeface="游ゴシック" panose="020B0400000000000000" pitchFamily="50" charset="-128"/>
              </a:rPr>
              <a:t>お客さまのご要望</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に</a:t>
            </a:r>
            <a:endParaRPr kumimoji="1" lang="en-US" altLang="ja-JP" sz="1400" dirty="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より沿う」</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サービス</a:t>
            </a:r>
            <a:endParaRPr kumimoji="1" lang="en-US" altLang="ja-JP" sz="1400" dirty="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を</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提供します。</a:t>
            </a:r>
            <a:endParaRPr kumimoji="1" lang="ja-JP" altLang="en-US" sz="1600" dirty="0">
              <a:solidFill>
                <a:schemeClr val="bg2">
                  <a:lumMod val="25000"/>
                </a:schemeClr>
              </a:solidFill>
              <a:latin typeface="游ゴシック" panose="020B0400000000000000" pitchFamily="50" charset="-128"/>
              <a:ea typeface="游ゴシック" panose="020B0400000000000000" pitchFamily="50" charset="-128"/>
            </a:endParaRPr>
          </a:p>
        </p:txBody>
      </p:sp>
      <p:cxnSp>
        <p:nvCxnSpPr>
          <p:cNvPr id="12" name="カギ線コネクタ 11">
            <a:extLst>
              <a:ext uri="{FF2B5EF4-FFF2-40B4-BE49-F238E27FC236}">
                <a16:creationId xmlns:a16="http://schemas.microsoft.com/office/drawing/2014/main" id="{33428A7E-1158-FE4F-977E-B5BC5B7970D4}"/>
              </a:ext>
            </a:extLst>
          </p:cNvPr>
          <p:cNvCxnSpPr>
            <a:cxnSpLocks/>
            <a:stCxn id="14" idx="2"/>
            <a:endCxn id="6" idx="0"/>
          </p:cNvCxnSpPr>
          <p:nvPr/>
        </p:nvCxnSpPr>
        <p:spPr>
          <a:xfrm rot="5400000">
            <a:off x="3540152" y="560469"/>
            <a:ext cx="540352" cy="2466582"/>
          </a:xfrm>
          <a:prstGeom prst="bentConnector3">
            <a:avLst>
              <a:gd name="adj1" fmla="val 50000"/>
            </a:avLst>
          </a:prstGeom>
          <a:ln w="63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grpSp>
        <p:nvGrpSpPr>
          <p:cNvPr id="8" name="グループ化 7">
            <a:extLst>
              <a:ext uri="{FF2B5EF4-FFF2-40B4-BE49-F238E27FC236}">
                <a16:creationId xmlns:a16="http://schemas.microsoft.com/office/drawing/2014/main" id="{95D9A6A9-E3AC-4C68-AF6E-33C8A7008569}"/>
              </a:ext>
            </a:extLst>
          </p:cNvPr>
          <p:cNvGrpSpPr/>
          <p:nvPr/>
        </p:nvGrpSpPr>
        <p:grpSpPr>
          <a:xfrm>
            <a:off x="5043619" y="1523584"/>
            <a:ext cx="4570631" cy="3252086"/>
            <a:chOff x="5044381" y="1616832"/>
            <a:chExt cx="3963647" cy="3143309"/>
          </a:xfrm>
        </p:grpSpPr>
        <p:sp>
          <p:nvSpPr>
            <p:cNvPr id="7" name="円/楕円 6">
              <a:extLst>
                <a:ext uri="{FF2B5EF4-FFF2-40B4-BE49-F238E27FC236}">
                  <a16:creationId xmlns:a16="http://schemas.microsoft.com/office/drawing/2014/main" id="{009846F6-CA10-E640-994C-5B1227454371}"/>
                </a:ext>
              </a:extLst>
            </p:cNvPr>
            <p:cNvSpPr/>
            <p:nvPr/>
          </p:nvSpPr>
          <p:spPr>
            <a:xfrm>
              <a:off x="5706142" y="2146786"/>
              <a:ext cx="3301886" cy="2613355"/>
            </a:xfrm>
            <a:prstGeom prst="ellipse">
              <a:avLst/>
            </a:prstGeom>
            <a:noFill/>
            <a:ln w="25400">
              <a:gradFill>
                <a:gsLst>
                  <a:gs pos="0">
                    <a:schemeClr val="accent1">
                      <a:lumMod val="20000"/>
                      <a:lumOff val="80000"/>
                    </a:schemeClr>
                  </a:gs>
                  <a:gs pos="100000">
                    <a:schemeClr val="accent1"/>
                  </a:gs>
                </a:gsLst>
                <a:lin ang="1800000" scaled="0"/>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spcAft>
                  <a:spcPts val="600"/>
                </a:spcAft>
              </a:pPr>
              <a:r>
                <a:rPr kumimoji="1" lang="ja-JP" altLang="en-US" sz="2800" b="1" spc="300" dirty="0">
                  <a:solidFill>
                    <a:schemeClr val="bg1"/>
                  </a:solidFill>
                  <a:effectLst>
                    <a:glow rad="228600">
                      <a:srgbClr val="ED8795"/>
                    </a:glow>
                  </a:effectLst>
                  <a:latin typeface="游ゴシック" panose="020B0400000000000000" pitchFamily="50" charset="-128"/>
                  <a:ea typeface="游ゴシック" panose="020B0400000000000000" pitchFamily="50" charset="-128"/>
                </a:rPr>
                <a:t>寄り添う</a:t>
              </a:r>
              <a:endParaRPr kumimoji="1" lang="en-US" altLang="ja-JP" sz="2800" b="1" spc="300" dirty="0">
                <a:solidFill>
                  <a:schemeClr val="bg1"/>
                </a:solidFill>
                <a:effectLst>
                  <a:glow rad="228600">
                    <a:srgbClr val="ED8795"/>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600" u="sng" dirty="0">
                  <a:solidFill>
                    <a:schemeClr val="accent2">
                      <a:lumMod val="40000"/>
                      <a:lumOff val="60000"/>
                    </a:schemeClr>
                  </a:solidFill>
                  <a:latin typeface="游ゴシック" panose="020B0400000000000000" pitchFamily="50" charset="-128"/>
                  <a:ea typeface="游ゴシック" panose="020B0400000000000000" pitchFamily="50" charset="-128"/>
                </a:rPr>
                <a:t>東北と新潟の成長・</a:t>
              </a:r>
              <a:r>
                <a:rPr kumimoji="1" lang="ja-JP" altLang="en-US" sz="1600" u="sng" dirty="0" smtClean="0">
                  <a:solidFill>
                    <a:schemeClr val="accent2">
                      <a:lumMod val="40000"/>
                      <a:lumOff val="60000"/>
                    </a:schemeClr>
                  </a:solidFill>
                  <a:latin typeface="游ゴシック" panose="020B0400000000000000" pitchFamily="50" charset="-128"/>
                  <a:ea typeface="游ゴシック" panose="020B0400000000000000" pitchFamily="50" charset="-128"/>
                </a:rPr>
                <a:t>発展</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に</a:t>
              </a:r>
              <a:endParaRPr kumimoji="1" lang="en-US" altLang="ja-JP" sz="1400" dirty="0" smtClean="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しっかり</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と「寄り添う」</a:t>
              </a: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取り組み</a:t>
              </a:r>
              <a:endParaRPr kumimoji="1" lang="en-US" altLang="ja-JP" sz="1400" dirty="0" smtClean="0">
                <a:solidFill>
                  <a:schemeClr val="bg2">
                    <a:lumMod val="25000"/>
                  </a:schemeClr>
                </a:solidFill>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1400" dirty="0" smtClean="0">
                  <a:solidFill>
                    <a:schemeClr val="bg2">
                      <a:lumMod val="25000"/>
                    </a:schemeClr>
                  </a:solidFill>
                  <a:latin typeface="游ゴシック" panose="020B0400000000000000" pitchFamily="50" charset="-128"/>
                  <a:ea typeface="游ゴシック" panose="020B0400000000000000" pitchFamily="50" charset="-128"/>
                </a:rPr>
                <a:t>を</a:t>
              </a:r>
              <a:r>
                <a:rPr kumimoji="1" lang="ja-JP" altLang="en-US" sz="1400" dirty="0">
                  <a:solidFill>
                    <a:schemeClr val="bg2">
                      <a:lumMod val="25000"/>
                    </a:schemeClr>
                  </a:solidFill>
                  <a:latin typeface="游ゴシック" panose="020B0400000000000000" pitchFamily="50" charset="-128"/>
                  <a:ea typeface="游ゴシック" panose="020B0400000000000000" pitchFamily="50" charset="-128"/>
                </a:rPr>
                <a:t>展開します。</a:t>
              </a:r>
              <a:endParaRPr kumimoji="1" lang="ja-JP" altLang="en-US" sz="1600" dirty="0">
                <a:solidFill>
                  <a:schemeClr val="bg2">
                    <a:lumMod val="25000"/>
                  </a:schemeClr>
                </a:solidFill>
                <a:latin typeface="游ゴシック" panose="020B0400000000000000" pitchFamily="50" charset="-128"/>
                <a:ea typeface="游ゴシック" panose="020B0400000000000000" pitchFamily="50" charset="-128"/>
              </a:endParaRPr>
            </a:p>
          </p:txBody>
        </p:sp>
        <p:cxnSp>
          <p:nvCxnSpPr>
            <p:cNvPr id="13" name="カギ線コネクタ 12">
              <a:extLst>
                <a:ext uri="{FF2B5EF4-FFF2-40B4-BE49-F238E27FC236}">
                  <a16:creationId xmlns:a16="http://schemas.microsoft.com/office/drawing/2014/main" id="{4B767A27-5EFB-9341-B676-3089262E7F9E}"/>
                </a:ext>
              </a:extLst>
            </p:cNvPr>
            <p:cNvCxnSpPr>
              <a:cxnSpLocks/>
              <a:stCxn id="14" idx="2"/>
              <a:endCxn id="7" idx="0"/>
            </p:cNvCxnSpPr>
            <p:nvPr/>
          </p:nvCxnSpPr>
          <p:spPr>
            <a:xfrm rot="16200000" flipH="1">
              <a:off x="5935756" y="725457"/>
              <a:ext cx="529954" cy="2312704"/>
            </a:xfrm>
            <a:prstGeom prst="bentConnector3">
              <a:avLst>
                <a:gd name="adj1" fmla="val 50000"/>
              </a:avLst>
            </a:prstGeom>
            <a:ln w="6350">
              <a:solidFill>
                <a:schemeClr val="bg2">
                  <a:lumMod val="50000"/>
                </a:schemeClr>
              </a:solidFill>
              <a:tailEnd type="none"/>
            </a:ln>
          </p:spPr>
          <p:style>
            <a:lnRef idx="1">
              <a:schemeClr val="accent1"/>
            </a:lnRef>
            <a:fillRef idx="0">
              <a:schemeClr val="accent1"/>
            </a:fillRef>
            <a:effectRef idx="0">
              <a:schemeClr val="accent1"/>
            </a:effectRef>
            <a:fontRef idx="minor">
              <a:schemeClr val="tx1"/>
            </a:fontRef>
          </p:style>
        </p:cxnSp>
      </p:grpSp>
      <p:grpSp>
        <p:nvGrpSpPr>
          <p:cNvPr id="10" name="グループ化 9">
            <a:extLst>
              <a:ext uri="{FF2B5EF4-FFF2-40B4-BE49-F238E27FC236}">
                <a16:creationId xmlns:a16="http://schemas.microsoft.com/office/drawing/2014/main" id="{125B9F2A-593D-45EA-88F8-CD38C0CA964E}"/>
              </a:ext>
            </a:extLst>
          </p:cNvPr>
          <p:cNvGrpSpPr/>
          <p:nvPr/>
        </p:nvGrpSpPr>
        <p:grpSpPr>
          <a:xfrm>
            <a:off x="589571" y="4995275"/>
            <a:ext cx="3974930" cy="1730874"/>
            <a:chOff x="823279" y="5313126"/>
            <a:chExt cx="3974930" cy="992393"/>
          </a:xfrm>
        </p:grpSpPr>
        <p:sp>
          <p:nvSpPr>
            <p:cNvPr id="5" name="四角形: 角を丸くする 4">
              <a:extLst>
                <a:ext uri="{FF2B5EF4-FFF2-40B4-BE49-F238E27FC236}">
                  <a16:creationId xmlns:a16="http://schemas.microsoft.com/office/drawing/2014/main" id="{E7ECD605-EDBC-4663-9D7C-FB746E5F8DAA}"/>
                </a:ext>
              </a:extLst>
            </p:cNvPr>
            <p:cNvSpPr/>
            <p:nvPr/>
          </p:nvSpPr>
          <p:spPr>
            <a:xfrm>
              <a:off x="823280" y="5313126"/>
              <a:ext cx="3974929" cy="463477"/>
            </a:xfrm>
            <a:prstGeom prst="roundRect">
              <a:avLst>
                <a:gd name="adj" fmla="val 6831"/>
              </a:avLst>
            </a:prstGeom>
            <a:solidFill>
              <a:srgbClr val="ADE9E2"/>
            </a:solidFill>
            <a:ln>
              <a:noFill/>
            </a:ln>
          </p:spPr>
          <p:style>
            <a:lnRef idx="1">
              <a:schemeClr val="accent3"/>
            </a:lnRef>
            <a:fillRef idx="2">
              <a:schemeClr val="accent3"/>
            </a:fillRef>
            <a:effectRef idx="1">
              <a:schemeClr val="accent3"/>
            </a:effectRef>
            <a:fontRef idx="minor">
              <a:schemeClr val="dk1"/>
            </a:fontRef>
          </p:style>
          <p:txBody>
            <a:bodyPr wrap="square" lIns="180000" tIns="108000" rIns="180000" bIns="108000" rtlCol="0" anchor="ctr">
              <a:spAutoFit/>
            </a:bodyPr>
            <a:lstStyle/>
            <a:p>
              <a:pPr>
                <a:lnSpc>
                  <a:spcPct val="130000"/>
                </a:lnSpc>
              </a:pPr>
              <a:r>
                <a:rPr kumimoji="1" lang="ja-JP" altLang="en-US" sz="1400" spc="-100" dirty="0">
                  <a:latin typeface="游ゴシック" panose="020B0400000000000000" pitchFamily="50" charset="-128"/>
                  <a:ea typeface="游ゴシック" panose="020B0400000000000000" pitchFamily="50" charset="-128"/>
                </a:rPr>
                <a:t>お客さまのライフスタイルにぴったりとあった</a:t>
              </a:r>
              <a:r>
                <a:rPr kumimoji="1" lang="ja-JP" altLang="en-US" sz="1400" dirty="0">
                  <a:latin typeface="游ゴシック" panose="020B0400000000000000" pitchFamily="50" charset="-128"/>
                  <a:ea typeface="游ゴシック" panose="020B0400000000000000" pitchFamily="50" charset="-128"/>
                </a:rPr>
                <a:t>新サービスや料金プランを提供します。</a:t>
              </a:r>
              <a:endParaRPr kumimoji="1" lang="en-US" altLang="ja-JP" sz="1400" dirty="0">
                <a:latin typeface="游ゴシック" panose="020B0400000000000000" pitchFamily="50" charset="-128"/>
                <a:ea typeface="游ゴシック" panose="020B0400000000000000" pitchFamily="50" charset="-128"/>
              </a:endParaRPr>
            </a:p>
          </p:txBody>
        </p:sp>
        <p:sp>
          <p:nvSpPr>
            <p:cNvPr id="21" name="四角形: 角を丸くする 20">
              <a:extLst>
                <a:ext uri="{FF2B5EF4-FFF2-40B4-BE49-F238E27FC236}">
                  <a16:creationId xmlns:a16="http://schemas.microsoft.com/office/drawing/2014/main" id="{D5DCD201-6647-446D-9BD6-38C98B21B9E4}"/>
                </a:ext>
              </a:extLst>
            </p:cNvPr>
            <p:cNvSpPr/>
            <p:nvPr/>
          </p:nvSpPr>
          <p:spPr>
            <a:xfrm>
              <a:off x="823279" y="5851665"/>
              <a:ext cx="3974929" cy="453854"/>
            </a:xfrm>
            <a:prstGeom prst="roundRect">
              <a:avLst>
                <a:gd name="adj" fmla="val 6948"/>
              </a:avLst>
            </a:prstGeom>
            <a:solidFill>
              <a:srgbClr val="ADE9E2"/>
            </a:solidFill>
            <a:ln>
              <a:noFill/>
            </a:ln>
          </p:spPr>
          <p:style>
            <a:lnRef idx="1">
              <a:schemeClr val="accent3"/>
            </a:lnRef>
            <a:fillRef idx="2">
              <a:schemeClr val="accent3"/>
            </a:fillRef>
            <a:effectRef idx="1">
              <a:schemeClr val="accent3"/>
            </a:effectRef>
            <a:fontRef idx="minor">
              <a:schemeClr val="dk1"/>
            </a:fontRef>
          </p:style>
          <p:txBody>
            <a:bodyPr wrap="square" lIns="180000" tIns="108000" rIns="180000" bIns="108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お客さまの声を、より一層反映し、サービスの向上に努めます。</a:t>
              </a:r>
            </a:p>
          </p:txBody>
        </p:sp>
      </p:grpSp>
      <p:grpSp>
        <p:nvGrpSpPr>
          <p:cNvPr id="11" name="グループ化 10">
            <a:extLst>
              <a:ext uri="{FF2B5EF4-FFF2-40B4-BE49-F238E27FC236}">
                <a16:creationId xmlns:a16="http://schemas.microsoft.com/office/drawing/2014/main" id="{3033F65E-0578-4B74-B73D-64B31B42E376}"/>
              </a:ext>
            </a:extLst>
          </p:cNvPr>
          <p:cNvGrpSpPr/>
          <p:nvPr/>
        </p:nvGrpSpPr>
        <p:grpSpPr>
          <a:xfrm>
            <a:off x="5639322" y="5005364"/>
            <a:ext cx="3974928" cy="2024086"/>
            <a:chOff x="5448228" y="5225808"/>
            <a:chExt cx="3807531" cy="1287801"/>
          </a:xfrm>
        </p:grpSpPr>
        <p:sp>
          <p:nvSpPr>
            <p:cNvPr id="22" name="四角形: 角を丸くする 21">
              <a:extLst>
                <a:ext uri="{FF2B5EF4-FFF2-40B4-BE49-F238E27FC236}">
                  <a16:creationId xmlns:a16="http://schemas.microsoft.com/office/drawing/2014/main" id="{25900B47-4634-4C00-8A71-C82A48194ABE}"/>
                </a:ext>
              </a:extLst>
            </p:cNvPr>
            <p:cNvSpPr/>
            <p:nvPr/>
          </p:nvSpPr>
          <p:spPr>
            <a:xfrm>
              <a:off x="5448228" y="5225808"/>
              <a:ext cx="3807531" cy="453431"/>
            </a:xfrm>
            <a:prstGeom prst="roundRect">
              <a:avLst>
                <a:gd name="adj" fmla="val 7564"/>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pPr>
              <a:r>
                <a:rPr kumimoji="1" lang="ja-JP" altLang="en-US" sz="1400" spc="-100" dirty="0">
                  <a:latin typeface="游ゴシック" panose="020B0400000000000000" pitchFamily="50" charset="-128"/>
                  <a:ea typeface="游ゴシック" panose="020B0400000000000000" pitchFamily="50" charset="-128"/>
                </a:rPr>
                <a:t>震災からの復興に懸命に取り組む地域とともに歩み続けます。</a:t>
              </a:r>
            </a:p>
          </p:txBody>
        </p:sp>
        <p:sp>
          <p:nvSpPr>
            <p:cNvPr id="23" name="四角形: 角を丸くする 22">
              <a:extLst>
                <a:ext uri="{FF2B5EF4-FFF2-40B4-BE49-F238E27FC236}">
                  <a16:creationId xmlns:a16="http://schemas.microsoft.com/office/drawing/2014/main" id="{A15BF8D8-248C-4C19-83EB-42E89D0BD2AB}"/>
                </a:ext>
              </a:extLst>
            </p:cNvPr>
            <p:cNvSpPr/>
            <p:nvPr/>
          </p:nvSpPr>
          <p:spPr>
            <a:xfrm>
              <a:off x="5448228" y="5732702"/>
              <a:ext cx="3807531" cy="453431"/>
            </a:xfrm>
            <a:prstGeom prst="roundRect">
              <a:avLst>
                <a:gd name="adj" fmla="val 7445"/>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地域の経済活動の基盤となる電力の安定供給の使命を果たし続けます。</a:t>
              </a:r>
            </a:p>
          </p:txBody>
        </p:sp>
        <p:sp>
          <p:nvSpPr>
            <p:cNvPr id="25" name="四角形: 角を丸くする 24">
              <a:extLst>
                <a:ext uri="{FF2B5EF4-FFF2-40B4-BE49-F238E27FC236}">
                  <a16:creationId xmlns:a16="http://schemas.microsoft.com/office/drawing/2014/main" id="{0386585D-428E-42F9-AC58-B6CEF45331AB}"/>
                </a:ext>
              </a:extLst>
            </p:cNvPr>
            <p:cNvSpPr/>
            <p:nvPr/>
          </p:nvSpPr>
          <p:spPr>
            <a:xfrm>
              <a:off x="5448228" y="6242879"/>
              <a:ext cx="3807531" cy="270730"/>
            </a:xfrm>
            <a:prstGeom prst="roundRect">
              <a:avLst>
                <a:gd name="adj" fmla="val 6543"/>
              </a:avLst>
            </a:prstGeom>
            <a:solidFill>
              <a:srgbClr val="FEE0E1"/>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nSpc>
                  <a:spcPct val="130000"/>
                </a:lnSpc>
                <a:spcAft>
                  <a:spcPts val="600"/>
                </a:spcAft>
              </a:pPr>
              <a:r>
                <a:rPr kumimoji="1" lang="ja-JP" altLang="en-US" sz="1400" dirty="0">
                  <a:latin typeface="游ゴシック" panose="020B0400000000000000" pitchFamily="50" charset="-128"/>
                  <a:ea typeface="游ゴシック" panose="020B0400000000000000" pitchFamily="50" charset="-128"/>
                </a:rPr>
                <a:t>地域活性化への取り組みを応援し続けます。</a:t>
              </a:r>
            </a:p>
          </p:txBody>
        </p:sp>
      </p:grpSp>
      <p:pic>
        <p:nvPicPr>
          <p:cNvPr id="14" name="図 13">
            <a:extLst>
              <a:ext uri="{FF2B5EF4-FFF2-40B4-BE49-F238E27FC236}">
                <a16:creationId xmlns:a16="http://schemas.microsoft.com/office/drawing/2014/main" id="{008C426D-8149-4502-84F8-B9D000BB39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5208" y="725460"/>
            <a:ext cx="6116822" cy="798124"/>
          </a:xfrm>
          <a:prstGeom prst="rect">
            <a:avLst/>
          </a:prstGeom>
        </p:spPr>
      </p:pic>
      <p:sp>
        <p:nvSpPr>
          <p:cNvPr id="24" name="フッター プレースホルダー 23">
            <a:extLst>
              <a:ext uri="{FF2B5EF4-FFF2-40B4-BE49-F238E27FC236}">
                <a16:creationId xmlns:a16="http://schemas.microsoft.com/office/drawing/2014/main" id="{A2FD632D-13FA-594A-8FB9-D7C607251617}"/>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6" name="スライド番号プレースホルダー 25">
            <a:extLst>
              <a:ext uri="{FF2B5EF4-FFF2-40B4-BE49-F238E27FC236}">
                <a16:creationId xmlns:a16="http://schemas.microsoft.com/office/drawing/2014/main" id="{4B2A0EE0-C06B-D245-98FA-7DDB75FA3387}"/>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07</a:t>
            </a:r>
            <a:endParaRPr kumimoji="1" lang="ja-JP" altLang="en-US"/>
          </a:p>
        </p:txBody>
      </p:sp>
      <p:sp>
        <p:nvSpPr>
          <p:cNvPr id="41" name="ホームベース 40">
            <a:extLst>
              <a:ext uri="{FF2B5EF4-FFF2-40B4-BE49-F238E27FC236}">
                <a16:creationId xmlns:a16="http://schemas.microsoft.com/office/drawing/2014/main" id="{FC83DD17-FF77-064E-A019-3E23B65B20F5}"/>
              </a:ext>
            </a:extLst>
          </p:cNvPr>
          <p:cNvSpPr/>
          <p:nvPr/>
        </p:nvSpPr>
        <p:spPr>
          <a:xfrm>
            <a:off x="734438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探索</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42" name="ホームベース 41">
            <a:extLst>
              <a:ext uri="{FF2B5EF4-FFF2-40B4-BE49-F238E27FC236}">
                <a16:creationId xmlns:a16="http://schemas.microsoft.com/office/drawing/2014/main" id="{3B9F709A-6651-BE43-8D79-1507E2386C72}"/>
              </a:ext>
            </a:extLst>
          </p:cNvPr>
          <p:cNvSpPr/>
          <p:nvPr/>
        </p:nvSpPr>
        <p:spPr>
          <a:xfrm>
            <a:off x="793835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solidFill>
                <a:latin typeface="游ゴシック" panose="020B0400000000000000" pitchFamily="50" charset="-128"/>
                <a:ea typeface="游ゴシック" panose="020B0400000000000000" pitchFamily="50" charset="-128"/>
              </a:rPr>
              <a:t>原石</a:t>
            </a:r>
            <a:endParaRPr kumimoji="1" lang="ja-JP" altLang="en-US" sz="900" dirty="0">
              <a:solidFill>
                <a:schemeClr val="tx1"/>
              </a:solidFill>
              <a:latin typeface="游ゴシック" panose="020B0400000000000000" pitchFamily="50" charset="-128"/>
              <a:ea typeface="游ゴシック" panose="020B0400000000000000" pitchFamily="50" charset="-128"/>
            </a:endParaRPr>
          </a:p>
        </p:txBody>
      </p:sp>
      <p:sp>
        <p:nvSpPr>
          <p:cNvPr id="43" name="ホームベース 42">
            <a:extLst>
              <a:ext uri="{FF2B5EF4-FFF2-40B4-BE49-F238E27FC236}">
                <a16:creationId xmlns:a16="http://schemas.microsoft.com/office/drawing/2014/main" id="{4284741C-10F4-F943-AD9E-30C5FDBB232D}"/>
              </a:ext>
            </a:extLst>
          </p:cNvPr>
          <p:cNvSpPr/>
          <p:nvPr/>
        </p:nvSpPr>
        <p:spPr>
          <a:xfrm>
            <a:off x="8532323" y="245353"/>
            <a:ext cx="593970" cy="229541"/>
          </a:xfrm>
          <a:prstGeom prst="homePlate">
            <a:avLst/>
          </a:prstGeom>
          <a:pattFill prst="wdUpDiag">
            <a:fgClr>
              <a:schemeClr val="accent2"/>
            </a:fgClr>
            <a:bgClr>
              <a:schemeClr val="accent1">
                <a:lumMod val="75000"/>
              </a:schemeClr>
            </a:bgClr>
          </a:patt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b="1">
                <a:solidFill>
                  <a:schemeClr val="bg1"/>
                </a:solidFill>
                <a:latin typeface="游ゴシック" panose="020B0400000000000000" pitchFamily="50" charset="-128"/>
                <a:ea typeface="游ゴシック" panose="020B0400000000000000" pitchFamily="50" charset="-128"/>
              </a:rPr>
              <a:t>研磨</a:t>
            </a:r>
            <a:endParaRPr kumimoji="1" lang="ja-JP" altLang="en-US" sz="900" b="1" dirty="0">
              <a:solidFill>
                <a:schemeClr val="bg1"/>
              </a:solidFill>
              <a:latin typeface="游ゴシック" panose="020B0400000000000000" pitchFamily="50" charset="-128"/>
              <a:ea typeface="游ゴシック" panose="020B0400000000000000" pitchFamily="50" charset="-128"/>
            </a:endParaRPr>
          </a:p>
        </p:txBody>
      </p:sp>
      <p:sp>
        <p:nvSpPr>
          <p:cNvPr id="44" name="ホームベース 43">
            <a:extLst>
              <a:ext uri="{FF2B5EF4-FFF2-40B4-BE49-F238E27FC236}">
                <a16:creationId xmlns:a16="http://schemas.microsoft.com/office/drawing/2014/main" id="{B9C119B4-3018-7D4C-9ED0-2EDE93354A0A}"/>
              </a:ext>
            </a:extLst>
          </p:cNvPr>
          <p:cNvSpPr/>
          <p:nvPr/>
        </p:nvSpPr>
        <p:spPr>
          <a:xfrm>
            <a:off x="9126293" y="245192"/>
            <a:ext cx="593970" cy="229862"/>
          </a:xfrm>
          <a:prstGeom prst="homePlate">
            <a:avLst/>
          </a:prstGeom>
          <a:solidFill>
            <a:schemeClr val="bg1">
              <a:lumMod val="85000"/>
            </a:schemeClr>
          </a:solidFill>
          <a:ln>
            <a:noFill/>
          </a:ln>
          <a:effectLst/>
        </p:spPr>
        <p:style>
          <a:lnRef idx="1">
            <a:schemeClr val="accent3"/>
          </a:lnRef>
          <a:fillRef idx="2">
            <a:schemeClr val="accent3"/>
          </a:fillRef>
          <a:effectRef idx="1">
            <a:schemeClr val="accent3"/>
          </a:effectRef>
          <a:fontRef idx="minor">
            <a:schemeClr val="dk1"/>
          </a:fontRef>
        </p:style>
        <p:txBody>
          <a:bodyPr wrap="square" lIns="108000" tIns="36000" rIns="108000" bIns="36000" rtlCol="0" anchor="ctr">
            <a:spAutoFit/>
          </a:bodyPr>
          <a:lstStyle/>
          <a:p>
            <a:pPr algn="ctr">
              <a:lnSpc>
                <a:spcPct val="120000"/>
              </a:lnSpc>
              <a:spcAft>
                <a:spcPts val="600"/>
              </a:spcAft>
            </a:pPr>
            <a:r>
              <a:rPr kumimoji="1" lang="ja-JP" altLang="en-US" sz="900">
                <a:solidFill>
                  <a:schemeClr val="tx1">
                    <a:lumMod val="75000"/>
                    <a:lumOff val="25000"/>
                  </a:schemeClr>
                </a:solidFill>
                <a:latin typeface="游ゴシック" panose="020B0400000000000000" pitchFamily="50" charset="-128"/>
                <a:ea typeface="游ゴシック" panose="020B0400000000000000" pitchFamily="50" charset="-128"/>
              </a:rPr>
              <a:t>提供</a:t>
            </a:r>
            <a:endParaRPr kumimoji="1" lang="ja-JP" altLang="en-US" sz="900"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45" name="角丸四角形 44">
            <a:extLst>
              <a:ext uri="{FF2B5EF4-FFF2-40B4-BE49-F238E27FC236}">
                <a16:creationId xmlns:a16="http://schemas.microsoft.com/office/drawing/2014/main" id="{54CC2FF2-97F4-F646-90A6-16315D125B3F}"/>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8" name="タイトル 27">
            <a:extLst>
              <a:ext uri="{FF2B5EF4-FFF2-40B4-BE49-F238E27FC236}">
                <a16:creationId xmlns:a16="http://schemas.microsoft.com/office/drawing/2014/main" id="{ECFFD12F-AFAA-1444-8C6E-8D3BB1484FF3}"/>
              </a:ext>
            </a:extLst>
          </p:cNvPr>
          <p:cNvSpPr>
            <a:spLocks noGrp="1"/>
          </p:cNvSpPr>
          <p:nvPr>
            <p:ph type="title"/>
          </p:nvPr>
        </p:nvSpPr>
        <p:spPr>
          <a:xfrm>
            <a:off x="1169354" y="129112"/>
            <a:ext cx="8920796" cy="462022"/>
          </a:xfrm>
        </p:spPr>
        <p:txBody>
          <a:bodyPr/>
          <a:lstStyle/>
          <a:p>
            <a:pPr marL="273050" indent="-273050">
              <a:buFont typeface="+mj-lt"/>
              <a:buAutoNum type="arabicPeriod" startAt="5"/>
            </a:pPr>
            <a:r>
              <a:rPr lang="ja-JP" altLang="en-US" b="1">
                <a:latin typeface="游ゴシック" panose="020B0400000000000000" pitchFamily="50" charset="-128"/>
                <a:ea typeface="游ゴシック" panose="020B0400000000000000" pitchFamily="50" charset="-128"/>
              </a:rPr>
              <a:t>「より、そう、ちから。」の誕生プロセス</a:t>
            </a:r>
          </a:p>
        </p:txBody>
      </p:sp>
    </p:spTree>
    <p:extLst>
      <p:ext uri="{BB962C8B-B14F-4D97-AF65-F5344CB8AC3E}">
        <p14:creationId xmlns:p14="http://schemas.microsoft.com/office/powerpoint/2010/main" val="40660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60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22" presetClass="entr" presetSubtype="1" fill="hold" grpId="0" nodeType="withEffect">
                                  <p:stCondLst>
                                    <p:cond delay="1600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par>
                                <p:cTn id="11" presetID="22" presetClass="entr" presetSubtype="1" fill="hold" nodeType="withEffect">
                                  <p:stCondLst>
                                    <p:cond delay="1600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par>
                                <p:cTn id="14" presetID="22" presetClass="entr" presetSubtype="1" fill="hold" nodeType="withEffect">
                                  <p:stCondLst>
                                    <p:cond delay="2400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par>
                                <p:cTn id="17" presetID="22" presetClass="entr" presetSubtype="1" fill="hold" nodeType="withEffect">
                                  <p:stCondLst>
                                    <p:cond delay="2400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a:extLst>
              <a:ext uri="{FF2B5EF4-FFF2-40B4-BE49-F238E27FC236}">
                <a16:creationId xmlns:a16="http://schemas.microsoft.com/office/drawing/2014/main" id="{4C64C354-2B3B-4333-84FF-2C578638A26D}"/>
              </a:ext>
            </a:extLst>
          </p:cNvPr>
          <p:cNvSpPr txBox="1"/>
          <p:nvPr/>
        </p:nvSpPr>
        <p:spPr>
          <a:xfrm>
            <a:off x="179387" y="465670"/>
            <a:ext cx="9720263" cy="1763899"/>
          </a:xfrm>
          <a:prstGeom prst="rect">
            <a:avLst/>
          </a:prstGeom>
          <a:noFill/>
        </p:spPr>
        <p:txBody>
          <a:bodyPr wrap="square" lIns="360000" tIns="180000" rIns="360000" bIns="180000" rtlCol="0">
            <a:spAutoFit/>
          </a:bodyPr>
          <a:lstStyle/>
          <a:p>
            <a:pPr algn="just">
              <a:lnSpc>
                <a:spcPct val="130000"/>
              </a:lnSpc>
            </a:pPr>
            <a:r>
              <a:rPr lang="en-US" altLang="ja-JP" sz="1400" spc="100" dirty="0">
                <a:latin typeface="游ゴシック" panose="020B0400000000000000" pitchFamily="50" charset="-128"/>
                <a:ea typeface="游ゴシック" panose="020B0400000000000000" pitchFamily="50" charset="-128"/>
              </a:rPr>
              <a:t>2019</a:t>
            </a:r>
            <a:r>
              <a:rPr lang="ja-JP" altLang="en-US" sz="1400" spc="100" dirty="0">
                <a:latin typeface="游ゴシック" panose="020B0400000000000000" pitchFamily="50" charset="-128"/>
                <a:ea typeface="游ゴシック" panose="020B0400000000000000" pitchFamily="50" charset="-128"/>
              </a:rPr>
              <a:t>年</a:t>
            </a:r>
            <a:r>
              <a:rPr lang="en-US" altLang="ja-JP" sz="1400" spc="100" dirty="0">
                <a:latin typeface="游ゴシック" panose="020B0400000000000000" pitchFamily="50" charset="-128"/>
                <a:ea typeface="游ゴシック" panose="020B0400000000000000" pitchFamily="50" charset="-128"/>
              </a:rPr>
              <a:t>4</a:t>
            </a:r>
            <a:r>
              <a:rPr lang="ja-JP" altLang="en-US" sz="1400" spc="100" dirty="0">
                <a:latin typeface="游ゴシック" panose="020B0400000000000000" pitchFamily="50" charset="-128"/>
                <a:ea typeface="游ゴシック" panose="020B0400000000000000" pitchFamily="50" charset="-128"/>
              </a:rPr>
              <a:t>月</a:t>
            </a:r>
            <a:r>
              <a:rPr lang="ja-JP" altLang="en-US" sz="1400" dirty="0">
                <a:latin typeface="游ゴシック" panose="020B0400000000000000" pitchFamily="50" charset="-128"/>
                <a:ea typeface="游ゴシック" panose="020B0400000000000000" pitchFamily="50" charset="-128"/>
              </a:rPr>
              <a:t>に、東北電⼒グループの一体感を⾼め、将来のさらなる成⻑に向けて総合⼒を発揮していくこと</a:t>
            </a:r>
            <a:r>
              <a:rPr lang="ja-JP" altLang="en-US" sz="1400" dirty="0" smtClean="0">
                <a:latin typeface="游ゴシック" panose="020B0400000000000000" pitchFamily="50" charset="-128"/>
                <a:ea typeface="游ゴシック" panose="020B0400000000000000" pitchFamily="50" charset="-128"/>
              </a:rPr>
              <a:t>が　必要</a:t>
            </a:r>
            <a:r>
              <a:rPr lang="ja-JP" altLang="en-US" sz="1400" dirty="0">
                <a:latin typeface="游ゴシック" panose="020B0400000000000000" pitchFamily="50" charset="-128"/>
                <a:ea typeface="游ゴシック" panose="020B0400000000000000" pitchFamily="50" charset="-128"/>
              </a:rPr>
              <a:t>であることから、東北電⼒グループスローガンに設定。グループスローガン「より、そう、ちから。」は、　経営理念を従業員一人ひとりが日々の行動で体現していく「お客さまや地域社会とのお約束」として位置づけ、東北電力グループサステナビリティ方針、東北電力およびグループ各社の中期経営計画・グループ行動指針</a:t>
            </a:r>
            <a:r>
              <a:rPr lang="ja-JP" altLang="en-US" sz="1400" dirty="0" smtClean="0">
                <a:latin typeface="游ゴシック" panose="020B0400000000000000" pitchFamily="50" charset="-128"/>
                <a:ea typeface="游ゴシック" panose="020B0400000000000000" pitchFamily="50" charset="-128"/>
              </a:rPr>
              <a:t>や　人権</a:t>
            </a:r>
            <a:r>
              <a:rPr lang="ja-JP" altLang="en-US" sz="1400" dirty="0">
                <a:latin typeface="游ゴシック" panose="020B0400000000000000" pitchFamily="50" charset="-128"/>
                <a:ea typeface="游ゴシック" panose="020B0400000000000000" pitchFamily="50" charset="-128"/>
              </a:rPr>
              <a:t>方針、東北電力グループ中長期ビジョン</a:t>
            </a:r>
            <a:r>
              <a:rPr lang="en-US" altLang="ja-JP" sz="1400" dirty="0">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以下「よりそう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a:t>
            </a:r>
            <a:r>
              <a:rPr lang="en-US" altLang="ja-JP" sz="1400" dirty="0">
                <a:latin typeface="游ゴシック" panose="020B0400000000000000" pitchFamily="50" charset="-128"/>
                <a:ea typeface="游ゴシック" panose="020B0400000000000000" pitchFamily="50" charset="-128"/>
              </a:rPr>
              <a:t>) </a:t>
            </a:r>
            <a:r>
              <a:rPr lang="ja-JP" altLang="en-US" sz="1400" dirty="0">
                <a:latin typeface="游ゴシック" panose="020B0400000000000000" pitchFamily="50" charset="-128"/>
                <a:ea typeface="游ゴシック" panose="020B0400000000000000" pitchFamily="50" charset="-128"/>
              </a:rPr>
              <a:t>にも反映されています。</a:t>
            </a:r>
          </a:p>
        </p:txBody>
      </p:sp>
      <p:grpSp>
        <p:nvGrpSpPr>
          <p:cNvPr id="8" name="グループ化 7">
            <a:extLst>
              <a:ext uri="{FF2B5EF4-FFF2-40B4-BE49-F238E27FC236}">
                <a16:creationId xmlns:a16="http://schemas.microsoft.com/office/drawing/2014/main" id="{DC83C4E6-1F99-4B0C-87E4-CFB656E717A2}"/>
              </a:ext>
            </a:extLst>
          </p:cNvPr>
          <p:cNvGrpSpPr/>
          <p:nvPr/>
        </p:nvGrpSpPr>
        <p:grpSpPr>
          <a:xfrm>
            <a:off x="1703309" y="3693707"/>
            <a:ext cx="6670832" cy="795384"/>
            <a:chOff x="1859011" y="4130961"/>
            <a:chExt cx="6670832" cy="603611"/>
          </a:xfrm>
        </p:grpSpPr>
        <p:sp>
          <p:nvSpPr>
            <p:cNvPr id="28" name="二等辺三角形 27">
              <a:extLst>
                <a:ext uri="{FF2B5EF4-FFF2-40B4-BE49-F238E27FC236}">
                  <a16:creationId xmlns:a16="http://schemas.microsoft.com/office/drawing/2014/main" id="{246F4A92-34B3-4F68-BD1E-0F3A7B71DB3D}"/>
                </a:ext>
              </a:extLst>
            </p:cNvPr>
            <p:cNvSpPr/>
            <p:nvPr/>
          </p:nvSpPr>
          <p:spPr>
            <a:xfrm flipV="1">
              <a:off x="3875630" y="4153336"/>
              <a:ext cx="2639182" cy="354754"/>
            </a:xfrm>
            <a:prstGeom prst="triangle">
              <a:avLst>
                <a:gd name="adj" fmla="val 51299"/>
              </a:avLst>
            </a:prstGeom>
            <a:gradFill flip="none" rotWithShape="1">
              <a:gsLst>
                <a:gs pos="58000">
                  <a:schemeClr val="bg2">
                    <a:lumMod val="9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45" name="テキスト ボックス 6">
              <a:extLst>
                <a:ext uri="{FF2B5EF4-FFF2-40B4-BE49-F238E27FC236}">
                  <a16:creationId xmlns:a16="http://schemas.microsoft.com/office/drawing/2014/main" id="{5F7AC75A-AA5A-48B8-88E2-FA2F329FCB04}"/>
                </a:ext>
              </a:extLst>
            </p:cNvPr>
            <p:cNvSpPr txBox="1"/>
            <p:nvPr/>
          </p:nvSpPr>
          <p:spPr>
            <a:xfrm>
              <a:off x="1859011" y="4130961"/>
              <a:ext cx="6670832" cy="603611"/>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Aft>
                  <a:spcPts val="600"/>
                </a:spcAft>
                <a:buClr>
                  <a:schemeClr val="bg2">
                    <a:lumMod val="50000"/>
                  </a:schemeClr>
                </a:buClr>
              </a:pPr>
              <a:r>
                <a:rPr lang="ja-JP" altLang="en-US" sz="1200" b="1" dirty="0">
                  <a:latin typeface="游ゴシック" panose="020B0400000000000000" pitchFamily="50" charset="-128"/>
                  <a:ea typeface="游ゴシック" panose="020B0400000000000000" pitchFamily="50" charset="-128"/>
                </a:rPr>
                <a:t>経営理念を従業員一人ひとりの日々の行動で体現していく基本姿勢を端的に表現した</a:t>
              </a:r>
              <a:endParaRPr lang="en-US" altLang="ja-JP" sz="1200" b="1" dirty="0">
                <a:latin typeface="游ゴシック" panose="020B0400000000000000" pitchFamily="50" charset="-128"/>
                <a:ea typeface="游ゴシック" panose="020B0400000000000000" pitchFamily="50" charset="-128"/>
              </a:endParaRPr>
            </a:p>
            <a:p>
              <a:pPr algn="ctr">
                <a:lnSpc>
                  <a:spcPct val="120000"/>
                </a:lnSpc>
                <a:spcAft>
                  <a:spcPts val="600"/>
                </a:spcAft>
                <a:buClr>
                  <a:schemeClr val="bg2">
                    <a:lumMod val="50000"/>
                  </a:schemeClr>
                </a:buClr>
              </a:pPr>
              <a:r>
                <a:rPr lang="ja-JP" altLang="en-US" sz="1600" b="1" dirty="0">
                  <a:solidFill>
                    <a:schemeClr val="bg2">
                      <a:lumMod val="25000"/>
                    </a:schemeClr>
                  </a:solidFill>
                  <a:effectLst>
                    <a:glow rad="152400">
                      <a:srgbClr val="FF9900">
                        <a:alpha val="44000"/>
                      </a:srgbClr>
                    </a:glow>
                  </a:effectLst>
                  <a:latin typeface="游ゴシック" panose="020B0400000000000000" pitchFamily="50" charset="-128"/>
                  <a:ea typeface="游ゴシック" panose="020B0400000000000000" pitchFamily="50" charset="-128"/>
                </a:rPr>
                <a:t>お客さまや地域社会とのお約束</a:t>
              </a:r>
              <a:endParaRPr lang="en-US" altLang="ja-JP" sz="1600" b="1" dirty="0">
                <a:solidFill>
                  <a:schemeClr val="bg2">
                    <a:lumMod val="25000"/>
                  </a:schemeClr>
                </a:solidFill>
                <a:effectLst>
                  <a:glow rad="152400">
                    <a:srgbClr val="FF9900">
                      <a:alpha val="44000"/>
                    </a:srgbClr>
                  </a:glow>
                </a:effectLst>
                <a:latin typeface="游ゴシック" panose="020B0400000000000000" pitchFamily="50" charset="-128"/>
                <a:ea typeface="游ゴシック" panose="020B0400000000000000" pitchFamily="50" charset="-128"/>
              </a:endParaRPr>
            </a:p>
          </p:txBody>
        </p:sp>
      </p:grpSp>
      <p:grpSp>
        <p:nvGrpSpPr>
          <p:cNvPr id="9" name="グループ化 8">
            <a:extLst>
              <a:ext uri="{FF2B5EF4-FFF2-40B4-BE49-F238E27FC236}">
                <a16:creationId xmlns:a16="http://schemas.microsoft.com/office/drawing/2014/main" id="{9D7911DD-8030-4C17-9218-26C9A3DFC552}"/>
              </a:ext>
            </a:extLst>
          </p:cNvPr>
          <p:cNvGrpSpPr/>
          <p:nvPr/>
        </p:nvGrpSpPr>
        <p:grpSpPr>
          <a:xfrm>
            <a:off x="592731" y="2293844"/>
            <a:ext cx="8893997" cy="1194597"/>
            <a:chOff x="592731" y="2571909"/>
            <a:chExt cx="8893997" cy="1194597"/>
          </a:xfrm>
        </p:grpSpPr>
        <p:grpSp>
          <p:nvGrpSpPr>
            <p:cNvPr id="7" name="グループ化 6">
              <a:extLst>
                <a:ext uri="{FF2B5EF4-FFF2-40B4-BE49-F238E27FC236}">
                  <a16:creationId xmlns:a16="http://schemas.microsoft.com/office/drawing/2014/main" id="{C9CC62E9-C3BD-4CC5-8B80-273D4B83BCFA}"/>
                </a:ext>
              </a:extLst>
            </p:cNvPr>
            <p:cNvGrpSpPr/>
            <p:nvPr/>
          </p:nvGrpSpPr>
          <p:grpSpPr>
            <a:xfrm>
              <a:off x="2028616" y="2571909"/>
              <a:ext cx="7458112" cy="1194597"/>
              <a:chOff x="1896137" y="2536740"/>
              <a:chExt cx="7458112" cy="1194597"/>
            </a:xfrm>
          </p:grpSpPr>
          <p:sp>
            <p:nvSpPr>
              <p:cNvPr id="53" name="角丸四角形 40">
                <a:extLst>
                  <a:ext uri="{FF2B5EF4-FFF2-40B4-BE49-F238E27FC236}">
                    <a16:creationId xmlns:a16="http://schemas.microsoft.com/office/drawing/2014/main" id="{D9F0FCDF-A5BF-42C5-9D0D-0EEFA8F1882A}"/>
                  </a:ext>
                </a:extLst>
              </p:cNvPr>
              <p:cNvSpPr/>
              <p:nvPr/>
            </p:nvSpPr>
            <p:spPr>
              <a:xfrm>
                <a:off x="2043454" y="2557624"/>
                <a:ext cx="7310795" cy="1173713"/>
              </a:xfrm>
              <a:prstGeom prst="roundRect">
                <a:avLst>
                  <a:gd name="adj" fmla="val 0"/>
                </a:avLst>
              </a:prstGeom>
              <a:solidFill>
                <a:schemeClr val="bg1">
                  <a:alpha val="5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51" name="テキスト ボックス 25">
                <a:extLst>
                  <a:ext uri="{FF2B5EF4-FFF2-40B4-BE49-F238E27FC236}">
                    <a16:creationId xmlns:a16="http://schemas.microsoft.com/office/drawing/2014/main" id="{39D7E500-BF22-4B04-BD79-A9FD63B3982C}"/>
                  </a:ext>
                </a:extLst>
              </p:cNvPr>
              <p:cNvSpPr txBox="1"/>
              <p:nvPr/>
            </p:nvSpPr>
            <p:spPr>
              <a:xfrm>
                <a:off x="1896137" y="2536740"/>
                <a:ext cx="4594225" cy="705935"/>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20000"/>
                  </a:lnSpc>
                  <a:spcBef>
                    <a:spcPts val="600"/>
                  </a:spcBef>
                  <a:spcAft>
                    <a:spcPts val="600"/>
                  </a:spcAft>
                  <a:buClr>
                    <a:schemeClr val="bg2">
                      <a:lumMod val="50000"/>
                    </a:schemeClr>
                  </a:buClr>
                </a:pPr>
                <a:r>
                  <a:rPr lang="ja-JP" altLang="en-US" sz="2800" b="1" dirty="0">
                    <a:ln>
                      <a:solidFill>
                        <a:srgbClr val="333333"/>
                      </a:solidFill>
                    </a:ln>
                    <a:solidFill>
                      <a:srgbClr val="333333"/>
                    </a:solidFill>
                    <a:latin typeface="游ゴシック" panose="020B0400000000000000" pitchFamily="50" charset="-128"/>
                    <a:ea typeface="游ゴシック" panose="020B0400000000000000" pitchFamily="50" charset="-128"/>
                  </a:rPr>
                  <a:t>「地域社会との共栄」</a:t>
                </a:r>
              </a:p>
            </p:txBody>
          </p:sp>
          <p:sp>
            <p:nvSpPr>
              <p:cNvPr id="52" name="正方形/長方形 51">
                <a:extLst>
                  <a:ext uri="{FF2B5EF4-FFF2-40B4-BE49-F238E27FC236}">
                    <a16:creationId xmlns:a16="http://schemas.microsoft.com/office/drawing/2014/main" id="{9B91F73B-3D4F-4118-9A54-F6A207F859BB}"/>
                  </a:ext>
                </a:extLst>
              </p:cNvPr>
              <p:cNvSpPr/>
              <p:nvPr/>
            </p:nvSpPr>
            <p:spPr>
              <a:xfrm>
                <a:off x="2073937" y="3074962"/>
                <a:ext cx="7140784" cy="649253"/>
              </a:xfrm>
              <a:prstGeom prst="rect">
                <a:avLst/>
              </a:prstGeom>
            </p:spPr>
            <p:txBody>
              <a:bodyPr wrap="square" lIns="180000" tIns="108000" rIns="180000" bIns="10800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nSpc>
                    <a:spcPct val="120000"/>
                  </a:lnSpc>
                  <a:spcAft>
                    <a:spcPts val="600"/>
                  </a:spcAft>
                </a:pPr>
                <a:r>
                  <a:rPr lang="ja-JP" altLang="en-US" sz="1200" dirty="0">
                    <a:solidFill>
                      <a:srgbClr val="333333"/>
                    </a:solidFill>
                    <a:latin typeface="游ゴシック" panose="020B0400000000000000" pitchFamily="50" charset="-128"/>
                    <a:ea typeface="游ゴシック" panose="020B0400000000000000" pitchFamily="50" charset="-128"/>
                  </a:rPr>
                  <a:t>私たちは、お客さまや地域によりそい、挑戦と変革をしつづけることで、東北電力グループだからできる価値を創造し、豊かな社会と自らの成長を実現します。</a:t>
                </a:r>
                <a:endParaRPr lang="en-US" altLang="ja-JP" sz="1200" dirty="0">
                  <a:solidFill>
                    <a:srgbClr val="333333"/>
                  </a:solidFill>
                  <a:latin typeface="游ゴシック" panose="020B0400000000000000" pitchFamily="50" charset="-128"/>
                  <a:ea typeface="游ゴシック" panose="020B0400000000000000" pitchFamily="50" charset="-128"/>
                </a:endParaRPr>
              </a:p>
            </p:txBody>
          </p:sp>
        </p:grpSp>
        <p:sp>
          <p:nvSpPr>
            <p:cNvPr id="6" name="正方形/長方形 5">
              <a:extLst>
                <a:ext uri="{FF2B5EF4-FFF2-40B4-BE49-F238E27FC236}">
                  <a16:creationId xmlns:a16="http://schemas.microsoft.com/office/drawing/2014/main" id="{9715CC5B-D349-4321-8BA5-AE7174DFBAFE}"/>
                </a:ext>
              </a:extLst>
            </p:cNvPr>
            <p:cNvSpPr/>
            <p:nvPr/>
          </p:nvSpPr>
          <p:spPr>
            <a:xfrm>
              <a:off x="592731" y="2592793"/>
              <a:ext cx="1583202" cy="1173713"/>
            </a:xfrm>
            <a:prstGeom prst="rect">
              <a:avLst/>
            </a:prstGeom>
            <a:solidFill>
              <a:schemeClr val="tx1">
                <a:lumMod val="95000"/>
                <a:lumOff val="5000"/>
              </a:schemeClr>
            </a:solidFill>
            <a:ln w="28575">
              <a:solidFill>
                <a:schemeClr val="tx1"/>
              </a:solid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noAutofit/>
            </a:bodyPr>
            <a:lstStyle/>
            <a:p>
              <a:pPr algn="dist">
                <a:lnSpc>
                  <a:spcPct val="120000"/>
                </a:lnSpc>
                <a:spcAft>
                  <a:spcPts val="600"/>
                </a:spcAft>
              </a:pPr>
              <a:r>
                <a:rPr kumimoji="1" lang="ja-JP" altLang="en-US" sz="1200" b="1" dirty="0">
                  <a:solidFill>
                    <a:schemeClr val="bg1"/>
                  </a:solidFill>
                  <a:latin typeface="游ゴシック" panose="020B0400000000000000" pitchFamily="50" charset="-128"/>
                  <a:ea typeface="游ゴシック" panose="020B0400000000000000" pitchFamily="50" charset="-128"/>
                </a:rPr>
                <a:t>東北電力グループ</a:t>
              </a:r>
              <a:r>
                <a:rPr kumimoji="1" lang="en-US" altLang="ja-JP" sz="1200" b="1" dirty="0">
                  <a:solidFill>
                    <a:schemeClr val="bg1"/>
                  </a:solidFill>
                  <a:latin typeface="游ゴシック" panose="020B0400000000000000" pitchFamily="50" charset="-128"/>
                  <a:ea typeface="游ゴシック" panose="020B0400000000000000" pitchFamily="50" charset="-128"/>
                </a:rPr>
                <a:t/>
              </a:r>
              <a:br>
                <a:rPr kumimoji="1" lang="en-US" altLang="ja-JP" sz="1200" b="1" dirty="0">
                  <a:solidFill>
                    <a:schemeClr val="bg1"/>
                  </a:solidFill>
                  <a:latin typeface="游ゴシック" panose="020B0400000000000000" pitchFamily="50" charset="-128"/>
                  <a:ea typeface="游ゴシック" panose="020B0400000000000000" pitchFamily="50" charset="-128"/>
                </a:rPr>
              </a:br>
              <a:r>
                <a:rPr kumimoji="1" lang="ja-JP" altLang="en-US" sz="1200" b="1" dirty="0">
                  <a:solidFill>
                    <a:schemeClr val="bg1"/>
                  </a:solidFill>
                  <a:latin typeface="游ゴシック" panose="020B0400000000000000" pitchFamily="50" charset="-128"/>
                  <a:ea typeface="游ゴシック" panose="020B0400000000000000" pitchFamily="50" charset="-128"/>
                </a:rPr>
                <a:t>経営理念</a:t>
              </a:r>
            </a:p>
          </p:txBody>
        </p:sp>
      </p:grpSp>
      <p:sp>
        <p:nvSpPr>
          <p:cNvPr id="17" name="フッター プレースホルダー 16">
            <a:extLst>
              <a:ext uri="{FF2B5EF4-FFF2-40B4-BE49-F238E27FC236}">
                <a16:creationId xmlns:a16="http://schemas.microsoft.com/office/drawing/2014/main" id="{79BD91EC-3D6C-3346-8A9F-4B49EBF5590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8" name="スライド番号プレースホルダー 17">
            <a:extLst>
              <a:ext uri="{FF2B5EF4-FFF2-40B4-BE49-F238E27FC236}">
                <a16:creationId xmlns:a16="http://schemas.microsoft.com/office/drawing/2014/main" id="{6D7519E6-6F2A-0745-97C0-78DDDD76FB84}"/>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r>
              <a:rPr kumimoji="1" lang="en-US" altLang="ja-JP" dirty="0"/>
              <a:t>08</a:t>
            </a:r>
            <a:endParaRPr kumimoji="1" lang="ja-JP" altLang="en-US"/>
          </a:p>
        </p:txBody>
      </p:sp>
      <p:sp>
        <p:nvSpPr>
          <p:cNvPr id="31" name="角丸四角形 30">
            <a:extLst>
              <a:ext uri="{FF2B5EF4-FFF2-40B4-BE49-F238E27FC236}">
                <a16:creationId xmlns:a16="http://schemas.microsoft.com/office/drawing/2014/main" id="{0D837F62-6974-854C-ACDE-17C7AB85302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
        <p:nvSpPr>
          <p:cNvPr id="21" name="タイトル 20">
            <a:extLst>
              <a:ext uri="{FF2B5EF4-FFF2-40B4-BE49-F238E27FC236}">
                <a16:creationId xmlns:a16="http://schemas.microsoft.com/office/drawing/2014/main" id="{F6D40AB4-BF59-884F-8D9A-605784DA2499}"/>
              </a:ext>
            </a:extLst>
          </p:cNvPr>
          <p:cNvSpPr>
            <a:spLocks noGrp="1"/>
          </p:cNvSpPr>
          <p:nvPr>
            <p:ph type="title"/>
          </p:nvPr>
        </p:nvSpPr>
        <p:spPr>
          <a:xfrm>
            <a:off x="1169354" y="128824"/>
            <a:ext cx="8920796" cy="462600"/>
          </a:xfrm>
        </p:spPr>
        <p:txBody>
          <a:bodyPr/>
          <a:lstStyle/>
          <a:p>
            <a:pPr marL="273050" indent="-273050">
              <a:buFont typeface="+mj-lt"/>
              <a:buAutoNum type="arabicPeriod" startAt="6"/>
            </a:pPr>
            <a:r>
              <a:rPr lang="ja-JP" altLang="en-US" b="1" dirty="0">
                <a:latin typeface="游ゴシック" panose="020B0400000000000000" pitchFamily="50" charset="-128"/>
                <a:ea typeface="游ゴシック" panose="020B0400000000000000" pitchFamily="50" charset="-128"/>
              </a:rPr>
              <a:t>「より、そう、ちから。」の位置づけ</a:t>
            </a:r>
          </a:p>
        </p:txBody>
      </p:sp>
      <p:grpSp>
        <p:nvGrpSpPr>
          <p:cNvPr id="15" name="グループ化 14">
            <a:extLst>
              <a:ext uri="{FF2B5EF4-FFF2-40B4-BE49-F238E27FC236}">
                <a16:creationId xmlns:a16="http://schemas.microsoft.com/office/drawing/2014/main" id="{007F282C-D5F8-FE9D-34C1-85B6FC6352FF}"/>
              </a:ext>
            </a:extLst>
          </p:cNvPr>
          <p:cNvGrpSpPr/>
          <p:nvPr/>
        </p:nvGrpSpPr>
        <p:grpSpPr>
          <a:xfrm>
            <a:off x="592309" y="4606702"/>
            <a:ext cx="8909909" cy="2713278"/>
            <a:chOff x="592309" y="4594002"/>
            <a:chExt cx="8909909" cy="2713278"/>
          </a:xfrm>
        </p:grpSpPr>
        <p:sp>
          <p:nvSpPr>
            <p:cNvPr id="16" name="正方形/長方形 15">
              <a:extLst>
                <a:ext uri="{FF2B5EF4-FFF2-40B4-BE49-F238E27FC236}">
                  <a16:creationId xmlns:a16="http://schemas.microsoft.com/office/drawing/2014/main" id="{EB10924B-48E0-01ED-9B8E-2DC0183AD943}"/>
                </a:ext>
              </a:extLst>
            </p:cNvPr>
            <p:cNvSpPr/>
            <p:nvPr/>
          </p:nvSpPr>
          <p:spPr>
            <a:xfrm>
              <a:off x="592309" y="4594002"/>
              <a:ext cx="8909909" cy="354438"/>
            </a:xfrm>
            <a:prstGeom prst="rect">
              <a:avLst/>
            </a:prstGeom>
            <a:solidFill>
              <a:schemeClr val="tx1">
                <a:lumMod val="95000"/>
                <a:lumOff val="5000"/>
              </a:schemeClr>
            </a:solidFill>
            <a:ln>
              <a:noFill/>
            </a:ln>
          </p:spPr>
          <p:style>
            <a:lnRef idx="1">
              <a:schemeClr val="accent3"/>
            </a:lnRef>
            <a:fillRef idx="2">
              <a:schemeClr val="accent3"/>
            </a:fillRef>
            <a:effectRef idx="1">
              <a:schemeClr val="accent3"/>
            </a:effectRef>
            <a:fontRef idx="minor">
              <a:schemeClr val="dk1"/>
            </a:fontRef>
          </p:style>
          <p:txBody>
            <a:bodyPr wrap="square" lIns="180000" tIns="72000" rIns="180000" bIns="72000" rtlCol="0" anchor="ctr">
              <a:spAutoFit/>
            </a:bodyPr>
            <a:lstStyle/>
            <a:p>
              <a:pPr algn="ctr">
                <a:lnSpc>
                  <a:spcPct val="120000"/>
                </a:lnSpc>
                <a:spcAft>
                  <a:spcPts val="600"/>
                </a:spcAft>
              </a:pPr>
              <a:r>
                <a:rPr kumimoji="1" lang="ja-JP" altLang="en-US" sz="1200" b="1" dirty="0">
                  <a:solidFill>
                    <a:schemeClr val="bg1"/>
                  </a:solidFill>
                  <a:latin typeface="游ゴシック" panose="020B0400000000000000" pitchFamily="50" charset="-128"/>
                  <a:ea typeface="游ゴシック" panose="020B0400000000000000" pitchFamily="50" charset="-128"/>
                </a:rPr>
                <a:t>東北電力グループスローガン</a:t>
              </a:r>
            </a:p>
          </p:txBody>
        </p:sp>
        <p:sp>
          <p:nvSpPr>
            <p:cNvPr id="19" name="角丸四角形 41">
              <a:extLst>
                <a:ext uri="{FF2B5EF4-FFF2-40B4-BE49-F238E27FC236}">
                  <a16:creationId xmlns:a16="http://schemas.microsoft.com/office/drawing/2014/main" id="{1A300060-DD97-F916-C044-A7C2139D8335}"/>
                </a:ext>
              </a:extLst>
            </p:cNvPr>
            <p:cNvSpPr/>
            <p:nvPr/>
          </p:nvSpPr>
          <p:spPr>
            <a:xfrm>
              <a:off x="592309" y="4944432"/>
              <a:ext cx="8894420" cy="2219956"/>
            </a:xfrm>
            <a:prstGeom prst="roundRect">
              <a:avLst>
                <a:gd name="adj" fmla="val 0"/>
              </a:avLst>
            </a:prstGeom>
            <a:solidFill>
              <a:schemeClr val="bg1">
                <a:alpha val="5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180000" tIns="108000" rIns="180000" bIns="108000"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lnSpc>
                  <a:spcPct val="120000"/>
                </a:lnSpc>
                <a:spcAft>
                  <a:spcPts val="600"/>
                </a:spcAft>
              </a:pPr>
              <a:endParaRPr kumimoji="1" lang="ja-JP" altLang="en-US" b="1">
                <a:latin typeface="游ゴシック" panose="020B0400000000000000" pitchFamily="50" charset="-128"/>
                <a:ea typeface="游ゴシック" panose="020B0400000000000000" pitchFamily="50" charset="-128"/>
              </a:endParaRPr>
            </a:p>
          </p:txBody>
        </p:sp>
        <p:sp>
          <p:nvSpPr>
            <p:cNvPr id="20" name="テキスト ボックス 15">
              <a:extLst>
                <a:ext uri="{FF2B5EF4-FFF2-40B4-BE49-F238E27FC236}">
                  <a16:creationId xmlns:a16="http://schemas.microsoft.com/office/drawing/2014/main" id="{8BA2268C-0710-0CB3-69B7-C349EFF99BF1}"/>
                </a:ext>
              </a:extLst>
            </p:cNvPr>
            <p:cNvSpPr txBox="1"/>
            <p:nvPr/>
          </p:nvSpPr>
          <p:spPr>
            <a:xfrm>
              <a:off x="2432757" y="4945632"/>
              <a:ext cx="5213524" cy="705935"/>
            </a:xfrm>
            <a:prstGeom prst="rect">
              <a:avLst/>
            </a:prstGeom>
            <a:noFill/>
            <a:ln w="9525">
              <a:noFill/>
            </a:ln>
          </p:spPr>
          <p:txBody>
            <a:bodyPr vert="horz" wrap="square" lIns="180000" tIns="108000" rIns="180000" bIns="108000" rtlCol="0" anchor="t">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Bef>
                  <a:spcPts val="600"/>
                </a:spcBef>
                <a:spcAft>
                  <a:spcPts val="600"/>
                </a:spcAft>
                <a:buClr>
                  <a:schemeClr val="bg2">
                    <a:lumMod val="50000"/>
                  </a:schemeClr>
                </a:buClr>
              </a:pPr>
              <a:r>
                <a:rPr lang="ja-JP" altLang="en-US" sz="2800" b="1" dirty="0">
                  <a:ln>
                    <a:solidFill>
                      <a:srgbClr val="333333"/>
                    </a:solidFill>
                  </a:ln>
                  <a:solidFill>
                    <a:srgbClr val="333333"/>
                  </a:solidFill>
                  <a:latin typeface="游ゴシック" panose="020B0400000000000000" pitchFamily="50" charset="-128"/>
                  <a:ea typeface="游ゴシック" panose="020B0400000000000000" pitchFamily="50" charset="-128"/>
                </a:rPr>
                <a:t>「　　　　　　　　  」</a:t>
              </a:r>
            </a:p>
          </p:txBody>
        </p:sp>
        <p:sp>
          <p:nvSpPr>
            <p:cNvPr id="23" name="正方形/長方形 22">
              <a:extLst>
                <a:ext uri="{FF2B5EF4-FFF2-40B4-BE49-F238E27FC236}">
                  <a16:creationId xmlns:a16="http://schemas.microsoft.com/office/drawing/2014/main" id="{0FE80371-F828-3C1D-2CBE-B8EEAB7EC61F}"/>
                </a:ext>
              </a:extLst>
            </p:cNvPr>
            <p:cNvSpPr/>
            <p:nvPr/>
          </p:nvSpPr>
          <p:spPr>
            <a:xfrm>
              <a:off x="1133708" y="5559072"/>
              <a:ext cx="7811623" cy="1748208"/>
            </a:xfrm>
            <a:prstGeom prst="rect">
              <a:avLst/>
            </a:prstGeom>
          </p:spPr>
          <p:txBody>
            <a:bodyPr wrap="square" lIns="180000" tIns="108000" rIns="180000" bIns="10800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東北電力グループだからお役に立てる、より沿う力。</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それは、お客さまひとりひとりを見つめ　ライフスタイルに合った快適な暮らしを提案していくこと。</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そして、これからも地域に、寄り添う力。</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それは、創立以来の変わらない想いを胸に　地域とともに発展しつづけること。</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心からの感謝の気持ちと大きなこころざしを持って　ひとりひとりへ、そして地域へ。</a:t>
              </a:r>
            </a:p>
            <a:p>
              <a:pPr algn="ctr">
                <a:lnSpc>
                  <a:spcPct val="120000"/>
                </a:lnSpc>
                <a:spcAft>
                  <a:spcPts val="600"/>
                </a:spcAft>
              </a:pPr>
              <a:r>
                <a:rPr lang="ja-JP" altLang="en-US" sz="1050" dirty="0">
                  <a:solidFill>
                    <a:srgbClr val="333333"/>
                  </a:solidFill>
                  <a:latin typeface="游ゴシック" panose="020B0400000000000000" pitchFamily="50" charset="-128"/>
                  <a:ea typeface="游ゴシック" panose="020B0400000000000000" pitchFamily="50" charset="-128"/>
                </a:rPr>
                <a:t>私たちは、皆さまのお力となれるよう、取り組んでまいります。</a:t>
              </a:r>
            </a:p>
          </p:txBody>
        </p:sp>
        <p:pic>
          <p:nvPicPr>
            <p:cNvPr id="25" name="図 24">
              <a:extLst>
                <a:ext uri="{FF2B5EF4-FFF2-40B4-BE49-F238E27FC236}">
                  <a16:creationId xmlns:a16="http://schemas.microsoft.com/office/drawing/2014/main" id="{0C6E23A7-BBF7-E6C0-79B1-8B48636EAA6B}"/>
                </a:ext>
              </a:extLst>
            </p:cNvPr>
            <p:cNvPicPr>
              <a:picLocks noChangeAspect="1"/>
            </p:cNvPicPr>
            <p:nvPr/>
          </p:nvPicPr>
          <p:blipFill rotWithShape="1">
            <a:blip r:embed="rId3">
              <a:extLst>
                <a:ext uri="{28A0092B-C50C-407E-A947-70E740481C1C}">
                  <a14:useLocalDpi xmlns:a14="http://schemas.microsoft.com/office/drawing/2010/main" val="0"/>
                </a:ext>
              </a:extLst>
            </a:blip>
            <a:srcRect l="7386" t="26655" r="3467" b="14136"/>
            <a:stretch/>
          </p:blipFill>
          <p:spPr>
            <a:xfrm>
              <a:off x="3619158" y="5068221"/>
              <a:ext cx="2840723" cy="442035"/>
            </a:xfrm>
            <a:prstGeom prst="rect">
              <a:avLst/>
            </a:prstGeom>
          </p:spPr>
        </p:pic>
      </p:grpSp>
    </p:spTree>
    <p:extLst>
      <p:ext uri="{BB962C8B-B14F-4D97-AF65-F5344CB8AC3E}">
        <p14:creationId xmlns:p14="http://schemas.microsoft.com/office/powerpoint/2010/main" val="90003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45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2" presetClass="entr" presetSubtype="1" fill="hold" nodeType="withEffect">
                                  <p:stCondLst>
                                    <p:cond delay="182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10" presetClass="entr" presetSubtype="0" fill="hold" nodeType="withEffect">
                                  <p:stCondLst>
                                    <p:cond delay="40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pattFill prst="wdUpDiag">
          <a:fgClr>
            <a:srgbClr val="EB5E7C"/>
          </a:fgClr>
          <a:bgClr>
            <a:srgbClr val="F96382"/>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6C04D935-19BF-C94B-878D-E160AB286272}"/>
              </a:ext>
            </a:extLst>
          </p:cNvPr>
          <p:cNvSpPr/>
          <p:nvPr/>
        </p:nvSpPr>
        <p:spPr>
          <a:xfrm>
            <a:off x="358775" y="719138"/>
            <a:ext cx="9361488" cy="6445250"/>
          </a:xfrm>
          <a:prstGeom prst="roundRect">
            <a:avLst>
              <a:gd name="adj" fmla="val 1231"/>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917AC1A8-E9EC-490B-BCDD-305AB4EBF886}"/>
              </a:ext>
            </a:extLst>
          </p:cNvPr>
          <p:cNvSpPr txBox="1"/>
          <p:nvPr/>
        </p:nvSpPr>
        <p:spPr>
          <a:xfrm>
            <a:off x="719137" y="872871"/>
            <a:ext cx="8644319" cy="860199"/>
          </a:xfrm>
          <a:prstGeom prst="rect">
            <a:avLst/>
          </a:prstGeom>
          <a:noFill/>
        </p:spPr>
        <p:txBody>
          <a:bodyPr wrap="square" lIns="180000" tIns="108000" rIns="180000" bIns="180000">
            <a:spAutoFit/>
          </a:bodyPr>
          <a:lstStyle/>
          <a:p>
            <a:pPr fontAlgn="t">
              <a:spcAft>
                <a:spcPts val="600"/>
              </a:spcAft>
              <a:buSzPts val="2200"/>
            </a:pPr>
            <a:r>
              <a:rPr lang="ja-JP" altLang="en-US" sz="1500" b="1" dirty="0">
                <a:solidFill>
                  <a:srgbClr val="000000"/>
                </a:solidFill>
                <a:latin typeface="游ゴシック" panose="020B0400000000000000" pitchFamily="50" charset="-128"/>
                <a:ea typeface="游ゴシック" panose="020B0400000000000000" pitchFamily="50" charset="-128"/>
              </a:rPr>
              <a:t>東北電力グループスローガン</a:t>
            </a:r>
            <a:r>
              <a:rPr lang="ja-JP" altLang="ja-JP" sz="1500" b="1" dirty="0">
                <a:solidFill>
                  <a:srgbClr val="000000"/>
                </a:solidFill>
                <a:latin typeface="游ゴシック" panose="020B0400000000000000" pitchFamily="50" charset="-128"/>
                <a:ea typeface="游ゴシック" panose="020B0400000000000000" pitchFamily="50" charset="-128"/>
              </a:rPr>
              <a:t>「より、そう、ちから。」</a:t>
            </a:r>
            <a:r>
              <a:rPr lang="ja-JP" altLang="en-US" sz="1500" b="1" dirty="0">
                <a:solidFill>
                  <a:srgbClr val="000000"/>
                </a:solidFill>
                <a:latin typeface="游ゴシック" panose="020B0400000000000000" pitchFamily="50" charset="-128"/>
                <a:ea typeface="游ゴシック" panose="020B0400000000000000" pitchFamily="50" charset="-128"/>
              </a:rPr>
              <a:t>についてお答えください。</a:t>
            </a:r>
            <a:endParaRPr lang="en-US" altLang="ja-JP" sz="1500" b="1" dirty="0">
              <a:solidFill>
                <a:srgbClr val="000000"/>
              </a:solidFill>
              <a:latin typeface="游ゴシック" panose="020B0400000000000000" pitchFamily="50" charset="-128"/>
              <a:ea typeface="游ゴシック" panose="020B0400000000000000" pitchFamily="50" charset="-128"/>
            </a:endParaRPr>
          </a:p>
          <a:p>
            <a:pPr fontAlgn="t">
              <a:spcAft>
                <a:spcPts val="600"/>
              </a:spcAft>
              <a:buSzPts val="2200"/>
            </a:pPr>
            <a:r>
              <a:rPr lang="ja-JP" altLang="en-US" sz="1500" b="1" dirty="0">
                <a:solidFill>
                  <a:srgbClr val="FF0000"/>
                </a:solidFill>
                <a:latin typeface="游ゴシック" panose="020B0400000000000000" pitchFamily="50" charset="-128"/>
                <a:ea typeface="游ゴシック" panose="020B0400000000000000" pitchFamily="50" charset="-128"/>
              </a:rPr>
              <a:t>答えが出たら、クリックして答え合わせをしましょう。</a:t>
            </a:r>
            <a:endParaRPr lang="en-US" altLang="ja-JP" sz="1500" b="1" dirty="0">
              <a:solidFill>
                <a:srgbClr val="FF0000"/>
              </a:solidFill>
              <a:latin typeface="游ゴシック" panose="020B0400000000000000" pitchFamily="50" charset="-128"/>
              <a:ea typeface="游ゴシック" panose="020B0400000000000000" pitchFamily="50" charset="-128"/>
            </a:endParaRPr>
          </a:p>
        </p:txBody>
      </p:sp>
      <p:grpSp>
        <p:nvGrpSpPr>
          <p:cNvPr id="18" name="グループ化 17">
            <a:extLst>
              <a:ext uri="{FF2B5EF4-FFF2-40B4-BE49-F238E27FC236}">
                <a16:creationId xmlns:a16="http://schemas.microsoft.com/office/drawing/2014/main" id="{F655FBD7-0C13-9345-A718-3723020CDD68}"/>
              </a:ext>
            </a:extLst>
          </p:cNvPr>
          <p:cNvGrpSpPr/>
          <p:nvPr/>
        </p:nvGrpSpPr>
        <p:grpSpPr>
          <a:xfrm>
            <a:off x="719138" y="5437356"/>
            <a:ext cx="8719418" cy="1308390"/>
            <a:chOff x="719138" y="5325596"/>
            <a:chExt cx="8719418" cy="1308390"/>
          </a:xfrm>
        </p:grpSpPr>
        <p:sp>
          <p:nvSpPr>
            <p:cNvPr id="17" name="テキスト ボックス 16">
              <a:extLst>
                <a:ext uri="{FF2B5EF4-FFF2-40B4-BE49-F238E27FC236}">
                  <a16:creationId xmlns:a16="http://schemas.microsoft.com/office/drawing/2014/main" id="{43F7034A-F18C-40CC-A409-480FE5FAD456}"/>
                </a:ext>
              </a:extLst>
            </p:cNvPr>
            <p:cNvSpPr txBox="1"/>
            <p:nvPr/>
          </p:nvSpPr>
          <p:spPr>
            <a:xfrm>
              <a:off x="1268196" y="5325596"/>
              <a:ext cx="8170360" cy="1308390"/>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「より、そう、ちから。」は、</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従業員一人ひとりからお客さま、地域社会へのお約束</a:t>
              </a:r>
            </a:p>
          </p:txBody>
        </p:sp>
        <p:sp>
          <p:nvSpPr>
            <p:cNvPr id="28" name="テキスト ボックス 27">
              <a:extLst>
                <a:ext uri="{FF2B5EF4-FFF2-40B4-BE49-F238E27FC236}">
                  <a16:creationId xmlns:a16="http://schemas.microsoft.com/office/drawing/2014/main" id="{37BEAA54-1C1B-40D5-A7BA-8439A61605A9}"/>
                </a:ext>
              </a:extLst>
            </p:cNvPr>
            <p:cNvSpPr txBox="1"/>
            <p:nvPr/>
          </p:nvSpPr>
          <p:spPr>
            <a:xfrm>
              <a:off x="719138" y="5325596"/>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Q3</a:t>
              </a:r>
              <a:endParaRPr lang="ja-JP" altLang="en-US" sz="2000" dirty="0">
                <a:latin typeface="游ゴシック" panose="020B0400000000000000" pitchFamily="50" charset="-128"/>
                <a:ea typeface="游ゴシック" panose="020B0400000000000000" pitchFamily="50" charset="-128"/>
              </a:endParaRPr>
            </a:p>
          </p:txBody>
        </p:sp>
      </p:grpSp>
      <p:sp>
        <p:nvSpPr>
          <p:cNvPr id="29" name="四角形: 角を丸くする 28">
            <a:extLst>
              <a:ext uri="{FF2B5EF4-FFF2-40B4-BE49-F238E27FC236}">
                <a16:creationId xmlns:a16="http://schemas.microsoft.com/office/drawing/2014/main" id="{3A04988E-1BC3-4B9C-9116-5D6E81399CED}"/>
              </a:ext>
            </a:extLst>
          </p:cNvPr>
          <p:cNvSpPr/>
          <p:nvPr/>
        </p:nvSpPr>
        <p:spPr>
          <a:xfrm>
            <a:off x="7853680" y="6154815"/>
            <a:ext cx="957162"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grpSp>
        <p:nvGrpSpPr>
          <p:cNvPr id="16" name="グループ化 15">
            <a:extLst>
              <a:ext uri="{FF2B5EF4-FFF2-40B4-BE49-F238E27FC236}">
                <a16:creationId xmlns:a16="http://schemas.microsoft.com/office/drawing/2014/main" id="{F5CD4E74-FC72-B043-9EB1-9D6AE59F8BEB}"/>
              </a:ext>
            </a:extLst>
          </p:cNvPr>
          <p:cNvGrpSpPr/>
          <p:nvPr/>
        </p:nvGrpSpPr>
        <p:grpSpPr>
          <a:xfrm>
            <a:off x="719138" y="3894323"/>
            <a:ext cx="8484217" cy="1308390"/>
            <a:chOff x="719138" y="3846135"/>
            <a:chExt cx="8484217" cy="1308390"/>
          </a:xfrm>
        </p:grpSpPr>
        <p:sp>
          <p:nvSpPr>
            <p:cNvPr id="19" name="テキスト ボックス 18">
              <a:extLst>
                <a:ext uri="{FF2B5EF4-FFF2-40B4-BE49-F238E27FC236}">
                  <a16:creationId xmlns:a16="http://schemas.microsoft.com/office/drawing/2014/main" id="{0FF79E3D-B909-481D-9CF5-9B93BB11B706}"/>
                </a:ext>
              </a:extLst>
            </p:cNvPr>
            <p:cNvSpPr txBox="1"/>
            <p:nvPr/>
          </p:nvSpPr>
          <p:spPr>
            <a:xfrm>
              <a:off x="1268196" y="3846135"/>
              <a:ext cx="7935159" cy="1308390"/>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基本コンセプトは</a:t>
              </a:r>
              <a:endParaRPr kumimoji="1" lang="en-US" altLang="ja-JP"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「ライフスタイルを提案する企業への転換」</a:t>
              </a:r>
            </a:p>
          </p:txBody>
        </p:sp>
        <p:sp>
          <p:nvSpPr>
            <p:cNvPr id="30" name="テキスト ボックス 29">
              <a:extLst>
                <a:ext uri="{FF2B5EF4-FFF2-40B4-BE49-F238E27FC236}">
                  <a16:creationId xmlns:a16="http://schemas.microsoft.com/office/drawing/2014/main" id="{A92243A6-2F09-428E-ABC5-4B1D27E20ED4}"/>
                </a:ext>
              </a:extLst>
            </p:cNvPr>
            <p:cNvSpPr txBox="1"/>
            <p:nvPr/>
          </p:nvSpPr>
          <p:spPr>
            <a:xfrm>
              <a:off x="719138" y="3846135"/>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Q2</a:t>
              </a:r>
              <a:endParaRPr lang="ja-JP" altLang="en-US" sz="2000" dirty="0">
                <a:latin typeface="游ゴシック" panose="020B0400000000000000" pitchFamily="50" charset="-128"/>
                <a:ea typeface="游ゴシック" panose="020B0400000000000000" pitchFamily="50" charset="-128"/>
              </a:endParaRPr>
            </a:p>
          </p:txBody>
        </p:sp>
      </p:grpSp>
      <p:sp>
        <p:nvSpPr>
          <p:cNvPr id="31" name="四角形: 角を丸くする 30">
            <a:extLst>
              <a:ext uri="{FF2B5EF4-FFF2-40B4-BE49-F238E27FC236}">
                <a16:creationId xmlns:a16="http://schemas.microsoft.com/office/drawing/2014/main" id="{0F3A1AFE-E637-40AE-856E-B3C35F67CE29}"/>
              </a:ext>
            </a:extLst>
          </p:cNvPr>
          <p:cNvSpPr/>
          <p:nvPr/>
        </p:nvSpPr>
        <p:spPr>
          <a:xfrm>
            <a:off x="1765706" y="4636468"/>
            <a:ext cx="2122323"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grpSp>
        <p:nvGrpSpPr>
          <p:cNvPr id="15" name="グループ化 14">
            <a:extLst>
              <a:ext uri="{FF2B5EF4-FFF2-40B4-BE49-F238E27FC236}">
                <a16:creationId xmlns:a16="http://schemas.microsoft.com/office/drawing/2014/main" id="{4284E69B-B1DD-704E-BBC5-5DAB24B392E1}"/>
              </a:ext>
            </a:extLst>
          </p:cNvPr>
          <p:cNvGrpSpPr/>
          <p:nvPr/>
        </p:nvGrpSpPr>
        <p:grpSpPr>
          <a:xfrm>
            <a:off x="719138" y="1831148"/>
            <a:ext cx="8821102" cy="1828532"/>
            <a:chOff x="719138" y="1993708"/>
            <a:chExt cx="8821102" cy="1828532"/>
          </a:xfrm>
        </p:grpSpPr>
        <p:sp>
          <p:nvSpPr>
            <p:cNvPr id="26" name="テキスト ボックス 25">
              <a:extLst>
                <a:ext uri="{FF2B5EF4-FFF2-40B4-BE49-F238E27FC236}">
                  <a16:creationId xmlns:a16="http://schemas.microsoft.com/office/drawing/2014/main" id="{6A62B372-5A23-457F-8DD8-63392CECAECA}"/>
                </a:ext>
              </a:extLst>
            </p:cNvPr>
            <p:cNvSpPr txBox="1"/>
            <p:nvPr/>
          </p:nvSpPr>
          <p:spPr>
            <a:xfrm>
              <a:off x="1268196" y="1993708"/>
              <a:ext cx="8272044" cy="1828532"/>
            </a:xfrm>
            <a:prstGeom prst="rect">
              <a:avLst/>
            </a:prstGeom>
            <a:noFill/>
          </p:spPr>
          <p:txBody>
            <a:bodyPr wrap="square" lIns="180000" tIns="180000" rIns="180000" bIns="180000" rtlCol="0">
              <a:spAutoFit/>
            </a:bodyPr>
            <a:lstStyle/>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「より、そう、ちから。」に込められた２つの意味は？</a:t>
              </a: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❶「お客さまにより沿う」</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❷「地域に寄り添う」</a:t>
              </a:r>
            </a:p>
          </p:txBody>
        </p:sp>
        <p:sp>
          <p:nvSpPr>
            <p:cNvPr id="32" name="テキスト ボックス 31">
              <a:extLst>
                <a:ext uri="{FF2B5EF4-FFF2-40B4-BE49-F238E27FC236}">
                  <a16:creationId xmlns:a16="http://schemas.microsoft.com/office/drawing/2014/main" id="{9FA6A8A0-4702-439F-99F1-26C01FD7120F}"/>
                </a:ext>
              </a:extLst>
            </p:cNvPr>
            <p:cNvSpPr txBox="1"/>
            <p:nvPr/>
          </p:nvSpPr>
          <p:spPr>
            <a:xfrm>
              <a:off x="719138" y="1993708"/>
              <a:ext cx="873442" cy="717459"/>
            </a:xfrm>
            <a:prstGeom prst="rect">
              <a:avLst/>
            </a:prstGeom>
            <a:noFill/>
          </p:spPr>
          <p:txBody>
            <a:bodyPr wrap="square" lIns="180000" tIns="180000" rIns="180000" bIns="180000">
              <a:spAutoFit/>
            </a:bodyPr>
            <a:lstStyle/>
            <a:p>
              <a:pPr>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Q1</a:t>
              </a:r>
              <a:endParaRPr lang="ja-JP" altLang="en-US" sz="2000" dirty="0">
                <a:latin typeface="游ゴシック" panose="020B0400000000000000" pitchFamily="50" charset="-128"/>
                <a:ea typeface="游ゴシック" panose="020B0400000000000000" pitchFamily="50" charset="-128"/>
              </a:endParaRPr>
            </a:p>
          </p:txBody>
        </p:sp>
      </p:grpSp>
      <p:sp>
        <p:nvSpPr>
          <p:cNvPr id="36" name="四角形: 角を丸くする 35">
            <a:extLst>
              <a:ext uri="{FF2B5EF4-FFF2-40B4-BE49-F238E27FC236}">
                <a16:creationId xmlns:a16="http://schemas.microsoft.com/office/drawing/2014/main" id="{7F23F4B2-63DF-48E0-B1E7-E87105800EE4}"/>
              </a:ext>
            </a:extLst>
          </p:cNvPr>
          <p:cNvSpPr/>
          <p:nvPr/>
        </p:nvSpPr>
        <p:spPr>
          <a:xfrm>
            <a:off x="2050288" y="2559013"/>
            <a:ext cx="1243584"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37" name="四角形: 角を丸くする 36">
            <a:extLst>
              <a:ext uri="{FF2B5EF4-FFF2-40B4-BE49-F238E27FC236}">
                <a16:creationId xmlns:a16="http://schemas.microsoft.com/office/drawing/2014/main" id="{887DBC56-F84C-427E-82DE-96A229D1CF5F}"/>
              </a:ext>
            </a:extLst>
          </p:cNvPr>
          <p:cNvSpPr/>
          <p:nvPr/>
        </p:nvSpPr>
        <p:spPr>
          <a:xfrm>
            <a:off x="2050288" y="3072752"/>
            <a:ext cx="638860"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2" name="タイトル 1">
            <a:extLst>
              <a:ext uri="{FF2B5EF4-FFF2-40B4-BE49-F238E27FC236}">
                <a16:creationId xmlns:a16="http://schemas.microsoft.com/office/drawing/2014/main" id="{1FD5D79B-6E69-BF43-8C49-27CD5EA9E0A8}"/>
              </a:ext>
            </a:extLst>
          </p:cNvPr>
          <p:cNvSpPr txBox="1">
            <a:spLocks/>
          </p:cNvSpPr>
          <p:nvPr/>
        </p:nvSpPr>
        <p:spPr>
          <a:xfrm>
            <a:off x="1161734" y="129115"/>
            <a:ext cx="8737916"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1800" b="1" spc="50">
                <a:ln w="0"/>
                <a:solidFill>
                  <a:schemeClr val="bg1"/>
                </a:solidFill>
                <a:latin typeface="游ゴシック" panose="020B0400000000000000" pitchFamily="50" charset="-128"/>
                <a:ea typeface="游ゴシック" panose="020B0400000000000000" pitchFamily="50" charset="-128"/>
              </a:rPr>
              <a:t>習熟度</a:t>
            </a:r>
            <a:r>
              <a:rPr lang="ja-JP" altLang="en-US" sz="1800" b="1" spc="50" dirty="0">
                <a:ln w="0"/>
                <a:solidFill>
                  <a:schemeClr val="bg1"/>
                </a:solidFill>
                <a:latin typeface="游ゴシック" panose="020B0400000000000000" pitchFamily="50" charset="-128"/>
                <a:ea typeface="游ゴシック" panose="020B0400000000000000" pitchFamily="50" charset="-128"/>
              </a:rPr>
              <a:t>テスト</a:t>
            </a:r>
          </a:p>
        </p:txBody>
      </p:sp>
      <p:sp>
        <p:nvSpPr>
          <p:cNvPr id="11" name="フッター プレースホルダー 10">
            <a:extLst>
              <a:ext uri="{FF2B5EF4-FFF2-40B4-BE49-F238E27FC236}">
                <a16:creationId xmlns:a16="http://schemas.microsoft.com/office/drawing/2014/main" id="{7888836A-6186-3A4D-88BB-5229D7763E51}"/>
              </a:ext>
            </a:extLst>
          </p:cNvPr>
          <p:cNvSpPr>
            <a:spLocks noGrp="1"/>
          </p:cNvSpPr>
          <p:nvPr>
            <p:ph type="ftr" sz="quarter" idx="11"/>
          </p:nvPr>
        </p:nvSpPr>
        <p:spPr>
          <a:xfrm>
            <a:off x="7814821" y="7187744"/>
            <a:ext cx="1762813" cy="347376"/>
          </a:xfrm>
        </p:spPr>
        <p:txBody>
          <a:bodyPr/>
          <a:lstStyle/>
          <a:p>
            <a:r>
              <a:rPr kumimoji="1" lang="en-US" altLang="ja-JP" dirty="0">
                <a:solidFill>
                  <a:schemeClr val="bg1"/>
                </a:solidFill>
              </a:rPr>
              <a:t>@ 2023 Tohoku Electric Power </a:t>
            </a:r>
            <a:r>
              <a:rPr kumimoji="1" lang="en-US" altLang="ja-JP" dirty="0" err="1">
                <a:solidFill>
                  <a:schemeClr val="bg1"/>
                </a:solidFill>
              </a:rPr>
              <a:t>Co.,Inc</a:t>
            </a:r>
            <a:r>
              <a:rPr kumimoji="1" lang="en-US" altLang="ja-JP" dirty="0">
                <a:solidFill>
                  <a:schemeClr val="bg1"/>
                </a:solidFill>
              </a:rPr>
              <a:t>.</a:t>
            </a:r>
            <a:endParaRPr kumimoji="1" lang="ja-JP" altLang="en-US" dirty="0">
              <a:solidFill>
                <a:schemeClr val="bg1"/>
              </a:solidFill>
            </a:endParaRPr>
          </a:p>
        </p:txBody>
      </p:sp>
      <p:sp>
        <p:nvSpPr>
          <p:cNvPr id="12" name="スライド番号プレースホルダー 11">
            <a:extLst>
              <a:ext uri="{FF2B5EF4-FFF2-40B4-BE49-F238E27FC236}">
                <a16:creationId xmlns:a16="http://schemas.microsoft.com/office/drawing/2014/main" id="{AFD0A706-0E40-BB40-B111-76185B00AD2D}"/>
              </a:ext>
            </a:extLst>
          </p:cNvPr>
          <p:cNvSpPr>
            <a:spLocks noGrp="1"/>
          </p:cNvSpPr>
          <p:nvPr>
            <p:ph type="sldNum" sz="quarter" idx="12"/>
          </p:nvPr>
        </p:nvSpPr>
        <p:spPr/>
        <p:txBody>
          <a:bodyPr/>
          <a:lstStyle/>
          <a:p>
            <a:r>
              <a:rPr kumimoji="1" lang="en-US" altLang="ja-JP" dirty="0">
                <a:solidFill>
                  <a:schemeClr val="bg1"/>
                </a:solidFill>
              </a:rPr>
              <a:t>#0</a:t>
            </a:r>
            <a:fld id="{333886D2-0EBE-448B-9C70-C282F8453824}" type="slidenum">
              <a:rPr kumimoji="1" lang="ja-JP" altLang="en-US" smtClean="0">
                <a:solidFill>
                  <a:schemeClr val="bg1"/>
                </a:solidFill>
              </a:rPr>
              <a:pPr/>
              <a:t>9</a:t>
            </a:fld>
            <a:endParaRPr kumimoji="1" lang="ja-JP" altLang="en-US">
              <a:solidFill>
                <a:schemeClr val="bg1"/>
              </a:solidFill>
            </a:endParaRPr>
          </a:p>
        </p:txBody>
      </p:sp>
      <p:sp>
        <p:nvSpPr>
          <p:cNvPr id="24" name="テキスト ボックス 23">
            <a:extLst>
              <a:ext uri="{FF2B5EF4-FFF2-40B4-BE49-F238E27FC236}">
                <a16:creationId xmlns:a16="http://schemas.microsoft.com/office/drawing/2014/main" id="{25368D10-141A-1140-8776-13D6E4E4062B}"/>
              </a:ext>
            </a:extLst>
          </p:cNvPr>
          <p:cNvSpPr txBox="1"/>
          <p:nvPr/>
        </p:nvSpPr>
        <p:spPr>
          <a:xfrm>
            <a:off x="6669328" y="25112"/>
            <a:ext cx="3325865" cy="740350"/>
          </a:xfrm>
          <a:prstGeom prst="rect">
            <a:avLst/>
          </a:prstGeom>
          <a:noFill/>
        </p:spPr>
        <p:txBody>
          <a:bodyPr wrap="none" lIns="180000" tIns="180000" rIns="180000" bIns="180000" rtlCol="0">
            <a:spAutoFit/>
          </a:bodyPr>
          <a:lstStyle/>
          <a:p>
            <a:pPr algn="l">
              <a:lnSpc>
                <a:spcPct val="120000"/>
              </a:lnSpc>
            </a:pPr>
            <a:r>
              <a:rPr kumimoji="1" lang="en-US" altLang="ja-JP" sz="1050" b="1" dirty="0">
                <a:solidFill>
                  <a:schemeClr val="bg1"/>
                </a:solidFill>
                <a:latin typeface="游ゴシック" panose="020B0400000000000000" pitchFamily="50" charset="-128"/>
                <a:ea typeface="游ゴシック" panose="020B0400000000000000" pitchFamily="50" charset="-128"/>
              </a:rPr>
              <a:t>※</a:t>
            </a:r>
            <a:r>
              <a:rPr kumimoji="1" lang="ja-JP" altLang="en-US" sz="1050" b="1" dirty="0">
                <a:solidFill>
                  <a:schemeClr val="bg1"/>
                </a:solidFill>
                <a:latin typeface="游ゴシック" panose="020B0400000000000000" pitchFamily="50" charset="-128"/>
                <a:ea typeface="游ゴシック" panose="020B0400000000000000" pitchFamily="50" charset="-128"/>
              </a:rPr>
              <a:t>このページは自動では進みません。</a:t>
            </a:r>
            <a:endParaRPr kumimoji="1" lang="en-US" altLang="ja-JP" sz="1050" b="1" dirty="0">
              <a:solidFill>
                <a:schemeClr val="bg1"/>
              </a:solidFill>
              <a:latin typeface="游ゴシック" panose="020B0400000000000000" pitchFamily="50" charset="-128"/>
              <a:ea typeface="游ゴシック" panose="020B0400000000000000" pitchFamily="50" charset="-128"/>
            </a:endParaRPr>
          </a:p>
          <a:p>
            <a:pPr algn="l">
              <a:lnSpc>
                <a:spcPct val="120000"/>
              </a:lnSpc>
            </a:pPr>
            <a:r>
              <a:rPr kumimoji="1" lang="ja-JP" altLang="en-US" sz="1050" b="1" dirty="0">
                <a:solidFill>
                  <a:schemeClr val="bg1"/>
                </a:solidFill>
                <a:latin typeface="游ゴシック" panose="020B0400000000000000" pitchFamily="50" charset="-128"/>
                <a:ea typeface="游ゴシック" panose="020B0400000000000000" pitchFamily="50" charset="-128"/>
              </a:rPr>
              <a:t>　クリックして答えあわせをしてみてください。</a:t>
            </a:r>
          </a:p>
        </p:txBody>
      </p:sp>
      <p:sp>
        <p:nvSpPr>
          <p:cNvPr id="35" name="角丸四角形 34">
            <a:extLst>
              <a:ext uri="{FF2B5EF4-FFF2-40B4-BE49-F238E27FC236}">
                <a16:creationId xmlns:a16="http://schemas.microsoft.com/office/drawing/2014/main" id="{537532F7-4EE6-E64C-BBAD-B9AC3B652A0E}"/>
              </a:ext>
            </a:extLst>
          </p:cNvPr>
          <p:cNvSpPr/>
          <p:nvPr/>
        </p:nvSpPr>
        <p:spPr>
          <a:xfrm>
            <a:off x="362269" y="210997"/>
            <a:ext cx="799465" cy="298253"/>
          </a:xfrm>
          <a:prstGeom prst="roundRect">
            <a:avLst>
              <a:gd name="adj" fmla="val 50000"/>
            </a:avLst>
          </a:prstGeom>
          <a:solidFill>
            <a:schemeClr val="bg1"/>
          </a:solidFill>
          <a:ln w="6350">
            <a:solidFill>
              <a:schemeClr val="bg1"/>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１</a:t>
            </a:r>
          </a:p>
        </p:txBody>
      </p:sp>
    </p:spTree>
    <p:extLst>
      <p:ext uri="{BB962C8B-B14F-4D97-AF65-F5344CB8AC3E}">
        <p14:creationId xmlns:p14="http://schemas.microsoft.com/office/powerpoint/2010/main" val="9840539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36"/>
                                        </p:tgtEl>
                                      </p:cBhvr>
                                    </p:animEffect>
                                    <p:set>
                                      <p:cBhvr>
                                        <p:cTn id="7" dur="1" fill="hold">
                                          <p:stCondLst>
                                            <p:cond delay="499"/>
                                          </p:stCondLst>
                                        </p:cTn>
                                        <p:tgtEl>
                                          <p:spTgt spid="3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37"/>
                                        </p:tgtEl>
                                      </p:cBhvr>
                                    </p:animEffect>
                                    <p:set>
                                      <p:cBhvr>
                                        <p:cTn id="12" dur="1" fill="hold">
                                          <p:stCondLst>
                                            <p:cond delay="499"/>
                                          </p:stCondLst>
                                        </p:cTn>
                                        <p:tgtEl>
                                          <p:spTgt spid="3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31"/>
                                        </p:tgtEl>
                                      </p:cBhvr>
                                    </p:animEffect>
                                    <p:set>
                                      <p:cBhvr>
                                        <p:cTn id="17" dur="1" fill="hold">
                                          <p:stCondLst>
                                            <p:cond delay="499"/>
                                          </p:stCondLst>
                                        </p:cTn>
                                        <p:tgtEl>
                                          <p:spTgt spid="3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400"/>
                                        <p:tgtEl>
                                          <p:spTgt spid="29"/>
                                        </p:tgtEl>
                                      </p:cBhvr>
                                    </p:animEffect>
                                    <p:set>
                                      <p:cBhvr>
                                        <p:cTn id="22" dur="1" fill="hold">
                                          <p:stCondLst>
                                            <p:cond delay="3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6" grpId="0" animBg="1"/>
      <p:bldP spid="3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平行四辺形 27">
            <a:extLst>
              <a:ext uri="{FF2B5EF4-FFF2-40B4-BE49-F238E27FC236}">
                <a16:creationId xmlns:a16="http://schemas.microsoft.com/office/drawing/2014/main" id="{2AB1D7E8-7919-634D-830E-16A20971C6C7}"/>
              </a:ext>
            </a:extLst>
          </p:cNvPr>
          <p:cNvSpPr/>
          <p:nvPr/>
        </p:nvSpPr>
        <p:spPr>
          <a:xfrm>
            <a:off x="2247608" y="134347"/>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9" name="正方形/長方形 16">
            <a:extLst>
              <a:ext uri="{FF2B5EF4-FFF2-40B4-BE49-F238E27FC236}">
                <a16:creationId xmlns:a16="http://schemas.microsoft.com/office/drawing/2014/main" id="{78A3DC6A-04FB-5441-B75E-56C871C37E86}"/>
              </a:ext>
            </a:extLst>
          </p:cNvPr>
          <p:cNvSpPr/>
          <p:nvPr/>
        </p:nvSpPr>
        <p:spPr>
          <a:xfrm>
            <a:off x="358774" y="134347"/>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8557"/>
            <a:ext cx="9540875" cy="613602"/>
          </a:xfrm>
        </p:spPr>
        <p:txBody>
          <a:bodyPr/>
          <a:lstStyle/>
          <a:p>
            <a:r>
              <a:rPr lang="en-US" altLang="ja-JP" sz="800" b="1" dirty="0">
                <a:latin typeface="游ゴシック" panose="020B0400000000000000" pitchFamily="50" charset="-128"/>
                <a:ea typeface="游ゴシック" panose="020B0400000000000000" pitchFamily="50" charset="-128"/>
              </a:rPr>
              <a:t>COLUMN</a:t>
            </a:r>
            <a:br>
              <a:rPr lang="en-US" altLang="ja-JP" sz="800" b="1" dirty="0">
                <a:latin typeface="游ゴシック" panose="020B0400000000000000" pitchFamily="50" charset="-128"/>
                <a:ea typeface="游ゴシック" panose="020B0400000000000000" pitchFamily="50" charset="-128"/>
              </a:rPr>
            </a:br>
            <a:r>
              <a:rPr lang="ja-JP" altLang="en-US" b="1" dirty="0">
                <a:latin typeface="游ゴシック" panose="020B0400000000000000" pitchFamily="50" charset="-128"/>
                <a:ea typeface="游ゴシック" panose="020B0400000000000000" pitchFamily="50" charset="-128"/>
              </a:rPr>
              <a:t>よりそうヒストリー</a:t>
            </a:r>
            <a:r>
              <a:rPr lang="en-US" altLang="ja-JP" b="1" dirty="0">
                <a:latin typeface="游ゴシック" panose="020B0400000000000000" pitchFamily="50" charset="-128"/>
                <a:ea typeface="游ゴシック" panose="020B0400000000000000" pitchFamily="50" charset="-128"/>
              </a:rPr>
              <a:t>	01_</a:t>
            </a:r>
            <a:r>
              <a:rPr lang="ja-JP" altLang="en-US" b="1" dirty="0">
                <a:latin typeface="游ゴシック" panose="020B0400000000000000" pitchFamily="50" charset="-128"/>
                <a:ea typeface="游ゴシック" panose="020B0400000000000000" pitchFamily="50" charset="-128"/>
              </a:rPr>
              <a:t>東北の繁栄なくして当社の発展なし</a:t>
            </a:r>
            <a:endParaRPr kumimoji="1" lang="ja-JP" altLang="en-US" b="1" dirty="0">
              <a:latin typeface="游ゴシック" panose="020B0400000000000000" pitchFamily="50" charset="-128"/>
              <a:ea typeface="游ゴシック" panose="020B0400000000000000" pitchFamily="50" charset="-128"/>
            </a:endParaRPr>
          </a:p>
        </p:txBody>
      </p:sp>
      <p:sp>
        <p:nvSpPr>
          <p:cNvPr id="23" name="正方形/長方形 22">
            <a:extLst>
              <a:ext uri="{FF2B5EF4-FFF2-40B4-BE49-F238E27FC236}">
                <a16:creationId xmlns:a16="http://schemas.microsoft.com/office/drawing/2014/main" id="{FDAE33A0-49DE-144E-808B-59C893C75A6B}"/>
              </a:ext>
            </a:extLst>
          </p:cNvPr>
          <p:cNvSpPr/>
          <p:nvPr/>
        </p:nvSpPr>
        <p:spPr>
          <a:xfrm>
            <a:off x="4685665" y="1100344"/>
            <a:ext cx="4853304" cy="1389314"/>
          </a:xfrm>
          <a:prstGeom prst="rect">
            <a:avLst/>
          </a:prstGeom>
        </p:spPr>
        <p:txBody>
          <a:bodyPr wrap="square" lIns="180000" tIns="180000" rIns="180000" bIns="144000">
            <a:spAutoFit/>
          </a:bodyPr>
          <a:lstStyle/>
          <a:p>
            <a:pPr algn="just">
              <a:lnSpc>
                <a:spcPct val="150000"/>
              </a:lnSpc>
              <a:spcAft>
                <a:spcPts val="600"/>
              </a:spcAft>
              <a:buClr>
                <a:schemeClr val="bg1">
                  <a:lumMod val="50000"/>
                </a:schemeClr>
              </a:buClr>
            </a:pP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東北電力は、東北地方の振興を目的に</a:t>
            </a:r>
            <a:r>
              <a:rPr lang="en-US" altLang="ja-JP"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1936</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年に国策で設立された東北振興電力を前身とし、戦時中の国家管理の時代を経て、</a:t>
            </a:r>
            <a:r>
              <a:rPr lang="en-US" altLang="ja-JP"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1951</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年に誕生した。</a:t>
            </a:r>
          </a:p>
        </p:txBody>
      </p:sp>
      <p:sp>
        <p:nvSpPr>
          <p:cNvPr id="25" name="正方形/長方形 24">
            <a:extLst>
              <a:ext uri="{FF2B5EF4-FFF2-40B4-BE49-F238E27FC236}">
                <a16:creationId xmlns:a16="http://schemas.microsoft.com/office/drawing/2014/main" id="{2E61A837-E004-AA41-84E4-78704036BB02}"/>
              </a:ext>
            </a:extLst>
          </p:cNvPr>
          <p:cNvSpPr/>
          <p:nvPr/>
        </p:nvSpPr>
        <p:spPr>
          <a:xfrm>
            <a:off x="387081" y="6342548"/>
            <a:ext cx="3849048" cy="304681"/>
          </a:xfrm>
          <a:prstGeom prst="rect">
            <a:avLst/>
          </a:prstGeom>
        </p:spPr>
        <p:txBody>
          <a:bodyPr wrap="square" lIns="180000" tIns="72000" rIns="180000" bIns="72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夜を徹しての本名発電所建設工事</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7" name="正方形/長方形 26">
            <a:extLst>
              <a:ext uri="{FF2B5EF4-FFF2-40B4-BE49-F238E27FC236}">
                <a16:creationId xmlns:a16="http://schemas.microsoft.com/office/drawing/2014/main" id="{93CD421D-D260-0846-BA34-C8FFE6EB1A5A}"/>
              </a:ext>
            </a:extLst>
          </p:cNvPr>
          <p:cNvSpPr/>
          <p:nvPr/>
        </p:nvSpPr>
        <p:spPr>
          <a:xfrm>
            <a:off x="387081" y="3493205"/>
            <a:ext cx="3849048" cy="304681"/>
          </a:xfrm>
          <a:prstGeom prst="rect">
            <a:avLst/>
          </a:prstGeom>
        </p:spPr>
        <p:txBody>
          <a:bodyPr wrap="square" lIns="180000" tIns="72000" rIns="180000" bIns="72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東北電力創立時の記念式典の様子</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2" name="フッター プレースホルダー 11">
            <a:extLst>
              <a:ext uri="{FF2B5EF4-FFF2-40B4-BE49-F238E27FC236}">
                <a16:creationId xmlns:a16="http://schemas.microsoft.com/office/drawing/2014/main" id="{EDFFEAA5-20BF-BC45-A654-2E3AECF2DD18}"/>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F5CFFF45-96D5-3049-AE0D-C198DFDBDBA9}"/>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10</a:t>
            </a:fld>
            <a:endParaRPr kumimoji="1" lang="ja-JP" altLang="en-US"/>
          </a:p>
        </p:txBody>
      </p:sp>
      <p:sp>
        <p:nvSpPr>
          <p:cNvPr id="38" name="正方形/長方形 37">
            <a:extLst>
              <a:ext uri="{FF2B5EF4-FFF2-40B4-BE49-F238E27FC236}">
                <a16:creationId xmlns:a16="http://schemas.microsoft.com/office/drawing/2014/main" id="{6F3D067D-BDFF-7247-91D7-3C923402180F}"/>
              </a:ext>
            </a:extLst>
          </p:cNvPr>
          <p:cNvSpPr/>
          <p:nvPr/>
        </p:nvSpPr>
        <p:spPr>
          <a:xfrm>
            <a:off x="4685665" y="2571006"/>
            <a:ext cx="4853304" cy="4586150"/>
          </a:xfrm>
          <a:prstGeom prst="rect">
            <a:avLst/>
          </a:prstGeom>
        </p:spPr>
        <p:txBody>
          <a:bodyPr wrap="square" lIns="180000" tIns="180000" rIns="180000" bIns="144000">
            <a:spAutoFit/>
          </a:bodyPr>
          <a:lstStyle/>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その創立時は、戦後復興期で電力需要が急激に　伸び、電力不足が深刻であった。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東北電力初代社長である内ヶ崎社長は、</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「日本の再建は東北から、東北の開発は電力から」をモットーに掲げ、</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只見川水系の電源開発を強力に進めた。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このモットーは、「東北の繁栄なくして当社の　発展なし」という表現に転じ、現在に至るまで、</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東北・新潟の地域社会への強い想いが、当社経営の基本的価値観</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となっている。</a:t>
            </a:r>
          </a:p>
        </p:txBody>
      </p:sp>
      <p:cxnSp>
        <p:nvCxnSpPr>
          <p:cNvPr id="42" name="直線コネクタ 41">
            <a:extLst>
              <a:ext uri="{FF2B5EF4-FFF2-40B4-BE49-F238E27FC236}">
                <a16:creationId xmlns:a16="http://schemas.microsoft.com/office/drawing/2014/main" id="{04B3F89E-24AC-BC47-8BE2-F550182CE158}"/>
              </a:ext>
            </a:extLst>
          </p:cNvPr>
          <p:cNvCxnSpPr>
            <a:cxnSpLocks/>
          </p:cNvCxnSpPr>
          <p:nvPr/>
        </p:nvCxnSpPr>
        <p:spPr>
          <a:xfrm>
            <a:off x="4859020" y="1590564"/>
            <a:ext cx="450056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0E971EFF-3763-454F-97F1-506EB1E6EBEA}"/>
              </a:ext>
            </a:extLst>
          </p:cNvPr>
          <p:cNvCxnSpPr>
            <a:cxnSpLocks/>
          </p:cNvCxnSpPr>
          <p:nvPr/>
        </p:nvCxnSpPr>
        <p:spPr>
          <a:xfrm>
            <a:off x="4859020" y="1961404"/>
            <a:ext cx="450056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C3ADCAF8-2C9A-314D-85F9-3E6512483D40}"/>
              </a:ext>
            </a:extLst>
          </p:cNvPr>
          <p:cNvCxnSpPr>
            <a:cxnSpLocks/>
          </p:cNvCxnSpPr>
          <p:nvPr/>
        </p:nvCxnSpPr>
        <p:spPr>
          <a:xfrm>
            <a:off x="4859020" y="2332244"/>
            <a:ext cx="4540814"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83067AD4-4C00-9E44-A9ED-503FBB9A70A7}"/>
              </a:ext>
            </a:extLst>
          </p:cNvPr>
          <p:cNvCxnSpPr>
            <a:cxnSpLocks/>
          </p:cNvCxnSpPr>
          <p:nvPr/>
        </p:nvCxnSpPr>
        <p:spPr>
          <a:xfrm>
            <a:off x="8605520" y="4321064"/>
            <a:ext cx="7569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D11B70E2-90A8-A948-8ADF-6D716ED196FE}"/>
              </a:ext>
            </a:extLst>
          </p:cNvPr>
          <p:cNvCxnSpPr>
            <a:cxnSpLocks/>
          </p:cNvCxnSpPr>
          <p:nvPr/>
        </p:nvCxnSpPr>
        <p:spPr>
          <a:xfrm>
            <a:off x="4859020" y="4686824"/>
            <a:ext cx="45034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251AA172-2116-D347-BF63-E5E8F0E2711F}"/>
              </a:ext>
            </a:extLst>
          </p:cNvPr>
          <p:cNvCxnSpPr>
            <a:cxnSpLocks/>
          </p:cNvCxnSpPr>
          <p:nvPr/>
        </p:nvCxnSpPr>
        <p:spPr>
          <a:xfrm>
            <a:off x="4859020" y="6589823"/>
            <a:ext cx="4503420"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B67143D-42D7-BE44-8526-455DD637A663}"/>
              </a:ext>
            </a:extLst>
          </p:cNvPr>
          <p:cNvCxnSpPr>
            <a:cxnSpLocks/>
          </p:cNvCxnSpPr>
          <p:nvPr/>
        </p:nvCxnSpPr>
        <p:spPr>
          <a:xfrm>
            <a:off x="4859020" y="6965743"/>
            <a:ext cx="1418212" cy="3468"/>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0043E959-04BA-4076-80CF-A6E6687C4C7D}"/>
              </a:ext>
            </a:extLst>
          </p:cNvPr>
          <p:cNvCxnSpPr>
            <a:cxnSpLocks/>
          </p:cNvCxnSpPr>
          <p:nvPr/>
        </p:nvCxnSpPr>
        <p:spPr>
          <a:xfrm>
            <a:off x="4856163" y="5052111"/>
            <a:ext cx="1143317"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sp>
        <p:nvSpPr>
          <p:cNvPr id="6" name="角丸四角形 5">
            <a:extLst>
              <a:ext uri="{FF2B5EF4-FFF2-40B4-BE49-F238E27FC236}">
                <a16:creationId xmlns:a16="http://schemas.microsoft.com/office/drawing/2014/main" id="{78B3DA29-82A5-AC8E-55DD-8F2369E4BF10}"/>
              </a:ext>
            </a:extLst>
          </p:cNvPr>
          <p:cNvSpPr/>
          <p:nvPr/>
        </p:nvSpPr>
        <p:spPr>
          <a:xfrm>
            <a:off x="556582" y="1351477"/>
            <a:ext cx="3881668" cy="2130539"/>
          </a:xfrm>
          <a:prstGeom prst="roundRect">
            <a:avLst>
              <a:gd name="adj" fmla="val 2737"/>
            </a:avLst>
          </a:prstGeom>
          <a:blipFill>
            <a:blip r:embed="rId3"/>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7" name="角丸四角形 6">
            <a:extLst>
              <a:ext uri="{FF2B5EF4-FFF2-40B4-BE49-F238E27FC236}">
                <a16:creationId xmlns:a16="http://schemas.microsoft.com/office/drawing/2014/main" id="{A3937756-9982-3659-9F24-3D1529A378FC}"/>
              </a:ext>
            </a:extLst>
          </p:cNvPr>
          <p:cNvSpPr/>
          <p:nvPr/>
        </p:nvSpPr>
        <p:spPr>
          <a:xfrm>
            <a:off x="556581" y="4117434"/>
            <a:ext cx="3881667" cy="2240836"/>
          </a:xfrm>
          <a:prstGeom prst="roundRect">
            <a:avLst>
              <a:gd name="adj" fmla="val 2737"/>
            </a:avLst>
          </a:prstGeom>
          <a:blipFill>
            <a:blip r:embed="rId4"/>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5677698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330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6500"/>
                                        <p:tgtEl>
                                          <p:spTgt spid="42"/>
                                        </p:tgtEl>
                                      </p:cBhvr>
                                    </p:animEffect>
                                  </p:childTnLst>
                                </p:cTn>
                              </p:par>
                              <p:par>
                                <p:cTn id="8" presetID="22" presetClass="entr" presetSubtype="8" fill="hold" nodeType="withEffect">
                                  <p:stCondLst>
                                    <p:cond delay="19900"/>
                                  </p:stCondLst>
                                  <p:childTnLst>
                                    <p:set>
                                      <p:cBhvr>
                                        <p:cTn id="9" dur="1" fill="hold">
                                          <p:stCondLst>
                                            <p:cond delay="0"/>
                                          </p:stCondLst>
                                        </p:cTn>
                                        <p:tgtEl>
                                          <p:spTgt spid="43"/>
                                        </p:tgtEl>
                                        <p:attrNameLst>
                                          <p:attrName>style.visibility</p:attrName>
                                        </p:attrNameLst>
                                      </p:cBhvr>
                                      <p:to>
                                        <p:strVal val="visible"/>
                                      </p:to>
                                    </p:set>
                                    <p:animEffect transition="in" filter="wipe(left)">
                                      <p:cBhvr>
                                        <p:cTn id="10" dur="7000"/>
                                        <p:tgtEl>
                                          <p:spTgt spid="43"/>
                                        </p:tgtEl>
                                      </p:cBhvr>
                                    </p:animEffect>
                                  </p:childTnLst>
                                </p:cTn>
                              </p:par>
                              <p:par>
                                <p:cTn id="11" presetID="22" presetClass="entr" presetSubtype="8" fill="hold" nodeType="withEffect">
                                  <p:stCondLst>
                                    <p:cond delay="26800"/>
                                  </p:stCondLst>
                                  <p:childTnLst>
                                    <p:set>
                                      <p:cBhvr>
                                        <p:cTn id="12" dur="1" fill="hold">
                                          <p:stCondLst>
                                            <p:cond delay="0"/>
                                          </p:stCondLst>
                                        </p:cTn>
                                        <p:tgtEl>
                                          <p:spTgt spid="44"/>
                                        </p:tgtEl>
                                        <p:attrNameLst>
                                          <p:attrName>style.visibility</p:attrName>
                                        </p:attrNameLst>
                                      </p:cBhvr>
                                      <p:to>
                                        <p:strVal val="visible"/>
                                      </p:to>
                                    </p:set>
                                    <p:animEffect transition="in" filter="wipe(left)">
                                      <p:cBhvr>
                                        <p:cTn id="13" dur="6400"/>
                                        <p:tgtEl>
                                          <p:spTgt spid="44"/>
                                        </p:tgtEl>
                                      </p:cBhvr>
                                    </p:animEffect>
                                  </p:childTnLst>
                                </p:cTn>
                              </p:par>
                              <p:par>
                                <p:cTn id="14" presetID="22" presetClass="entr" presetSubtype="8" fill="hold" nodeType="withEffect">
                                  <p:stCondLst>
                                    <p:cond delay="34800"/>
                                  </p:stCondLst>
                                  <p:childTnLst>
                                    <p:set>
                                      <p:cBhvr>
                                        <p:cTn id="15" dur="1" fill="hold">
                                          <p:stCondLst>
                                            <p:cond delay="0"/>
                                          </p:stCondLst>
                                        </p:cTn>
                                        <p:tgtEl>
                                          <p:spTgt spid="46"/>
                                        </p:tgtEl>
                                        <p:attrNameLst>
                                          <p:attrName>style.visibility</p:attrName>
                                        </p:attrNameLst>
                                      </p:cBhvr>
                                      <p:to>
                                        <p:strVal val="visible"/>
                                      </p:to>
                                    </p:set>
                                    <p:animEffect transition="in" filter="wipe(left)">
                                      <p:cBhvr>
                                        <p:cTn id="16" dur="900"/>
                                        <p:tgtEl>
                                          <p:spTgt spid="46"/>
                                        </p:tgtEl>
                                      </p:cBhvr>
                                    </p:animEffect>
                                  </p:childTnLst>
                                </p:cTn>
                              </p:par>
                              <p:par>
                                <p:cTn id="17" presetID="22" presetClass="entr" presetSubtype="8" fill="hold" nodeType="withEffect">
                                  <p:stCondLst>
                                    <p:cond delay="35700"/>
                                  </p:stCondLst>
                                  <p:childTnLst>
                                    <p:set>
                                      <p:cBhvr>
                                        <p:cTn id="18" dur="1" fill="hold">
                                          <p:stCondLst>
                                            <p:cond delay="0"/>
                                          </p:stCondLst>
                                        </p:cTn>
                                        <p:tgtEl>
                                          <p:spTgt spid="47"/>
                                        </p:tgtEl>
                                        <p:attrNameLst>
                                          <p:attrName>style.visibility</p:attrName>
                                        </p:attrNameLst>
                                      </p:cBhvr>
                                      <p:to>
                                        <p:strVal val="visible"/>
                                      </p:to>
                                    </p:set>
                                    <p:animEffect transition="in" filter="wipe(left)">
                                      <p:cBhvr>
                                        <p:cTn id="19" dur="5100"/>
                                        <p:tgtEl>
                                          <p:spTgt spid="47"/>
                                        </p:tgtEl>
                                      </p:cBhvr>
                                    </p:animEffect>
                                  </p:childTnLst>
                                </p:cTn>
                              </p:par>
                              <p:par>
                                <p:cTn id="20" presetID="22" presetClass="entr" presetSubtype="8" fill="hold" nodeType="withEffect">
                                  <p:stCondLst>
                                    <p:cond delay="4060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1500"/>
                                        <p:tgtEl>
                                          <p:spTgt spid="30"/>
                                        </p:tgtEl>
                                      </p:cBhvr>
                                    </p:animEffect>
                                  </p:childTnLst>
                                </p:cTn>
                              </p:par>
                              <p:par>
                                <p:cTn id="23" presetID="22" presetClass="entr" presetSubtype="8" fill="hold" nodeType="withEffect">
                                  <p:stCondLst>
                                    <p:cond delay="43100"/>
                                  </p:stCondLst>
                                  <p:childTnLst>
                                    <p:set>
                                      <p:cBhvr>
                                        <p:cTn id="24" dur="1" fill="hold">
                                          <p:stCondLst>
                                            <p:cond delay="0"/>
                                          </p:stCondLst>
                                        </p:cTn>
                                        <p:tgtEl>
                                          <p:spTgt spid="48"/>
                                        </p:tgtEl>
                                        <p:attrNameLst>
                                          <p:attrName>style.visibility</p:attrName>
                                        </p:attrNameLst>
                                      </p:cBhvr>
                                      <p:to>
                                        <p:strVal val="visible"/>
                                      </p:to>
                                    </p:set>
                                    <p:animEffect transition="in" filter="wipe(left)">
                                      <p:cBhvr>
                                        <p:cTn id="25" dur="4800"/>
                                        <p:tgtEl>
                                          <p:spTgt spid="48"/>
                                        </p:tgtEl>
                                      </p:cBhvr>
                                    </p:animEffect>
                                  </p:childTnLst>
                                </p:cTn>
                              </p:par>
                              <p:par>
                                <p:cTn id="26" presetID="22" presetClass="entr" presetSubtype="8" fill="hold" nodeType="withEffect">
                                  <p:stCondLst>
                                    <p:cond delay="4800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2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平行四辺形 15">
            <a:extLst>
              <a:ext uri="{FF2B5EF4-FFF2-40B4-BE49-F238E27FC236}">
                <a16:creationId xmlns:a16="http://schemas.microsoft.com/office/drawing/2014/main" id="{DD7CA7D0-75E1-9049-A9F7-0CDA4D25E9AC}"/>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7" name="正方形/長方形 16">
            <a:extLst>
              <a:ext uri="{FF2B5EF4-FFF2-40B4-BE49-F238E27FC236}">
                <a16:creationId xmlns:a16="http://schemas.microsoft.com/office/drawing/2014/main" id="{16D1E722-5C99-B745-A9F9-88B4BB96EB5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3322"/>
            <a:ext cx="9540875" cy="613602"/>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02_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電力の低廉かつ安定供給への挑戦</a:t>
            </a:r>
            <a:endParaRPr kumimoji="1" lang="ja-JP" altLang="en-US" b="1" dirty="0">
              <a:latin typeface="游ゴシック" panose="020B0400000000000000" pitchFamily="50" charset="-128"/>
              <a:ea typeface="游ゴシック" panose="020B0400000000000000" pitchFamily="50" charset="-128"/>
            </a:endParaRPr>
          </a:p>
        </p:txBody>
      </p:sp>
      <p:sp>
        <p:nvSpPr>
          <p:cNvPr id="19" name="正方形/長方形 18">
            <a:extLst>
              <a:ext uri="{FF2B5EF4-FFF2-40B4-BE49-F238E27FC236}">
                <a16:creationId xmlns:a16="http://schemas.microsoft.com/office/drawing/2014/main" id="{FE6B7CEC-EB6B-D844-8AC7-22528D1086C1}"/>
              </a:ext>
            </a:extLst>
          </p:cNvPr>
          <p:cNvSpPr/>
          <p:nvPr/>
        </p:nvSpPr>
        <p:spPr>
          <a:xfrm>
            <a:off x="3648186" y="1247810"/>
            <a:ext cx="5582768" cy="3025783"/>
          </a:xfrm>
          <a:prstGeom prst="rect">
            <a:avLst/>
          </a:prstGeom>
        </p:spPr>
        <p:txBody>
          <a:bodyPr wrap="square" lIns="180000" tIns="180000" rIns="180000" bIns="180000">
            <a:spAutoFit/>
          </a:bodyPr>
          <a:lstStyle/>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東北</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6</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県と新潟県は国土の約</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2</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割を占める広範囲なエリアであり、また、厳しい自然条件を有する。</a:t>
            </a:r>
          </a:p>
          <a:p>
            <a:pPr algn="just">
              <a:lnSpc>
                <a:spcPct val="150000"/>
              </a:lnSpc>
              <a:spcAft>
                <a:spcPts val="600"/>
              </a:spcAft>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その中で、</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お客さまに電力を低廉かつ安定的にお届け　するため、新たな技術の導入に積極的に挑戦する</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と</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共</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に</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幾多の自然災害から得られた教訓をもとに、設備対策はもとより、訓練を積み重ね、</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ハード、ソフトの両面から災害対応力の強化を図ってきた。</a:t>
            </a:r>
          </a:p>
        </p:txBody>
      </p:sp>
      <p:sp>
        <p:nvSpPr>
          <p:cNvPr id="15" name="正方形/長方形 14">
            <a:extLst>
              <a:ext uri="{FF2B5EF4-FFF2-40B4-BE49-F238E27FC236}">
                <a16:creationId xmlns:a16="http://schemas.microsoft.com/office/drawing/2014/main" id="{910BFB30-2739-0549-AEF5-A58C71320BB3}"/>
              </a:ext>
            </a:extLst>
          </p:cNvPr>
          <p:cNvSpPr/>
          <p:nvPr/>
        </p:nvSpPr>
        <p:spPr>
          <a:xfrm>
            <a:off x="398709" y="4014371"/>
            <a:ext cx="2822956" cy="569168"/>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1050" b="1" kern="100" dirty="0">
                <a:latin typeface="游ゴシック" panose="020B0400000000000000" pitchFamily="50" charset="-128"/>
                <a:ea typeface="游ゴシック" panose="020B0400000000000000" pitchFamily="50" charset="-128"/>
                <a:cs typeface="Times New Roman" panose="02020603050405020304" pitchFamily="18" charset="0"/>
              </a:rPr>
              <a:t>我が国初のマイクロ波</a:t>
            </a:r>
            <a:r>
              <a:rPr lang="ja-JP" altLang="en-US" sz="1050" b="1" kern="100">
                <a:latin typeface="游ゴシック" panose="020B0400000000000000" pitchFamily="50" charset="-128"/>
                <a:ea typeface="游ゴシック" panose="020B0400000000000000" pitchFamily="50" charset="-128"/>
                <a:cs typeface="Times New Roman" panose="02020603050405020304" pitchFamily="18" charset="0"/>
              </a:rPr>
              <a:t>無線</a:t>
            </a:r>
            <a:r>
              <a:rPr lang="ja-JP" altLang="en-US" sz="1050" b="1"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導入</a:t>
            </a:r>
            <a:r>
              <a:rPr lang="en-US" altLang="ja-JP" sz="105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lang="en-US" altLang="ja-JP" sz="105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本店～会津若松電力事務所間）</a:t>
            </a:r>
            <a:endPar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0" name="正方形/長方形 19">
            <a:extLst>
              <a:ext uri="{FF2B5EF4-FFF2-40B4-BE49-F238E27FC236}">
                <a16:creationId xmlns:a16="http://schemas.microsoft.com/office/drawing/2014/main" id="{7371A66E-26D1-6745-A618-46B146591EE8}"/>
              </a:ext>
            </a:extLst>
          </p:cNvPr>
          <p:cNvSpPr/>
          <p:nvPr/>
        </p:nvSpPr>
        <p:spPr>
          <a:xfrm>
            <a:off x="379459" y="6402123"/>
            <a:ext cx="2822956" cy="59526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1050" b="1" kern="100" dirty="0">
                <a:latin typeface="游ゴシック" panose="020B0400000000000000" pitchFamily="50" charset="-128"/>
                <a:ea typeface="游ゴシック" panose="020B0400000000000000" pitchFamily="50" charset="-128"/>
                <a:cs typeface="Times New Roman" panose="02020603050405020304" pitchFamily="18" charset="0"/>
              </a:rPr>
              <a:t>我が国初の大容量コンバインドサイクル発電</a:t>
            </a:r>
            <a:r>
              <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の東新潟火力</a:t>
            </a:r>
            <a:r>
              <a:rPr lang="en-US" altLang="ja-JP"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105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号系列</a:t>
            </a:r>
          </a:p>
        </p:txBody>
      </p:sp>
      <p:sp>
        <p:nvSpPr>
          <p:cNvPr id="21" name="正方形/長方形 20">
            <a:extLst>
              <a:ext uri="{FF2B5EF4-FFF2-40B4-BE49-F238E27FC236}">
                <a16:creationId xmlns:a16="http://schemas.microsoft.com/office/drawing/2014/main" id="{910BFB30-2739-0549-AEF5-A58C71320BB3}"/>
              </a:ext>
            </a:extLst>
          </p:cNvPr>
          <p:cNvSpPr/>
          <p:nvPr/>
        </p:nvSpPr>
        <p:spPr>
          <a:xfrm>
            <a:off x="3547731" y="6402123"/>
            <a:ext cx="2519758"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新潟地震時の様子</a:t>
            </a:r>
          </a:p>
        </p:txBody>
      </p:sp>
      <p:sp>
        <p:nvSpPr>
          <p:cNvPr id="23" name="正方形/長方形 22">
            <a:extLst>
              <a:ext uri="{FF2B5EF4-FFF2-40B4-BE49-F238E27FC236}">
                <a16:creationId xmlns:a16="http://schemas.microsoft.com/office/drawing/2014/main" id="{910BFB30-2739-0549-AEF5-A58C71320BB3}"/>
              </a:ext>
            </a:extLst>
          </p:cNvPr>
          <p:cNvSpPr/>
          <p:nvPr/>
        </p:nvSpPr>
        <p:spPr>
          <a:xfrm>
            <a:off x="6472633" y="6402123"/>
            <a:ext cx="2816159"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55</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雪害時の様子</a:t>
            </a:r>
          </a:p>
        </p:txBody>
      </p:sp>
      <p:cxnSp>
        <p:nvCxnSpPr>
          <p:cNvPr id="29" name="直線コネクタ 28">
            <a:extLst>
              <a:ext uri="{FF2B5EF4-FFF2-40B4-BE49-F238E27FC236}">
                <a16:creationId xmlns:a16="http://schemas.microsoft.com/office/drawing/2014/main" id="{DC50DAA6-4DDE-4278-8719-8EFDDEA12F30}"/>
              </a:ext>
            </a:extLst>
          </p:cNvPr>
          <p:cNvCxnSpPr>
            <a:cxnSpLocks/>
          </p:cNvCxnSpPr>
          <p:nvPr/>
        </p:nvCxnSpPr>
        <p:spPr>
          <a:xfrm>
            <a:off x="4853598" y="2559867"/>
            <a:ext cx="4204636"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A82FE5A5-EDB8-4B34-9386-DFC73FBCD590}"/>
              </a:ext>
            </a:extLst>
          </p:cNvPr>
          <p:cNvCxnSpPr>
            <a:cxnSpLocks/>
          </p:cNvCxnSpPr>
          <p:nvPr/>
        </p:nvCxnSpPr>
        <p:spPr>
          <a:xfrm flipV="1">
            <a:off x="6554145" y="3645243"/>
            <a:ext cx="2483158"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sp>
        <p:nvSpPr>
          <p:cNvPr id="26" name="フッター プレースホルダー 25">
            <a:extLst>
              <a:ext uri="{FF2B5EF4-FFF2-40B4-BE49-F238E27FC236}">
                <a16:creationId xmlns:a16="http://schemas.microsoft.com/office/drawing/2014/main" id="{94E9A5A1-0681-A242-BFF9-41487A8D8E0B}"/>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34" name="スライド番号プレースホルダー 33">
            <a:extLst>
              <a:ext uri="{FF2B5EF4-FFF2-40B4-BE49-F238E27FC236}">
                <a16:creationId xmlns:a16="http://schemas.microsoft.com/office/drawing/2014/main" id="{A72C5E58-BA49-CA49-BF41-08EF86A8C275}"/>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11</a:t>
            </a:fld>
            <a:endParaRPr kumimoji="1" lang="ja-JP" altLang="en-US"/>
          </a:p>
        </p:txBody>
      </p:sp>
      <p:cxnSp>
        <p:nvCxnSpPr>
          <p:cNvPr id="45" name="直線コネクタ 44">
            <a:extLst>
              <a:ext uri="{FF2B5EF4-FFF2-40B4-BE49-F238E27FC236}">
                <a16:creationId xmlns:a16="http://schemas.microsoft.com/office/drawing/2014/main" id="{DF486D81-2621-1D48-B4CF-F4765C982CDA}"/>
              </a:ext>
            </a:extLst>
          </p:cNvPr>
          <p:cNvCxnSpPr>
            <a:cxnSpLocks/>
          </p:cNvCxnSpPr>
          <p:nvPr/>
        </p:nvCxnSpPr>
        <p:spPr>
          <a:xfrm>
            <a:off x="3815674" y="2926162"/>
            <a:ext cx="5242560"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FD491195-E43A-4B2A-A3F6-DD970C549DDE}"/>
              </a:ext>
            </a:extLst>
          </p:cNvPr>
          <p:cNvCxnSpPr>
            <a:cxnSpLocks/>
          </p:cNvCxnSpPr>
          <p:nvPr/>
        </p:nvCxnSpPr>
        <p:spPr>
          <a:xfrm flipV="1">
            <a:off x="3820332" y="4014371"/>
            <a:ext cx="2915559" cy="0"/>
          </a:xfrm>
          <a:prstGeom prst="line">
            <a:avLst/>
          </a:prstGeom>
          <a:ln w="6350"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sp>
        <p:nvSpPr>
          <p:cNvPr id="7" name="角丸四角形 6">
            <a:extLst>
              <a:ext uri="{FF2B5EF4-FFF2-40B4-BE49-F238E27FC236}">
                <a16:creationId xmlns:a16="http://schemas.microsoft.com/office/drawing/2014/main" id="{DC5529B0-BE8C-3356-FFB3-4ED4CBEA3F25}"/>
              </a:ext>
            </a:extLst>
          </p:cNvPr>
          <p:cNvSpPr/>
          <p:nvPr/>
        </p:nvSpPr>
        <p:spPr>
          <a:xfrm>
            <a:off x="570234" y="4752859"/>
            <a:ext cx="2506370" cy="1668512"/>
          </a:xfrm>
          <a:prstGeom prst="roundRect">
            <a:avLst>
              <a:gd name="adj" fmla="val 2737"/>
            </a:avLst>
          </a:prstGeom>
          <a:blipFill>
            <a:blip r:embed="rId3"/>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8" name="角丸四角形 7">
            <a:extLst>
              <a:ext uri="{FF2B5EF4-FFF2-40B4-BE49-F238E27FC236}">
                <a16:creationId xmlns:a16="http://schemas.microsoft.com/office/drawing/2014/main" id="{5A952F5D-0EAC-536A-C8AB-E9ACBEB714CE}"/>
              </a:ext>
            </a:extLst>
          </p:cNvPr>
          <p:cNvSpPr/>
          <p:nvPr/>
        </p:nvSpPr>
        <p:spPr>
          <a:xfrm>
            <a:off x="3708232" y="4752861"/>
            <a:ext cx="2301507" cy="1668510"/>
          </a:xfrm>
          <a:prstGeom prst="roundRect">
            <a:avLst>
              <a:gd name="adj" fmla="val 2737"/>
            </a:avLst>
          </a:prstGeom>
          <a:blipFill>
            <a:blip r:embed="rId4"/>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 name="角丸四角形 8">
            <a:extLst>
              <a:ext uri="{FF2B5EF4-FFF2-40B4-BE49-F238E27FC236}">
                <a16:creationId xmlns:a16="http://schemas.microsoft.com/office/drawing/2014/main" id="{69F63103-8D24-7561-D849-611EE44F0A81}"/>
              </a:ext>
            </a:extLst>
          </p:cNvPr>
          <p:cNvSpPr/>
          <p:nvPr/>
        </p:nvSpPr>
        <p:spPr>
          <a:xfrm>
            <a:off x="6640882" y="4752861"/>
            <a:ext cx="2609147" cy="1668512"/>
          </a:xfrm>
          <a:prstGeom prst="roundRect">
            <a:avLst>
              <a:gd name="adj" fmla="val 2737"/>
            </a:avLst>
          </a:prstGeom>
          <a:blipFill>
            <a:blip r:embed="rId5"/>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 name="角丸四角形 9">
            <a:extLst>
              <a:ext uri="{FF2B5EF4-FFF2-40B4-BE49-F238E27FC236}">
                <a16:creationId xmlns:a16="http://schemas.microsoft.com/office/drawing/2014/main" id="{794BEB7C-99FE-AE11-04BE-2F5B78987F8B}"/>
              </a:ext>
            </a:extLst>
          </p:cNvPr>
          <p:cNvSpPr/>
          <p:nvPr/>
        </p:nvSpPr>
        <p:spPr>
          <a:xfrm>
            <a:off x="559121" y="1350300"/>
            <a:ext cx="2522449" cy="2700913"/>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494279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6500"/>
                                        <p:tgtEl>
                                          <p:spTgt spid="29"/>
                                        </p:tgtEl>
                                      </p:cBhvr>
                                    </p:animEffect>
                                  </p:childTnLst>
                                </p:cTn>
                              </p:par>
                              <p:par>
                                <p:cTn id="8" presetID="22" presetClass="entr" presetSubtype="8" fill="hold" nodeType="withEffect">
                                  <p:stCondLst>
                                    <p:cond delay="590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100"/>
                                        <p:tgtEl>
                                          <p:spTgt spid="45"/>
                                        </p:tgtEl>
                                      </p:cBhvr>
                                    </p:animEffect>
                                  </p:childTnLst>
                                </p:cTn>
                              </p:par>
                              <p:par>
                                <p:cTn id="11" presetID="22" presetClass="entr" presetSubtype="8" fill="hold" nodeType="withEffect">
                                  <p:stCondLst>
                                    <p:cond delay="1200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3400"/>
                                        <p:tgtEl>
                                          <p:spTgt spid="30"/>
                                        </p:tgtEl>
                                      </p:cBhvr>
                                    </p:animEffect>
                                  </p:childTnLst>
                                </p:cTn>
                              </p:par>
                              <p:par>
                                <p:cTn id="14" presetID="22" presetClass="entr" presetSubtype="8" fill="hold" nodeType="withEffect">
                                  <p:stCondLst>
                                    <p:cond delay="1550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32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辺形 6">
            <a:extLst>
              <a:ext uri="{FF2B5EF4-FFF2-40B4-BE49-F238E27FC236}">
                <a16:creationId xmlns:a16="http://schemas.microsoft.com/office/drawing/2014/main" id="{D4FB5D7B-7DA8-404B-B6A2-51CC05289E63}"/>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8" name="正方形/長方形 16">
            <a:extLst>
              <a:ext uri="{FF2B5EF4-FFF2-40B4-BE49-F238E27FC236}">
                <a16:creationId xmlns:a16="http://schemas.microsoft.com/office/drawing/2014/main" id="{1DF1248A-85BA-E94C-869A-84F964DD554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53322"/>
            <a:ext cx="9540875" cy="613602"/>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03_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東日本大震災における総合力の発揮</a:t>
            </a:r>
            <a:endParaRPr kumimoji="1" lang="ja-JP" altLang="en-US" b="1" dirty="0">
              <a:latin typeface="游ゴシック" panose="020B0400000000000000" pitchFamily="50" charset="-128"/>
              <a:ea typeface="游ゴシック" panose="020B0400000000000000" pitchFamily="50" charset="-128"/>
            </a:endParaRPr>
          </a:p>
        </p:txBody>
      </p:sp>
      <p:sp>
        <p:nvSpPr>
          <p:cNvPr id="9" name="正方形/長方形 8">
            <a:extLst>
              <a:ext uri="{FF2B5EF4-FFF2-40B4-BE49-F238E27FC236}">
                <a16:creationId xmlns:a16="http://schemas.microsoft.com/office/drawing/2014/main" id="{11E559D2-9A66-8749-B48C-B5413A828ECA}"/>
              </a:ext>
            </a:extLst>
          </p:cNvPr>
          <p:cNvSpPr/>
          <p:nvPr/>
        </p:nvSpPr>
        <p:spPr>
          <a:xfrm>
            <a:off x="5265127" y="660581"/>
            <a:ext cx="4506833" cy="6595991"/>
          </a:xfrm>
          <a:prstGeom prst="rect">
            <a:avLst/>
          </a:prstGeom>
        </p:spPr>
        <p:txBody>
          <a:bodyPr wrap="square" lIns="180000" tIns="180000" rIns="180000" bIns="180000">
            <a:spAutoFit/>
          </a:bodyPr>
          <a:lstStyle/>
          <a:p>
            <a:pPr algn="just">
              <a:lnSpc>
                <a:spcPts val="2500"/>
              </a:lnSpc>
              <a:spcBef>
                <a:spcPts val="1200"/>
              </a:spcBef>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地震や津波により発電所や鉄塔、電柱など　多くの設備が被災し、その影響により東北のほぼ全域が停電。しかし、発災</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44</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分後には　新潟県内事業所の応援隊が被災地に向けて　出発するなど、</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「一刻も早く電気をお届けする」という使命感を胸に、企業グループの　総力を結集して復旧作業に取り組み</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、発災後</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日で約</a:t>
            </a:r>
            <a:r>
              <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rPr>
              <a:t>80</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％の停電を解消した。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ts val="2500"/>
              </a:lnSpc>
              <a:spcBef>
                <a:spcPts val="1200"/>
              </a:spcBef>
              <a:buClr>
                <a:schemeClr val="bg1">
                  <a:lumMod val="50000"/>
                </a:schemeClr>
              </a:buClr>
            </a:pP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また、太平洋側の火力発電所が当面供給力として見込めなくなり、需給が厳しくなったが、</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被災地の復興に必要な電力をお届けするため</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、緊急電源の設置やお客さまへの節電要請など、</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需給両面で様々な対策を行い、計画停電</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を　回避</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した</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ts val="2500"/>
              </a:lnSpc>
              <a:spcBef>
                <a:spcPts val="1200"/>
              </a:spcBef>
              <a:buClr>
                <a:schemeClr val="bg1">
                  <a:lumMod val="50000"/>
                </a:schemeClr>
              </a:buClr>
            </a:pP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一人ひとりが、地域の復旧・復興に</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向けて</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　</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東北</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電力グループとして何ができるのか</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　自分</a:t>
            </a:r>
            <a:r>
              <a:rPr lang="ja-JP" altLang="en-US" sz="16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の仕事を通じて何ができるのかを</a:t>
            </a:r>
            <a:r>
              <a:rPr lang="ja-JP" altLang="en-US" sz="1600" kern="100" dirty="0" smtClean="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考え、</a:t>
            </a:r>
            <a:r>
              <a:rPr lang="ja-JP" altLang="en-US" sz="1600" kern="100" dirty="0" smtClean="0">
                <a:latin typeface="游ゴシック" panose="020B0400000000000000" pitchFamily="50" charset="-128"/>
                <a:ea typeface="游ゴシック" panose="020B0400000000000000" pitchFamily="50" charset="-128"/>
                <a:cs typeface="Times New Roman" panose="02020603050405020304" pitchFamily="18" charset="0"/>
              </a:rPr>
              <a:t>行動</a:t>
            </a:r>
            <a:r>
              <a:rPr lang="ja-JP" altLang="en-US" sz="1600" kern="100" dirty="0">
                <a:latin typeface="游ゴシック" panose="020B0400000000000000" pitchFamily="50" charset="-128"/>
                <a:ea typeface="游ゴシック" panose="020B0400000000000000" pitchFamily="50" charset="-128"/>
                <a:cs typeface="Times New Roman" panose="02020603050405020304" pitchFamily="18" charset="0"/>
              </a:rPr>
              <a:t>した。</a:t>
            </a:r>
            <a:endParaRPr lang="en-US" altLang="ja-JP" sz="1600" kern="100" dirty="0">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1" name="正方形/長方形 10">
            <a:extLst>
              <a:ext uri="{FF2B5EF4-FFF2-40B4-BE49-F238E27FC236}">
                <a16:creationId xmlns:a16="http://schemas.microsoft.com/office/drawing/2014/main" id="{0C121B4A-385A-754D-B8B7-26FB6A571648}"/>
              </a:ext>
            </a:extLst>
          </p:cNvPr>
          <p:cNvSpPr/>
          <p:nvPr/>
        </p:nvSpPr>
        <p:spPr>
          <a:xfrm>
            <a:off x="382128" y="2662461"/>
            <a:ext cx="2152502"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震災直後の建柱作業の様子</a:t>
            </a:r>
          </a:p>
        </p:txBody>
      </p:sp>
      <p:sp>
        <p:nvSpPr>
          <p:cNvPr id="13" name="正方形/長方形 12">
            <a:extLst>
              <a:ext uri="{FF2B5EF4-FFF2-40B4-BE49-F238E27FC236}">
                <a16:creationId xmlns:a16="http://schemas.microsoft.com/office/drawing/2014/main" id="{4621E8C1-2BD8-7B47-9037-44EDEED56568}"/>
              </a:ext>
            </a:extLst>
          </p:cNvPr>
          <p:cNvSpPr/>
          <p:nvPr/>
        </p:nvSpPr>
        <p:spPr>
          <a:xfrm>
            <a:off x="2712720" y="2662461"/>
            <a:ext cx="2088631"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仮設事業所での夜を徹しての業務</a:t>
            </a:r>
          </a:p>
        </p:txBody>
      </p:sp>
      <p:sp>
        <p:nvSpPr>
          <p:cNvPr id="20" name="正方形/長方形 19">
            <a:extLst>
              <a:ext uri="{FF2B5EF4-FFF2-40B4-BE49-F238E27FC236}">
                <a16:creationId xmlns:a16="http://schemas.microsoft.com/office/drawing/2014/main" id="{E48DF28B-3AB8-9346-8996-52411F19674B}"/>
              </a:ext>
            </a:extLst>
          </p:cNvPr>
          <p:cNvSpPr/>
          <p:nvPr/>
        </p:nvSpPr>
        <p:spPr>
          <a:xfrm>
            <a:off x="378460" y="5792125"/>
            <a:ext cx="2341371" cy="543583"/>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津波で甚大な被害</a:t>
            </a: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を受けた</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lang="ja-JP" altLang="en-US" sz="900" kern="10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原町</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火力発電所の復旧作業</a:t>
            </a:r>
          </a:p>
        </p:txBody>
      </p:sp>
      <p:sp>
        <p:nvSpPr>
          <p:cNvPr id="21" name="正方形/長方形 20">
            <a:extLst>
              <a:ext uri="{FF2B5EF4-FFF2-40B4-BE49-F238E27FC236}">
                <a16:creationId xmlns:a16="http://schemas.microsoft.com/office/drawing/2014/main" id="{4F702247-40E4-8A41-9F3B-66AEC7719EBA}"/>
              </a:ext>
            </a:extLst>
          </p:cNvPr>
          <p:cNvSpPr/>
          <p:nvPr/>
        </p:nvSpPr>
        <p:spPr>
          <a:xfrm>
            <a:off x="2702560" y="5792125"/>
            <a:ext cx="2291188" cy="377384"/>
          </a:xfrm>
          <a:prstGeom prst="rect">
            <a:avLst/>
          </a:prstGeom>
        </p:spPr>
        <p:txBody>
          <a:bodyPr wrap="square" lIns="180000" tIns="108000" rIns="180000" bIns="108000">
            <a:spAutoFit/>
          </a:bodyPr>
          <a:lstStyle/>
          <a:p>
            <a:pPr>
              <a:lnSpc>
                <a:spcPct val="120000"/>
              </a:lnSpc>
              <a:spcAft>
                <a:spcPts val="600"/>
              </a:spcAft>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街頭での節電要請の様子</a:t>
            </a:r>
          </a:p>
        </p:txBody>
      </p:sp>
      <p:sp>
        <p:nvSpPr>
          <p:cNvPr id="27" name="フッター プレースホルダー 26">
            <a:extLst>
              <a:ext uri="{FF2B5EF4-FFF2-40B4-BE49-F238E27FC236}">
                <a16:creationId xmlns:a16="http://schemas.microsoft.com/office/drawing/2014/main" id="{B7322139-D051-494B-AE5A-93CFAB793EBF}"/>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36" name="スライド番号プレースホルダー 35">
            <a:extLst>
              <a:ext uri="{FF2B5EF4-FFF2-40B4-BE49-F238E27FC236}">
                <a16:creationId xmlns:a16="http://schemas.microsoft.com/office/drawing/2014/main" id="{9EB2F984-168F-DF49-9AB1-39B1521F924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12</a:t>
            </a:fld>
            <a:endParaRPr kumimoji="1" lang="ja-JP" altLang="en-US"/>
          </a:p>
        </p:txBody>
      </p:sp>
      <p:cxnSp>
        <p:nvCxnSpPr>
          <p:cNvPr id="6" name="直線コネクタ 5">
            <a:extLst>
              <a:ext uri="{FF2B5EF4-FFF2-40B4-BE49-F238E27FC236}">
                <a16:creationId xmlns:a16="http://schemas.microsoft.com/office/drawing/2014/main" id="{B7D0598D-9B65-C4F2-369D-102B585D315B}"/>
              </a:ext>
            </a:extLst>
          </p:cNvPr>
          <p:cNvCxnSpPr>
            <a:cxnSpLocks/>
          </p:cNvCxnSpPr>
          <p:nvPr/>
        </p:nvCxnSpPr>
        <p:spPr>
          <a:xfrm>
            <a:off x="6988629" y="2384124"/>
            <a:ext cx="2608021"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D2ADB4C2-40CE-F2FE-54D8-782388E18F42}"/>
              </a:ext>
            </a:extLst>
          </p:cNvPr>
          <p:cNvCxnSpPr>
            <a:cxnSpLocks/>
          </p:cNvCxnSpPr>
          <p:nvPr/>
        </p:nvCxnSpPr>
        <p:spPr>
          <a:xfrm>
            <a:off x="5445125" y="2711422"/>
            <a:ext cx="4151525"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D69733BF-62D3-7775-B9AF-3E4D38D5B509}"/>
              </a:ext>
            </a:extLst>
          </p:cNvPr>
          <p:cNvCxnSpPr>
            <a:cxnSpLocks/>
          </p:cNvCxnSpPr>
          <p:nvPr/>
        </p:nvCxnSpPr>
        <p:spPr>
          <a:xfrm>
            <a:off x="5445125" y="3029044"/>
            <a:ext cx="3297313" cy="0"/>
          </a:xfrm>
          <a:prstGeom prst="line">
            <a:avLst/>
          </a:prstGeom>
          <a:ln w="3175">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F298593F-AA41-9F43-873B-14257243BC78}"/>
              </a:ext>
            </a:extLst>
          </p:cNvPr>
          <p:cNvCxnSpPr>
            <a:cxnSpLocks/>
          </p:cNvCxnSpPr>
          <p:nvPr/>
        </p:nvCxnSpPr>
        <p:spPr>
          <a:xfrm>
            <a:off x="5445125" y="5087465"/>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13D1EE4-5B93-CBEC-872B-8754AC77C276}"/>
              </a:ext>
            </a:extLst>
          </p:cNvPr>
          <p:cNvCxnSpPr>
            <a:cxnSpLocks/>
          </p:cNvCxnSpPr>
          <p:nvPr/>
        </p:nvCxnSpPr>
        <p:spPr>
          <a:xfrm>
            <a:off x="5445125" y="4452398"/>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DE1C7332-D34E-BE39-D8ED-9A443E4CA692}"/>
              </a:ext>
            </a:extLst>
          </p:cNvPr>
          <p:cNvCxnSpPr>
            <a:cxnSpLocks/>
          </p:cNvCxnSpPr>
          <p:nvPr/>
        </p:nvCxnSpPr>
        <p:spPr>
          <a:xfrm>
            <a:off x="5445125" y="5407198"/>
            <a:ext cx="812456"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48D9C21A-C69E-B70C-D543-D4360B805D85}"/>
              </a:ext>
            </a:extLst>
          </p:cNvPr>
          <p:cNvCxnSpPr>
            <a:cxnSpLocks/>
          </p:cNvCxnSpPr>
          <p:nvPr/>
        </p:nvCxnSpPr>
        <p:spPr>
          <a:xfrm>
            <a:off x="5445125" y="5873893"/>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00225BA4-58D4-78E3-BBF5-0A193301C606}"/>
              </a:ext>
            </a:extLst>
          </p:cNvPr>
          <p:cNvCxnSpPr>
            <a:cxnSpLocks/>
          </p:cNvCxnSpPr>
          <p:nvPr/>
        </p:nvCxnSpPr>
        <p:spPr>
          <a:xfrm>
            <a:off x="5445125" y="6184710"/>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A1D71D29-84A0-10B4-F12E-4FF1E4B19CB4}"/>
              </a:ext>
            </a:extLst>
          </p:cNvPr>
          <p:cNvCxnSpPr>
            <a:cxnSpLocks/>
          </p:cNvCxnSpPr>
          <p:nvPr/>
        </p:nvCxnSpPr>
        <p:spPr>
          <a:xfrm>
            <a:off x="5445125" y="6511282"/>
            <a:ext cx="4151525"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sp>
        <p:nvSpPr>
          <p:cNvPr id="53" name="角丸四角形 52">
            <a:extLst>
              <a:ext uri="{FF2B5EF4-FFF2-40B4-BE49-F238E27FC236}">
                <a16:creationId xmlns:a16="http://schemas.microsoft.com/office/drawing/2014/main" id="{3D4E5707-C78E-F443-EE79-BCB6A6221A5F}"/>
              </a:ext>
            </a:extLst>
          </p:cNvPr>
          <p:cNvSpPr/>
          <p:nvPr/>
        </p:nvSpPr>
        <p:spPr>
          <a:xfrm>
            <a:off x="551033" y="1343780"/>
            <a:ext cx="1983596" cy="1321439"/>
          </a:xfrm>
          <a:prstGeom prst="roundRect">
            <a:avLst>
              <a:gd name="adj" fmla="val 2737"/>
            </a:avLst>
          </a:prstGeom>
          <a:blipFill>
            <a:blip r:embed="rId3"/>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4" name="角丸四角形 53">
            <a:extLst>
              <a:ext uri="{FF2B5EF4-FFF2-40B4-BE49-F238E27FC236}">
                <a16:creationId xmlns:a16="http://schemas.microsoft.com/office/drawing/2014/main" id="{7FD273D4-2F89-CB6D-6717-BE813EA2595F}"/>
              </a:ext>
            </a:extLst>
          </p:cNvPr>
          <p:cNvSpPr/>
          <p:nvPr/>
        </p:nvSpPr>
        <p:spPr>
          <a:xfrm>
            <a:off x="2879851" y="1343780"/>
            <a:ext cx="1983596" cy="1321439"/>
          </a:xfrm>
          <a:prstGeom prst="roundRect">
            <a:avLst>
              <a:gd name="adj" fmla="val 2737"/>
            </a:avLst>
          </a:prstGeom>
          <a:blipFill>
            <a:blip r:embed="rId4"/>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5" name="角丸四角形 54">
            <a:extLst>
              <a:ext uri="{FF2B5EF4-FFF2-40B4-BE49-F238E27FC236}">
                <a16:creationId xmlns:a16="http://schemas.microsoft.com/office/drawing/2014/main" id="{4B2C0D34-AD44-6CFE-3165-4E299E85CC99}"/>
              </a:ext>
            </a:extLst>
          </p:cNvPr>
          <p:cNvSpPr/>
          <p:nvPr/>
        </p:nvSpPr>
        <p:spPr>
          <a:xfrm>
            <a:off x="551033" y="4470686"/>
            <a:ext cx="2008295" cy="1321439"/>
          </a:xfrm>
          <a:prstGeom prst="roundRect">
            <a:avLst>
              <a:gd name="adj" fmla="val 2737"/>
            </a:avLst>
          </a:prstGeom>
          <a:blipFill>
            <a:blip r:embed="rId5"/>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56" name="角丸四角形 55">
            <a:extLst>
              <a:ext uri="{FF2B5EF4-FFF2-40B4-BE49-F238E27FC236}">
                <a16:creationId xmlns:a16="http://schemas.microsoft.com/office/drawing/2014/main" id="{3BCC6950-EE7B-444D-19B0-8FC6CE7C52A0}"/>
              </a:ext>
            </a:extLst>
          </p:cNvPr>
          <p:cNvSpPr/>
          <p:nvPr/>
        </p:nvSpPr>
        <p:spPr>
          <a:xfrm>
            <a:off x="2884606" y="4470686"/>
            <a:ext cx="1975133" cy="1321439"/>
          </a:xfrm>
          <a:prstGeom prst="roundRect">
            <a:avLst>
              <a:gd name="adj" fmla="val 2737"/>
            </a:avLst>
          </a:prstGeom>
          <a:blipFill>
            <a:blip r:embed="rId6"/>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68179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par>
                                <p:cTn id="8" presetID="22" presetClass="entr" presetSubtype="8" fill="hold" nodeType="withEffect">
                                  <p:stCondLst>
                                    <p:cond delay="450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0"/>
                                        <p:tgtEl>
                                          <p:spTgt spid="10"/>
                                        </p:tgtEl>
                                      </p:cBhvr>
                                    </p:animEffect>
                                  </p:childTnLst>
                                </p:cTn>
                              </p:par>
                              <p:par>
                                <p:cTn id="11" presetID="22" presetClass="entr" presetSubtype="8" fill="hold" nodeType="withEffect">
                                  <p:stCondLst>
                                    <p:cond delay="90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3000"/>
                                        <p:tgtEl>
                                          <p:spTgt spid="12"/>
                                        </p:tgtEl>
                                      </p:cBhvr>
                                    </p:animEffect>
                                  </p:childTnLst>
                                </p:cTn>
                              </p:par>
                              <p:par>
                                <p:cTn id="14" presetID="22" presetClass="entr" presetSubtype="8" fill="hold" nodeType="withEffect">
                                  <p:stCondLst>
                                    <p:cond delay="1530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3600"/>
                                        <p:tgtEl>
                                          <p:spTgt spid="24"/>
                                        </p:tgtEl>
                                      </p:cBhvr>
                                    </p:animEffect>
                                  </p:childTnLst>
                                </p:cTn>
                              </p:par>
                              <p:par>
                                <p:cTn id="17" presetID="22" presetClass="entr" presetSubtype="8" fill="hold" nodeType="withEffect">
                                  <p:stCondLst>
                                    <p:cond delay="2000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0"/>
                                        <p:tgtEl>
                                          <p:spTgt spid="23"/>
                                        </p:tgtEl>
                                      </p:cBhvr>
                                    </p:animEffect>
                                  </p:childTnLst>
                                </p:cTn>
                              </p:par>
                              <p:par>
                                <p:cTn id="20" presetID="22" presetClass="entr" presetSubtype="8" fill="hold" nodeType="withEffect">
                                  <p:stCondLst>
                                    <p:cond delay="2500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1000"/>
                                        <p:tgtEl>
                                          <p:spTgt spid="25"/>
                                        </p:tgtEl>
                                      </p:cBhvr>
                                    </p:animEffect>
                                  </p:childTnLst>
                                </p:cTn>
                              </p:par>
                              <p:par>
                                <p:cTn id="23" presetID="22" presetClass="entr" presetSubtype="8" fill="hold" nodeType="withEffect">
                                  <p:stCondLst>
                                    <p:cond delay="2800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5000"/>
                                        <p:tgtEl>
                                          <p:spTgt spid="26"/>
                                        </p:tgtEl>
                                      </p:cBhvr>
                                    </p:animEffect>
                                  </p:childTnLst>
                                </p:cTn>
                              </p:par>
                              <p:par>
                                <p:cTn id="26" presetID="22" presetClass="entr" presetSubtype="8" fill="hold" nodeType="withEffect">
                                  <p:stCondLst>
                                    <p:cond delay="32000"/>
                                  </p:stCondLst>
                                  <p:childTnLst>
                                    <p:set>
                                      <p:cBhvr>
                                        <p:cTn id="27" dur="1" fill="hold">
                                          <p:stCondLst>
                                            <p:cond delay="0"/>
                                          </p:stCondLst>
                                        </p:cTn>
                                        <p:tgtEl>
                                          <p:spTgt spid="34"/>
                                        </p:tgtEl>
                                        <p:attrNameLst>
                                          <p:attrName>style.visibility</p:attrName>
                                        </p:attrNameLst>
                                      </p:cBhvr>
                                      <p:to>
                                        <p:strVal val="visible"/>
                                      </p:to>
                                    </p:set>
                                    <p:animEffect transition="in" filter="wipe(left)">
                                      <p:cBhvr>
                                        <p:cTn id="28" dur="4000"/>
                                        <p:tgtEl>
                                          <p:spTgt spid="34"/>
                                        </p:tgtEl>
                                      </p:cBhvr>
                                    </p:animEffect>
                                  </p:childTnLst>
                                </p:cTn>
                              </p:par>
                              <p:par>
                                <p:cTn id="29" presetID="22" presetClass="entr" presetSubtype="8" fill="hold" nodeType="withEffect">
                                  <p:stCondLst>
                                    <p:cond delay="3600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3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a:extLst>
              <a:ext uri="{FF2B5EF4-FFF2-40B4-BE49-F238E27FC236}">
                <a16:creationId xmlns:a16="http://schemas.microsoft.com/office/drawing/2014/main" id="{6D043A8A-FE09-5CCF-093F-8DF107A3654B}"/>
              </a:ext>
            </a:extLst>
          </p:cNvPr>
          <p:cNvSpPr/>
          <p:nvPr/>
        </p:nvSpPr>
        <p:spPr>
          <a:xfrm>
            <a:off x="554062" y="1360430"/>
            <a:ext cx="2052886" cy="1355070"/>
          </a:xfrm>
          <a:prstGeom prst="roundRect">
            <a:avLst>
              <a:gd name="adj" fmla="val 2737"/>
            </a:avLst>
          </a:prstGeom>
          <a:blipFill>
            <a:blip r:embed="rId3"/>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 name="角丸四角形 8">
            <a:extLst>
              <a:ext uri="{FF2B5EF4-FFF2-40B4-BE49-F238E27FC236}">
                <a16:creationId xmlns:a16="http://schemas.microsoft.com/office/drawing/2014/main" id="{C07FDABE-6AD8-D8C8-DB38-5396A1315EB9}"/>
              </a:ext>
            </a:extLst>
          </p:cNvPr>
          <p:cNvSpPr/>
          <p:nvPr/>
        </p:nvSpPr>
        <p:spPr>
          <a:xfrm>
            <a:off x="2804643" y="1360430"/>
            <a:ext cx="2052886" cy="1355070"/>
          </a:xfrm>
          <a:prstGeom prst="roundRect">
            <a:avLst>
              <a:gd name="adj" fmla="val 2737"/>
            </a:avLst>
          </a:prstGeom>
          <a:blipFill>
            <a:blip r:embed="rId4"/>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 name="角丸四角形 9">
            <a:extLst>
              <a:ext uri="{FF2B5EF4-FFF2-40B4-BE49-F238E27FC236}">
                <a16:creationId xmlns:a16="http://schemas.microsoft.com/office/drawing/2014/main" id="{7EA263FE-EA8B-740C-E376-5B1293C3FA72}"/>
              </a:ext>
            </a:extLst>
          </p:cNvPr>
          <p:cNvSpPr/>
          <p:nvPr/>
        </p:nvSpPr>
        <p:spPr>
          <a:xfrm>
            <a:off x="562966" y="4184830"/>
            <a:ext cx="4298594" cy="2471335"/>
          </a:xfrm>
          <a:prstGeom prst="roundRect">
            <a:avLst>
              <a:gd name="adj" fmla="val 2737"/>
            </a:avLst>
          </a:prstGeom>
          <a:blipFill>
            <a:blip r:embed="rId5"/>
            <a:stretch>
              <a:fillRect/>
            </a:stretch>
          </a:blip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7" name="平行四辺形 6">
            <a:extLst>
              <a:ext uri="{FF2B5EF4-FFF2-40B4-BE49-F238E27FC236}">
                <a16:creationId xmlns:a16="http://schemas.microsoft.com/office/drawing/2014/main" id="{D4FB5D7B-7DA8-404B-B6A2-51CC05289E63}"/>
              </a:ext>
            </a:extLst>
          </p:cNvPr>
          <p:cNvSpPr/>
          <p:nvPr/>
        </p:nvSpPr>
        <p:spPr>
          <a:xfrm>
            <a:off x="2247608" y="1398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8" name="正方形/長方形 16">
            <a:extLst>
              <a:ext uri="{FF2B5EF4-FFF2-40B4-BE49-F238E27FC236}">
                <a16:creationId xmlns:a16="http://schemas.microsoft.com/office/drawing/2014/main" id="{1DF1248A-85BA-E94C-869A-84F964DD5540}"/>
              </a:ext>
            </a:extLst>
          </p:cNvPr>
          <p:cNvSpPr/>
          <p:nvPr/>
        </p:nvSpPr>
        <p:spPr>
          <a:xfrm>
            <a:off x="358774" y="1398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8C594C0-2062-E042-9DF8-AB34386A481A}"/>
              </a:ext>
            </a:extLst>
          </p:cNvPr>
          <p:cNvSpPr>
            <a:spLocks noGrp="1"/>
          </p:cNvSpPr>
          <p:nvPr>
            <p:ph type="title"/>
          </p:nvPr>
        </p:nvSpPr>
        <p:spPr>
          <a:xfrm>
            <a:off x="358774" y="47936"/>
            <a:ext cx="9540875" cy="624374"/>
          </a:xfrm>
        </p:spPr>
        <p:txBody>
          <a:bodyPr/>
          <a:lstStyle/>
          <a:p>
            <a:r>
              <a:rPr kumimoji="1" lang="en-US" altLang="ja-JP" sz="800" b="1" dirty="0">
                <a:latin typeface="游ゴシック" panose="020B0400000000000000" pitchFamily="50" charset="-128"/>
                <a:ea typeface="游ゴシック" panose="020B0400000000000000" pitchFamily="50" charset="-128"/>
              </a:rPr>
              <a:t>COLUMN</a:t>
            </a:r>
            <a:br>
              <a:rPr kumimoji="1" lang="en-US" altLang="ja-JP" sz="800" b="1" dirty="0">
                <a:latin typeface="游ゴシック" panose="020B0400000000000000" pitchFamily="50" charset="-128"/>
                <a:ea typeface="游ゴシック" panose="020B0400000000000000" pitchFamily="50" charset="-128"/>
              </a:rPr>
            </a:br>
            <a:r>
              <a:rPr kumimoji="1" lang="ja-JP" altLang="en-US" b="1" dirty="0">
                <a:latin typeface="游ゴシック" panose="020B0400000000000000" pitchFamily="50" charset="-128"/>
                <a:ea typeface="游ゴシック" panose="020B0400000000000000" pitchFamily="50" charset="-128"/>
              </a:rPr>
              <a:t>よりそうヒストリー</a:t>
            </a:r>
            <a:r>
              <a:rPr kumimoji="1" lang="en-US" altLang="ja-JP" b="1" dirty="0">
                <a:latin typeface="游ゴシック" panose="020B0400000000000000" pitchFamily="50" charset="-128"/>
                <a:ea typeface="游ゴシック" panose="020B0400000000000000" pitchFamily="50" charset="-128"/>
              </a:rPr>
              <a:t>	04_</a:t>
            </a:r>
            <a:r>
              <a:rPr lang="ja-JP" altLang="en-US"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東日本大震災と原子力発電所</a:t>
            </a:r>
            <a:endParaRPr kumimoji="1" lang="ja-JP" altLang="en-US" b="1" dirty="0">
              <a:latin typeface="游ゴシック" panose="020B0400000000000000" pitchFamily="50" charset="-128"/>
              <a:ea typeface="游ゴシック" panose="020B0400000000000000" pitchFamily="50" charset="-128"/>
            </a:endParaRPr>
          </a:p>
        </p:txBody>
      </p:sp>
      <p:sp>
        <p:nvSpPr>
          <p:cNvPr id="21" name="正方形/長方形 20">
            <a:extLst>
              <a:ext uri="{FF2B5EF4-FFF2-40B4-BE49-F238E27FC236}">
                <a16:creationId xmlns:a16="http://schemas.microsoft.com/office/drawing/2014/main" id="{4F702247-40E4-8A41-9F3B-66AEC7719EBA}"/>
              </a:ext>
            </a:extLst>
          </p:cNvPr>
          <p:cNvSpPr/>
          <p:nvPr/>
        </p:nvSpPr>
        <p:spPr>
          <a:xfrm>
            <a:off x="2633962" y="2709518"/>
            <a:ext cx="2336800" cy="541468"/>
          </a:xfrm>
          <a:prstGeom prst="rect">
            <a:avLst/>
          </a:prstGeom>
        </p:spPr>
        <p:txBody>
          <a:bodyPr wrap="square" lIns="180000" tIns="108000" rIns="180000" bIns="108000">
            <a:spAutoFit/>
          </a:bodyPr>
          <a:lstStyle/>
          <a:p>
            <a:pPr>
              <a:lnSpc>
                <a:spcPct val="120000"/>
              </a:lnSpc>
              <a:buClr>
                <a:schemeClr val="bg1">
                  <a:lumMod val="50000"/>
                </a:schemeClr>
              </a:buClr>
            </a:pP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最大</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364</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名の地域の皆さんが発電所</a:t>
            </a:r>
            <a:endPar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a:p>
            <a:pPr>
              <a:lnSpc>
                <a:spcPct val="120000"/>
              </a:lnSpc>
              <a:buClr>
                <a:schemeClr val="bg1">
                  <a:lumMod val="50000"/>
                </a:schemeClr>
              </a:buClr>
            </a:pP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体育館</a:t>
            </a:r>
            <a:r>
              <a:rPr lang="en-US" altLang="ja-JP"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で避難</a:t>
            </a:r>
          </a:p>
        </p:txBody>
      </p:sp>
      <p:cxnSp>
        <p:nvCxnSpPr>
          <p:cNvPr id="30" name="直線コネクタ 29">
            <a:extLst>
              <a:ext uri="{FF2B5EF4-FFF2-40B4-BE49-F238E27FC236}">
                <a16:creationId xmlns:a16="http://schemas.microsoft.com/office/drawing/2014/main" id="{706BDA1A-3C9C-4D54-83A8-08B844181CD7}"/>
              </a:ext>
            </a:extLst>
          </p:cNvPr>
          <p:cNvCxnSpPr>
            <a:cxnSpLocks/>
          </p:cNvCxnSpPr>
          <p:nvPr/>
        </p:nvCxnSpPr>
        <p:spPr>
          <a:xfrm flipV="1">
            <a:off x="575458" y="2014088"/>
            <a:ext cx="2031907" cy="178172"/>
          </a:xfrm>
          <a:prstGeom prst="line">
            <a:avLst/>
          </a:prstGeom>
          <a:ln w="254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FF1F6E55-CA17-4C0B-8F6C-97952CE55D94}"/>
              </a:ext>
            </a:extLst>
          </p:cNvPr>
          <p:cNvCxnSpPr>
            <a:cxnSpLocks/>
          </p:cNvCxnSpPr>
          <p:nvPr/>
        </p:nvCxnSpPr>
        <p:spPr>
          <a:xfrm>
            <a:off x="561730" y="2549876"/>
            <a:ext cx="2033155" cy="63216"/>
          </a:xfrm>
          <a:prstGeom prst="line">
            <a:avLst/>
          </a:prstGeom>
          <a:ln w="254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C2B176FE-D67F-48C2-B703-3CD1BB8FBEF7}"/>
              </a:ext>
            </a:extLst>
          </p:cNvPr>
          <p:cNvCxnSpPr/>
          <p:nvPr/>
        </p:nvCxnSpPr>
        <p:spPr>
          <a:xfrm flipH="1">
            <a:off x="2017851" y="2017543"/>
            <a:ext cx="355533" cy="574045"/>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73C8FC7C-4DA7-44F2-8531-9C2721578E4C}"/>
              </a:ext>
            </a:extLst>
          </p:cNvPr>
          <p:cNvCxnSpPr>
            <a:cxnSpLocks/>
          </p:cNvCxnSpPr>
          <p:nvPr/>
        </p:nvCxnSpPr>
        <p:spPr>
          <a:xfrm flipH="1">
            <a:off x="2309079" y="2054480"/>
            <a:ext cx="251547" cy="51061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E1D5DBD3-E914-4080-8119-FF8EB62AC326}"/>
              </a:ext>
            </a:extLst>
          </p:cNvPr>
          <p:cNvCxnSpPr>
            <a:cxnSpLocks/>
          </p:cNvCxnSpPr>
          <p:nvPr/>
        </p:nvCxnSpPr>
        <p:spPr>
          <a:xfrm flipH="1">
            <a:off x="1807387" y="2049442"/>
            <a:ext cx="368038" cy="53204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E39C486A-0329-43DB-83BA-BE867EA400BF}"/>
              </a:ext>
            </a:extLst>
          </p:cNvPr>
          <p:cNvCxnSpPr>
            <a:cxnSpLocks/>
          </p:cNvCxnSpPr>
          <p:nvPr/>
        </p:nvCxnSpPr>
        <p:spPr>
          <a:xfrm flipH="1">
            <a:off x="1588875" y="2065612"/>
            <a:ext cx="387605" cy="51587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9629B9E7-49F8-43A8-A019-89E5906DEEE5}"/>
              </a:ext>
            </a:extLst>
          </p:cNvPr>
          <p:cNvCxnSpPr>
            <a:cxnSpLocks/>
          </p:cNvCxnSpPr>
          <p:nvPr/>
        </p:nvCxnSpPr>
        <p:spPr>
          <a:xfrm flipH="1">
            <a:off x="1406174" y="2082902"/>
            <a:ext cx="412184" cy="480269"/>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9D333DA6-8A5D-4C39-8A6C-AB39B2F8073D}"/>
              </a:ext>
            </a:extLst>
          </p:cNvPr>
          <p:cNvCxnSpPr>
            <a:cxnSpLocks/>
          </p:cNvCxnSpPr>
          <p:nvPr/>
        </p:nvCxnSpPr>
        <p:spPr>
          <a:xfrm flipH="1">
            <a:off x="1222015" y="2093982"/>
            <a:ext cx="420407" cy="486904"/>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67D8C28D-DFD2-4650-8101-4B22BB4B5446}"/>
              </a:ext>
            </a:extLst>
          </p:cNvPr>
          <p:cNvCxnSpPr>
            <a:cxnSpLocks/>
          </p:cNvCxnSpPr>
          <p:nvPr/>
        </p:nvCxnSpPr>
        <p:spPr>
          <a:xfrm flipH="1">
            <a:off x="1046080" y="2113921"/>
            <a:ext cx="438340" cy="459148"/>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369C03A7-748A-48ED-852F-2CA662057931}"/>
              </a:ext>
            </a:extLst>
          </p:cNvPr>
          <p:cNvCxnSpPr>
            <a:cxnSpLocks/>
          </p:cNvCxnSpPr>
          <p:nvPr/>
        </p:nvCxnSpPr>
        <p:spPr>
          <a:xfrm flipH="1">
            <a:off x="908517" y="2133492"/>
            <a:ext cx="451594" cy="429679"/>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CB2358C7-45EC-4987-BB00-0A6E9CA0575B}"/>
              </a:ext>
            </a:extLst>
          </p:cNvPr>
          <p:cNvCxnSpPr>
            <a:cxnSpLocks/>
          </p:cNvCxnSpPr>
          <p:nvPr/>
        </p:nvCxnSpPr>
        <p:spPr>
          <a:xfrm flipH="1">
            <a:off x="804062" y="2133492"/>
            <a:ext cx="431739" cy="40856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7A6B9C4F-3554-476F-B077-6E5876DAB8B7}"/>
              </a:ext>
            </a:extLst>
          </p:cNvPr>
          <p:cNvCxnSpPr>
            <a:cxnSpLocks/>
          </p:cNvCxnSpPr>
          <p:nvPr/>
        </p:nvCxnSpPr>
        <p:spPr>
          <a:xfrm flipH="1">
            <a:off x="582560" y="2157070"/>
            <a:ext cx="424608" cy="36255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C4B527E7-48AD-483A-995E-A54EFC24E47F}"/>
              </a:ext>
            </a:extLst>
          </p:cNvPr>
          <p:cNvCxnSpPr>
            <a:cxnSpLocks/>
          </p:cNvCxnSpPr>
          <p:nvPr/>
        </p:nvCxnSpPr>
        <p:spPr>
          <a:xfrm flipH="1">
            <a:off x="575458" y="2164174"/>
            <a:ext cx="327864" cy="280493"/>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910DC5B-2AA5-47A9-9580-6592DA96CDA1}"/>
              </a:ext>
            </a:extLst>
          </p:cNvPr>
          <p:cNvCxnSpPr>
            <a:cxnSpLocks/>
          </p:cNvCxnSpPr>
          <p:nvPr/>
        </p:nvCxnSpPr>
        <p:spPr>
          <a:xfrm>
            <a:off x="564352" y="2436298"/>
            <a:ext cx="2052886" cy="0"/>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9FED506A-5F15-41C1-96B6-EAAE0E144240}"/>
              </a:ext>
            </a:extLst>
          </p:cNvPr>
          <p:cNvCxnSpPr>
            <a:cxnSpLocks/>
          </p:cNvCxnSpPr>
          <p:nvPr/>
        </p:nvCxnSpPr>
        <p:spPr>
          <a:xfrm flipV="1">
            <a:off x="564352" y="2271989"/>
            <a:ext cx="2015357" cy="38472"/>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C3624C7D-1355-4372-98F9-678974BCEFA8}"/>
              </a:ext>
            </a:extLst>
          </p:cNvPr>
          <p:cNvCxnSpPr>
            <a:cxnSpLocks/>
          </p:cNvCxnSpPr>
          <p:nvPr/>
        </p:nvCxnSpPr>
        <p:spPr>
          <a:xfrm flipV="1">
            <a:off x="564352" y="2141309"/>
            <a:ext cx="1991079" cy="102757"/>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EE86C584-AB11-4B01-A5A7-25AF8F2E2EB7}"/>
              </a:ext>
            </a:extLst>
          </p:cNvPr>
          <p:cNvCxnSpPr>
            <a:cxnSpLocks/>
          </p:cNvCxnSpPr>
          <p:nvPr/>
        </p:nvCxnSpPr>
        <p:spPr>
          <a:xfrm flipH="1">
            <a:off x="674122" y="2141309"/>
            <a:ext cx="459419" cy="400750"/>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778D4D8A-F038-4BBD-8941-C20803EA5FD2}"/>
              </a:ext>
            </a:extLst>
          </p:cNvPr>
          <p:cNvCxnSpPr>
            <a:cxnSpLocks/>
          </p:cNvCxnSpPr>
          <p:nvPr/>
        </p:nvCxnSpPr>
        <p:spPr>
          <a:xfrm flipH="1">
            <a:off x="560480" y="2175951"/>
            <a:ext cx="242011" cy="207045"/>
          </a:xfrm>
          <a:prstGeom prst="line">
            <a:avLst/>
          </a:prstGeom>
          <a:ln w="12700">
            <a:solidFill>
              <a:srgbClr val="FFFF00"/>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84" name="正方形/長方形 83">
            <a:extLst>
              <a:ext uri="{FF2B5EF4-FFF2-40B4-BE49-F238E27FC236}">
                <a16:creationId xmlns:a16="http://schemas.microsoft.com/office/drawing/2014/main" id="{D94F91D5-FDCC-4108-8A1B-D5BE4864C6F7}"/>
              </a:ext>
            </a:extLst>
          </p:cNvPr>
          <p:cNvSpPr/>
          <p:nvPr/>
        </p:nvSpPr>
        <p:spPr>
          <a:xfrm>
            <a:off x="398901" y="6620182"/>
            <a:ext cx="4330867" cy="384309"/>
          </a:xfrm>
          <a:prstGeom prst="rect">
            <a:avLst/>
          </a:prstGeom>
        </p:spPr>
        <p:txBody>
          <a:bodyPr wrap="square" lIns="180000" tIns="108000" rIns="180000" bIns="108000">
            <a:spAutoFit/>
          </a:bodyPr>
          <a:lstStyle/>
          <a:p>
            <a:pPr algn="just">
              <a:lnSpc>
                <a:spcPct val="120000"/>
              </a:lnSpc>
              <a:spcAft>
                <a:spcPts val="600"/>
              </a:spcAft>
              <a:buClr>
                <a:schemeClr val="bg1">
                  <a:lumMod val="50000"/>
                </a:schemeClr>
              </a:buClr>
            </a:pP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2023</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年</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11</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月の工事完了を目指し安全対策工事を進める女川原子力発電所</a:t>
            </a:r>
          </a:p>
        </p:txBody>
      </p:sp>
      <p:sp>
        <p:nvSpPr>
          <p:cNvPr id="46" name="正方形/長方形 45">
            <a:extLst>
              <a:ext uri="{FF2B5EF4-FFF2-40B4-BE49-F238E27FC236}">
                <a16:creationId xmlns:a16="http://schemas.microsoft.com/office/drawing/2014/main" id="{4F702247-40E4-8A41-9F3B-66AEC7719EBA}"/>
              </a:ext>
            </a:extLst>
          </p:cNvPr>
          <p:cNvSpPr/>
          <p:nvPr/>
        </p:nvSpPr>
        <p:spPr>
          <a:xfrm>
            <a:off x="394105" y="2709338"/>
            <a:ext cx="2346960" cy="867454"/>
          </a:xfrm>
          <a:prstGeom prst="rect">
            <a:avLst/>
          </a:prstGeom>
        </p:spPr>
        <p:txBody>
          <a:bodyPr wrap="square" lIns="180000" tIns="108000" rIns="180000" bIns="108000">
            <a:spAutoFit/>
          </a:bodyPr>
          <a:lstStyle/>
          <a:p>
            <a:pPr algn="just">
              <a:lnSpc>
                <a:spcPct val="120000"/>
              </a:lnSpc>
              <a:spcAft>
                <a:spcPts val="600"/>
              </a:spcAft>
              <a:buClr>
                <a:schemeClr val="bg1">
                  <a:lumMod val="50000"/>
                </a:schemeClr>
              </a:buClr>
            </a:pP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2</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号機建設時に想定津波の高さを</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3</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ｍ程度から</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9.1</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ｍに見直し、津波で削り取られないように</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9.7</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ｍの高さまで法面の防護工事を実施</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a:t>
            </a:r>
            <a:r>
              <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rPr>
              <a:t>破線例示</a:t>
            </a:r>
            <a:r>
              <a:rPr lang="en-US" altLang="ja-JP" sz="900" kern="100" dirty="0">
                <a:latin typeface="游ゴシック" panose="020B0400000000000000" pitchFamily="50" charset="-128"/>
                <a:ea typeface="游ゴシック" panose="020B0400000000000000" pitchFamily="50" charset="-128"/>
                <a:cs typeface="Times New Roman" panose="02020603050405020304" pitchFamily="18" charset="0"/>
              </a:rPr>
              <a:t>)</a:t>
            </a:r>
            <a:endParaRPr lang="ja-JP" altLang="en-US" sz="900" kern="100" dirty="0">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18" name="フッター プレースホルダー 17">
            <a:extLst>
              <a:ext uri="{FF2B5EF4-FFF2-40B4-BE49-F238E27FC236}">
                <a16:creationId xmlns:a16="http://schemas.microsoft.com/office/drawing/2014/main" id="{1AA7D771-3942-C047-AB95-9432E9727E1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2" name="スライド番号プレースホルダー 21">
            <a:extLst>
              <a:ext uri="{FF2B5EF4-FFF2-40B4-BE49-F238E27FC236}">
                <a16:creationId xmlns:a16="http://schemas.microsoft.com/office/drawing/2014/main" id="{EEB25A6B-D2AE-2C41-87F0-29B9AFE9F0F4}"/>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13</a:t>
            </a:fld>
            <a:endParaRPr kumimoji="1" lang="ja-JP" altLang="en-US"/>
          </a:p>
        </p:txBody>
      </p:sp>
      <p:sp>
        <p:nvSpPr>
          <p:cNvPr id="4" name="正方形/長方形 3"/>
          <p:cNvSpPr/>
          <p:nvPr/>
        </p:nvSpPr>
        <p:spPr>
          <a:xfrm>
            <a:off x="4987320" y="1197826"/>
            <a:ext cx="4756690" cy="5893921"/>
          </a:xfrm>
          <a:prstGeom prst="rect">
            <a:avLst/>
          </a:prstGeom>
        </p:spPr>
        <p:txBody>
          <a:bodyPr wrap="square">
            <a:spAutoFit/>
          </a:bodyPr>
          <a:lstStyle/>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地震後、女川原子力発電所には約</a:t>
            </a:r>
            <a:r>
              <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rPr>
              <a:t>13m</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の津波が襲来したが、津波は敷地の高さを超えず、原子炉は設計どおり「止める」「冷やす」「閉じ込める」が機能し、安全に停止した。</a:t>
            </a: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歴史的調査と専門的見地により決定した敷地の高さ。　その後も建物や設備など数多くの耐震工事を実施し、　大きな地震に備えてきた。これは、発電所建設当時の先人たちの姿に学び、その積み重ねがあったからこそ対応できたものである。震災時、多くの地域の皆さまが女川原子力発電所に避難されたことは、</a:t>
            </a:r>
            <a:r>
              <a:rPr lang="ja-JP" altLang="en-US" sz="14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長年築き上げてきた地域との信頼関係</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の表れとも言える。</a:t>
            </a: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endParaRPr lang="en-US" altLang="ja-JP" sz="1400" kern="100" dirty="0">
              <a:latin typeface="游ゴシック" panose="020B0400000000000000" pitchFamily="50" charset="-128"/>
              <a:ea typeface="游ゴシック" panose="020B0400000000000000" pitchFamily="50" charset="-128"/>
              <a:cs typeface="Times New Roman" panose="02020603050405020304" pitchFamily="18" charset="0"/>
            </a:endParaRPr>
          </a:p>
          <a:p>
            <a:pPr algn="just">
              <a:lnSpc>
                <a:spcPct val="150000"/>
              </a:lnSpc>
              <a:spcAft>
                <a:spcPts val="600"/>
              </a:spcAft>
              <a:buClr>
                <a:schemeClr val="bg1">
                  <a:lumMod val="50000"/>
                </a:schemeClr>
              </a:buClr>
            </a:pP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これからも、</a:t>
            </a:r>
            <a:r>
              <a:rPr lang="ja-JP" altLang="en-US" sz="1400" kern="100" dirty="0">
                <a:solidFill>
                  <a:schemeClr val="accent1"/>
                </a:solidFill>
                <a:latin typeface="游ゴシック" panose="020B0400000000000000" pitchFamily="50" charset="-128"/>
                <a:ea typeface="游ゴシック" panose="020B0400000000000000" pitchFamily="50" charset="-128"/>
                <a:cs typeface="Times New Roman" panose="02020603050405020304" pitchFamily="18" charset="0"/>
              </a:rPr>
              <a:t>「安全対策に終わりはない」という確固たる信念の下、安全性向上に不断の努力を積み重ね、地域の皆さまから信頼され、地域に貢献する発電所</a:t>
            </a:r>
            <a:r>
              <a:rPr lang="ja-JP" altLang="en-US" sz="1400" kern="100" dirty="0">
                <a:latin typeface="游ゴシック" panose="020B0400000000000000" pitchFamily="50" charset="-128"/>
                <a:ea typeface="游ゴシック" panose="020B0400000000000000" pitchFamily="50" charset="-128"/>
                <a:cs typeface="Times New Roman" panose="02020603050405020304" pitchFamily="18" charset="0"/>
              </a:rPr>
              <a:t>として　歩んでいく。</a:t>
            </a:r>
          </a:p>
        </p:txBody>
      </p:sp>
      <p:cxnSp>
        <p:nvCxnSpPr>
          <p:cNvPr id="11" name="直線コネクタ 10">
            <a:extLst>
              <a:ext uri="{FF2B5EF4-FFF2-40B4-BE49-F238E27FC236}">
                <a16:creationId xmlns:a16="http://schemas.microsoft.com/office/drawing/2014/main" id="{4FFE3946-D4B2-A964-8C1E-9CF96A8BE554}"/>
              </a:ext>
            </a:extLst>
          </p:cNvPr>
          <p:cNvCxnSpPr>
            <a:cxnSpLocks/>
          </p:cNvCxnSpPr>
          <p:nvPr/>
        </p:nvCxnSpPr>
        <p:spPr>
          <a:xfrm>
            <a:off x="7991959" y="4869382"/>
            <a:ext cx="1653153"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A78DA063-C776-9C74-5D95-96BE67126DBD}"/>
              </a:ext>
            </a:extLst>
          </p:cNvPr>
          <p:cNvCxnSpPr>
            <a:cxnSpLocks/>
          </p:cNvCxnSpPr>
          <p:nvPr/>
        </p:nvCxnSpPr>
        <p:spPr>
          <a:xfrm>
            <a:off x="6235485" y="5991215"/>
            <a:ext cx="3409627"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6B02AD95-31F6-8B22-D0AD-7310542E0277}"/>
              </a:ext>
            </a:extLst>
          </p:cNvPr>
          <p:cNvCxnSpPr>
            <a:cxnSpLocks/>
          </p:cNvCxnSpPr>
          <p:nvPr/>
        </p:nvCxnSpPr>
        <p:spPr>
          <a:xfrm>
            <a:off x="5078278" y="6306175"/>
            <a:ext cx="4566834"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858B7B7C-FD9A-98BB-2E6C-4816F38FBA16}"/>
              </a:ext>
            </a:extLst>
          </p:cNvPr>
          <p:cNvCxnSpPr>
            <a:cxnSpLocks/>
          </p:cNvCxnSpPr>
          <p:nvPr/>
        </p:nvCxnSpPr>
        <p:spPr>
          <a:xfrm>
            <a:off x="5078278" y="6622828"/>
            <a:ext cx="4014061"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F085C4FA-E55B-9F8A-4147-BB88666397FD}"/>
              </a:ext>
            </a:extLst>
          </p:cNvPr>
          <p:cNvCxnSpPr>
            <a:cxnSpLocks/>
          </p:cNvCxnSpPr>
          <p:nvPr/>
        </p:nvCxnSpPr>
        <p:spPr>
          <a:xfrm>
            <a:off x="5078278" y="5191115"/>
            <a:ext cx="1425844" cy="0"/>
          </a:xfrm>
          <a:prstGeom prst="line">
            <a:avLst/>
          </a:prstGeom>
          <a:ln w="3175" cap="rnd">
            <a:solidFill>
              <a:schemeClr val="accent1"/>
            </a:solidFill>
            <a:round/>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714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90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0"/>
                                        <p:tgtEl>
                                          <p:spTgt spid="11"/>
                                        </p:tgtEl>
                                      </p:cBhvr>
                                    </p:animEffect>
                                  </p:childTnLst>
                                </p:cTn>
                              </p:par>
                              <p:par>
                                <p:cTn id="8" presetID="22" presetClass="entr" presetSubtype="8" fill="hold" nodeType="withEffect">
                                  <p:stCondLst>
                                    <p:cond delay="2150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2000"/>
                                        <p:tgtEl>
                                          <p:spTgt spid="15"/>
                                        </p:tgtEl>
                                      </p:cBhvr>
                                    </p:animEffect>
                                  </p:childTnLst>
                                </p:cTn>
                              </p:par>
                              <p:par>
                                <p:cTn id="11" presetID="22" presetClass="entr" presetSubtype="8" fill="hold" nodeType="withEffect">
                                  <p:stCondLst>
                                    <p:cond delay="2700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4000"/>
                                        <p:tgtEl>
                                          <p:spTgt spid="12"/>
                                        </p:tgtEl>
                                      </p:cBhvr>
                                    </p:animEffect>
                                  </p:childTnLst>
                                </p:cTn>
                              </p:par>
                              <p:par>
                                <p:cTn id="14" presetID="22" presetClass="entr" presetSubtype="8" fill="hold" nodeType="withEffect">
                                  <p:stCondLst>
                                    <p:cond delay="3100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6500"/>
                                        <p:tgtEl>
                                          <p:spTgt spid="13"/>
                                        </p:tgtEl>
                                      </p:cBhvr>
                                    </p:animEffect>
                                  </p:childTnLst>
                                </p:cTn>
                              </p:par>
                              <p:par>
                                <p:cTn id="17" presetID="22" presetClass="entr" presetSubtype="8" fill="hold" nodeType="withEffect">
                                  <p:stCondLst>
                                    <p:cond delay="375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416381"/>
            <a:ext cx="4679950" cy="1514600"/>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２</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サステナビリティ重要課題の解決、</a:t>
            </a:r>
            <a:endParaRPr kumimoji="1" lang="en-US" altLang="ja-JP" sz="2000" b="1" dirty="0">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よりそう</a:t>
            </a:r>
            <a:r>
              <a:rPr kumimoji="1" lang="en-US" altLang="ja-JP" sz="2000" b="1" dirty="0">
                <a:latin typeface="游ゴシック" panose="020B0400000000000000" pitchFamily="50" charset="-128"/>
                <a:ea typeface="游ゴシック" panose="020B0400000000000000" pitchFamily="50" charset="-128"/>
              </a:rPr>
              <a:t>next</a:t>
            </a:r>
            <a:r>
              <a:rPr kumimoji="1" lang="ja-JP" altLang="en-US" sz="2000" b="1" dirty="0">
                <a:latin typeface="游ゴシック" panose="020B0400000000000000" pitchFamily="50" charset="-128"/>
                <a:ea typeface="游ゴシック" panose="020B0400000000000000" pitchFamily="50" charset="-128"/>
              </a:rPr>
              <a:t>の実現に向けた深化</a:t>
            </a:r>
            <a:endParaRPr kumimoji="1" lang="en-US" altLang="ja-JP" sz="2000" b="1"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63DF5301-F462-8245-95AE-3234C6577E99}"/>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0C1340E2-467F-9049-96CD-E7F280BB4F9D}"/>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14</a:t>
            </a:fld>
            <a:endParaRPr kumimoji="1" lang="ja-JP" altLang="en-US"/>
          </a:p>
        </p:txBody>
      </p:sp>
    </p:spTree>
    <p:extLst>
      <p:ext uri="{BB962C8B-B14F-4D97-AF65-F5344CB8AC3E}">
        <p14:creationId xmlns:p14="http://schemas.microsoft.com/office/powerpoint/2010/main" val="517472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a:extLst>
              <a:ext uri="{FF2B5EF4-FFF2-40B4-BE49-F238E27FC236}">
                <a16:creationId xmlns:a16="http://schemas.microsoft.com/office/drawing/2014/main" id="{841E893A-F809-4474-AF67-1C58F13E54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1446" y="2840763"/>
            <a:ext cx="4691650" cy="1507567"/>
          </a:xfrm>
          <a:prstGeom prst="rect">
            <a:avLst/>
          </a:prstGeom>
        </p:spPr>
      </p:pic>
      <p:pic>
        <p:nvPicPr>
          <p:cNvPr id="30" name="図 29" descr="洗面道具 が含まれている画像&#10;&#10;自動的に生成された説明">
            <a:extLst>
              <a:ext uri="{FF2B5EF4-FFF2-40B4-BE49-F238E27FC236}">
                <a16:creationId xmlns:a16="http://schemas.microsoft.com/office/drawing/2014/main" id="{5F82B94B-F980-4FF5-80F6-D3AE1F1161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53474" y="2751439"/>
            <a:ext cx="7856252" cy="2887564"/>
          </a:xfrm>
          <a:prstGeom prst="rect">
            <a:avLst/>
          </a:prstGeom>
        </p:spPr>
      </p:pic>
      <p:pic>
        <p:nvPicPr>
          <p:cNvPr id="34" name="図 33" descr="テキスト が含まれている画像&#10;&#10;自動的に生成された説明">
            <a:extLst>
              <a:ext uri="{FF2B5EF4-FFF2-40B4-BE49-F238E27FC236}">
                <a16:creationId xmlns:a16="http://schemas.microsoft.com/office/drawing/2014/main" id="{6B5BDA73-49F5-49AF-B94E-40B22759F0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37175" y="2824381"/>
            <a:ext cx="5858718" cy="1983353"/>
          </a:xfrm>
          <a:prstGeom prst="rect">
            <a:avLst/>
          </a:prstGeom>
        </p:spPr>
      </p:pic>
      <p:sp>
        <p:nvSpPr>
          <p:cNvPr id="6" name="四角形: 角を丸くする 5">
            <a:extLst>
              <a:ext uri="{FF2B5EF4-FFF2-40B4-BE49-F238E27FC236}">
                <a16:creationId xmlns:a16="http://schemas.microsoft.com/office/drawing/2014/main" id="{6AD4341F-A028-4151-8523-9ED4D7BE2487}"/>
              </a:ext>
            </a:extLst>
          </p:cNvPr>
          <p:cNvSpPr/>
          <p:nvPr/>
        </p:nvSpPr>
        <p:spPr>
          <a:xfrm>
            <a:off x="433206" y="727992"/>
            <a:ext cx="4096047" cy="328503"/>
          </a:xfrm>
          <a:prstGeom prst="round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lang="ja-JP" altLang="en-US" sz="1200" dirty="0">
                <a:solidFill>
                  <a:schemeClr val="tx1"/>
                </a:solidFill>
                <a:effectLst/>
                <a:latin typeface="游ゴシック" panose="020B0400000000000000" pitchFamily="50" charset="-128"/>
                <a:ea typeface="游ゴシック" panose="020B0400000000000000" pitchFamily="50" charset="-128"/>
              </a:rPr>
              <a:t>人口減少・少子高齢化による様々な</a:t>
            </a:r>
            <a:r>
              <a:rPr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rPr>
              <a:t>社会課題の顕在化</a:t>
            </a:r>
            <a:endParaRPr kumimoji="1"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endParaRPr>
          </a:p>
        </p:txBody>
      </p:sp>
      <p:sp>
        <p:nvSpPr>
          <p:cNvPr id="20" name="四角形: 角を丸くする 19">
            <a:extLst>
              <a:ext uri="{FF2B5EF4-FFF2-40B4-BE49-F238E27FC236}">
                <a16:creationId xmlns:a16="http://schemas.microsoft.com/office/drawing/2014/main" id="{A194C66F-CDC2-45AE-A3DF-3CCBDEA695F7}"/>
              </a:ext>
            </a:extLst>
          </p:cNvPr>
          <p:cNvSpPr/>
          <p:nvPr/>
        </p:nvSpPr>
        <p:spPr>
          <a:xfrm>
            <a:off x="4694865" y="727992"/>
            <a:ext cx="4974502" cy="328503"/>
          </a:xfrm>
          <a:prstGeom prst="roundRect">
            <a:avLst/>
          </a:prstGeom>
          <a:solidFill>
            <a:schemeClr val="bg1">
              <a:lumMod val="8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lang="ja-JP" altLang="en-US" sz="1200" dirty="0">
                <a:solidFill>
                  <a:schemeClr val="tx1"/>
                </a:solidFill>
                <a:effectLst/>
                <a:latin typeface="游ゴシック" panose="020B0400000000000000" pitchFamily="50" charset="-128"/>
                <a:ea typeface="游ゴシック" panose="020B0400000000000000" pitchFamily="50" charset="-128"/>
              </a:rPr>
              <a:t>脱炭素化、分散化、デジタル化の進展等による</a:t>
            </a:r>
            <a:r>
              <a:rPr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rPr>
              <a:t>電力需給構造の変化</a:t>
            </a:r>
            <a:endParaRPr kumimoji="1" lang="ja-JP" altLang="en-US" sz="1200" b="1" dirty="0">
              <a:solidFill>
                <a:schemeClr val="accent1">
                  <a:lumMod val="75000"/>
                </a:schemeClr>
              </a:solidFill>
              <a:effectLst/>
              <a:latin typeface="游ゴシック" panose="020B0400000000000000" pitchFamily="50" charset="-128"/>
              <a:ea typeface="游ゴシック" panose="020B0400000000000000" pitchFamily="50" charset="-128"/>
            </a:endParaRPr>
          </a:p>
        </p:txBody>
      </p:sp>
      <p:sp>
        <p:nvSpPr>
          <p:cNvPr id="21" name="正方形/長方形 20">
            <a:extLst>
              <a:ext uri="{FF2B5EF4-FFF2-40B4-BE49-F238E27FC236}">
                <a16:creationId xmlns:a16="http://schemas.microsoft.com/office/drawing/2014/main" id="{D52F2A61-A7BA-4EFE-AD7F-A05B8509C1E2}"/>
              </a:ext>
            </a:extLst>
          </p:cNvPr>
          <p:cNvSpPr/>
          <p:nvPr/>
        </p:nvSpPr>
        <p:spPr>
          <a:xfrm>
            <a:off x="491025" y="1095976"/>
            <a:ext cx="9096988" cy="652486"/>
          </a:xfrm>
          <a:prstGeom prst="rect">
            <a:avLst/>
          </a:prstGeom>
        </p:spPr>
        <p:txBody>
          <a:bodyPr wrap="square">
            <a:spAutoFit/>
          </a:bodyPr>
          <a:lstStyle/>
          <a:p>
            <a:pPr marL="357188" indent="-357188">
              <a:lnSpc>
                <a:spcPct val="130000"/>
              </a:lnSpc>
            </a:pPr>
            <a:r>
              <a:rPr lang="ja-JP" altLang="en-US" sz="1400" dirty="0">
                <a:latin typeface="游ゴシック" panose="020B0400000000000000" pitchFamily="50" charset="-128"/>
                <a:ea typeface="游ゴシック" panose="020B0400000000000000" pitchFamily="50" charset="-128"/>
              </a:rPr>
              <a:t>こうした大転換期を乗り越えていくため、</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 よりそう</a:t>
            </a:r>
            <a:r>
              <a:rPr lang="en-US" altLang="ja-JP"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next </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a:t>
            </a:r>
            <a:r>
              <a:rPr lang="ja-JP" altLang="en-US" sz="1400" dirty="0">
                <a:latin typeface="游ゴシック" panose="020B0400000000000000" pitchFamily="50" charset="-128"/>
                <a:ea typeface="游ゴシック" panose="020B0400000000000000" pitchFamily="50" charset="-128"/>
              </a:rPr>
              <a:t>を策定。</a:t>
            </a:r>
            <a:endParaRPr lang="en-US" altLang="ja-JP" sz="1400" dirty="0">
              <a:latin typeface="游ゴシック" panose="020B0400000000000000" pitchFamily="50" charset="-128"/>
              <a:ea typeface="游ゴシック" panose="020B0400000000000000" pitchFamily="50" charset="-128"/>
            </a:endParaRPr>
          </a:p>
          <a:p>
            <a:pPr marL="357188" indent="-357188">
              <a:lnSpc>
                <a:spcPct val="130000"/>
              </a:lnSpc>
            </a:pPr>
            <a:r>
              <a:rPr lang="ja-JP" altLang="en-US" sz="1400" dirty="0">
                <a:latin typeface="游ゴシック" panose="020B0400000000000000" pitchFamily="50" charset="-128"/>
                <a:ea typeface="游ゴシック" panose="020B0400000000000000" pitchFamily="50" charset="-128"/>
              </a:rPr>
              <a:t>ビジネスモデルの転換に挑戦し、「東北電力グループの</a:t>
            </a:r>
            <a:r>
              <a:rPr lang="en-US" altLang="ja-JP" sz="1400" dirty="0">
                <a:latin typeface="游ゴシック" panose="020B0400000000000000" pitchFamily="50" charset="-128"/>
                <a:ea typeface="游ゴシック" panose="020B0400000000000000" pitchFamily="50" charset="-128"/>
              </a:rPr>
              <a:t>2030</a:t>
            </a:r>
            <a:r>
              <a:rPr lang="ja-JP" altLang="en-US" sz="1400" dirty="0">
                <a:latin typeface="游ゴシック" panose="020B0400000000000000" pitchFamily="50" charset="-128"/>
                <a:ea typeface="游ゴシック" panose="020B0400000000000000" pitchFamily="50" charset="-128"/>
              </a:rPr>
              <a:t>年代のありたい姿」を実現する。</a:t>
            </a:r>
          </a:p>
        </p:txBody>
      </p:sp>
      <p:pic>
        <p:nvPicPr>
          <p:cNvPr id="22" name="図 21"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D4A99894-663C-4E5F-9A5E-4E381161A9D8}"/>
              </a:ext>
            </a:extLst>
          </p:cNvPr>
          <p:cNvPicPr>
            <a:picLocks noChangeAspect="1"/>
          </p:cNvPicPr>
          <p:nvPr/>
        </p:nvPicPr>
        <p:blipFill rotWithShape="1">
          <a:blip r:embed="rId6">
            <a:extLst>
              <a:ext uri="{28A0092B-C50C-407E-A947-70E740481C1C}">
                <a14:useLocalDpi xmlns:a14="http://schemas.microsoft.com/office/drawing/2010/main" val="0"/>
              </a:ext>
            </a:extLst>
          </a:blip>
          <a:srcRect t="24190"/>
          <a:stretch/>
        </p:blipFill>
        <p:spPr>
          <a:xfrm>
            <a:off x="2191334" y="4241552"/>
            <a:ext cx="5943212" cy="904769"/>
          </a:xfrm>
          <a:prstGeom prst="rect">
            <a:avLst/>
          </a:prstGeom>
        </p:spPr>
      </p:pic>
      <p:pic>
        <p:nvPicPr>
          <p:cNvPr id="25" name="図 24" descr="テキスト&#10;&#10;自動的に生成された説明">
            <a:extLst>
              <a:ext uri="{FF2B5EF4-FFF2-40B4-BE49-F238E27FC236}">
                <a16:creationId xmlns:a16="http://schemas.microsoft.com/office/drawing/2014/main" id="{403DA764-2A04-4027-9066-815EA196EBD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3776" y="1757734"/>
            <a:ext cx="7246823" cy="2170305"/>
          </a:xfrm>
          <a:prstGeom prst="rect">
            <a:avLst/>
          </a:prstGeom>
        </p:spPr>
      </p:pic>
      <p:grpSp>
        <p:nvGrpSpPr>
          <p:cNvPr id="41" name="グループ化 40">
            <a:extLst>
              <a:ext uri="{FF2B5EF4-FFF2-40B4-BE49-F238E27FC236}">
                <a16:creationId xmlns:a16="http://schemas.microsoft.com/office/drawing/2014/main" id="{EC91958B-3377-410A-9E34-BB1C6DAB1E3F}"/>
              </a:ext>
            </a:extLst>
          </p:cNvPr>
          <p:cNvGrpSpPr/>
          <p:nvPr/>
        </p:nvGrpSpPr>
        <p:grpSpPr>
          <a:xfrm>
            <a:off x="817522" y="5528227"/>
            <a:ext cx="4735553" cy="1512315"/>
            <a:chOff x="817522" y="5640961"/>
            <a:chExt cx="4735553" cy="1512315"/>
          </a:xfrm>
        </p:grpSpPr>
        <p:pic>
          <p:nvPicPr>
            <p:cNvPr id="24" name="図 23" descr="グラフィカル ユーザー インターフェイス&#10;&#10;自動的に生成された説明">
              <a:extLst>
                <a:ext uri="{FF2B5EF4-FFF2-40B4-BE49-F238E27FC236}">
                  <a16:creationId xmlns:a16="http://schemas.microsoft.com/office/drawing/2014/main" id="{E6E050F3-FB0F-4909-A2E0-A56A53E747CB}"/>
                </a:ext>
              </a:extLst>
            </p:cNvPr>
            <p:cNvPicPr>
              <a:picLocks noChangeAspect="1"/>
            </p:cNvPicPr>
            <p:nvPr/>
          </p:nvPicPr>
          <p:blipFill rotWithShape="1">
            <a:blip r:embed="rId8">
              <a:extLst>
                <a:ext uri="{28A0092B-C50C-407E-A947-70E740481C1C}">
                  <a14:useLocalDpi xmlns:a14="http://schemas.microsoft.com/office/drawing/2010/main" val="0"/>
                </a:ext>
              </a:extLst>
            </a:blip>
            <a:srcRect l="44944" t="45085" r="44712" b="14388"/>
            <a:stretch/>
          </p:blipFill>
          <p:spPr>
            <a:xfrm>
              <a:off x="4676775" y="6372226"/>
              <a:ext cx="876300" cy="781050"/>
            </a:xfrm>
            <a:prstGeom prst="rect">
              <a:avLst/>
            </a:prstGeom>
          </p:spPr>
        </p:pic>
        <p:pic>
          <p:nvPicPr>
            <p:cNvPr id="7" name="図 6" descr="テキスト, 手紙&#10;&#10;自動的に生成された説明">
              <a:extLst>
                <a:ext uri="{FF2B5EF4-FFF2-40B4-BE49-F238E27FC236}">
                  <a16:creationId xmlns:a16="http://schemas.microsoft.com/office/drawing/2014/main" id="{603D1AD4-3BB5-48EA-AEBC-EC5A6754F8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17522" y="5640961"/>
              <a:ext cx="3387766" cy="1455580"/>
            </a:xfrm>
            <a:prstGeom prst="rect">
              <a:avLst/>
            </a:prstGeom>
          </p:spPr>
        </p:pic>
      </p:grpSp>
      <p:pic>
        <p:nvPicPr>
          <p:cNvPr id="10" name="図 9" descr="テキスト, 手紙&#10;&#10;自動的に生成された説明">
            <a:extLst>
              <a:ext uri="{FF2B5EF4-FFF2-40B4-BE49-F238E27FC236}">
                <a16:creationId xmlns:a16="http://schemas.microsoft.com/office/drawing/2014/main" id="{836FA94E-7E90-49FB-810C-A188F853545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16625" y="5521202"/>
            <a:ext cx="3403148" cy="1462189"/>
          </a:xfrm>
          <a:prstGeom prst="rect">
            <a:avLst/>
          </a:prstGeom>
        </p:spPr>
      </p:pic>
      <p:pic>
        <p:nvPicPr>
          <p:cNvPr id="14" name="図 13" descr="アイコン が含まれている画像&#10;&#10;自動的に生成された説明">
            <a:extLst>
              <a:ext uri="{FF2B5EF4-FFF2-40B4-BE49-F238E27FC236}">
                <a16:creationId xmlns:a16="http://schemas.microsoft.com/office/drawing/2014/main" id="{AE60E9BE-90CC-4EC4-9392-415A92EB2BB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775881" y="5731282"/>
            <a:ext cx="2651113" cy="594884"/>
          </a:xfrm>
          <a:prstGeom prst="rect">
            <a:avLst/>
          </a:prstGeom>
        </p:spPr>
      </p:pic>
      <p:pic>
        <p:nvPicPr>
          <p:cNvPr id="17" name="図 16" descr="時計 が含まれている画像&#10;&#10;自動的に生成された説明">
            <a:extLst>
              <a:ext uri="{FF2B5EF4-FFF2-40B4-BE49-F238E27FC236}">
                <a16:creationId xmlns:a16="http://schemas.microsoft.com/office/drawing/2014/main" id="{2619693D-E57F-4C42-9658-ADDF99589E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81237" y="5428168"/>
            <a:ext cx="1123883" cy="608218"/>
          </a:xfrm>
          <a:prstGeom prst="rect">
            <a:avLst/>
          </a:prstGeom>
        </p:spPr>
      </p:pic>
      <p:pic>
        <p:nvPicPr>
          <p:cNvPr id="19" name="図 18" descr="時計 が含まれている画像&#10;&#10;自動的に生成された説明">
            <a:extLst>
              <a:ext uri="{FF2B5EF4-FFF2-40B4-BE49-F238E27FC236}">
                <a16:creationId xmlns:a16="http://schemas.microsoft.com/office/drawing/2014/main" id="{CCDA3DEF-1838-42BE-B10B-EEB3F59FD22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803231" y="5457517"/>
            <a:ext cx="1097061" cy="593703"/>
          </a:xfrm>
          <a:prstGeom prst="rect">
            <a:avLst/>
          </a:prstGeom>
        </p:spPr>
      </p:pic>
      <p:pic>
        <p:nvPicPr>
          <p:cNvPr id="39" name="図 38" descr="黒い背景とぼやけた写真&#10;&#10;自動的に生成された説明">
            <a:extLst>
              <a:ext uri="{FF2B5EF4-FFF2-40B4-BE49-F238E27FC236}">
                <a16:creationId xmlns:a16="http://schemas.microsoft.com/office/drawing/2014/main" id="{CE209703-88D3-4893-A421-4AB477239E4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05050" y="6439994"/>
            <a:ext cx="5575300" cy="765768"/>
          </a:xfrm>
          <a:prstGeom prst="rect">
            <a:avLst/>
          </a:prstGeom>
        </p:spPr>
      </p:pic>
      <p:sp>
        <p:nvSpPr>
          <p:cNvPr id="13" name="フッター プレースホルダー 12">
            <a:extLst>
              <a:ext uri="{FF2B5EF4-FFF2-40B4-BE49-F238E27FC236}">
                <a16:creationId xmlns:a16="http://schemas.microsoft.com/office/drawing/2014/main" id="{A40A72BE-7775-E941-A84B-ADF49F24374D}"/>
              </a:ext>
            </a:extLst>
          </p:cNvPr>
          <p:cNvSpPr>
            <a:spLocks noGrp="1"/>
          </p:cNvSpPr>
          <p:nvPr>
            <p:ph type="ftr" sz="quarter" idx="11"/>
          </p:nvPr>
        </p:nvSpPr>
        <p:spPr/>
        <p:txBody>
          <a:bodyPr/>
          <a:lstStyle/>
          <a:p>
            <a:r>
              <a:rPr kumimoji="1" lang="en-US" altLang="ja-JP" dirty="0"/>
              <a:t>@ 2021 Tohoku Electric Power </a:t>
            </a:r>
            <a:r>
              <a:rPr kumimoji="1" lang="en-US" altLang="ja-JP" dirty="0" err="1"/>
              <a:t>Co.,Inc</a:t>
            </a:r>
            <a:r>
              <a:rPr kumimoji="1" lang="en-US" altLang="ja-JP" dirty="0"/>
              <a:t>.</a:t>
            </a:r>
            <a:endParaRPr kumimoji="1" lang="ja-JP" altLang="en-US" dirty="0"/>
          </a:p>
        </p:txBody>
      </p:sp>
      <p:sp>
        <p:nvSpPr>
          <p:cNvPr id="15" name="スライド番号プレースホルダー 14">
            <a:extLst>
              <a:ext uri="{FF2B5EF4-FFF2-40B4-BE49-F238E27FC236}">
                <a16:creationId xmlns:a16="http://schemas.microsoft.com/office/drawing/2014/main" id="{E5D1E8AB-D552-D647-BEC8-9A73694171A5}"/>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15</a:t>
            </a:fld>
            <a:endParaRPr kumimoji="1" lang="ja-JP" altLang="en-US"/>
          </a:p>
        </p:txBody>
      </p:sp>
      <p:sp>
        <p:nvSpPr>
          <p:cNvPr id="26" name="角丸四角形 30">
            <a:extLst>
              <a:ext uri="{FF2B5EF4-FFF2-40B4-BE49-F238E27FC236}">
                <a16:creationId xmlns:a16="http://schemas.microsoft.com/office/drawing/2014/main" id="{5CBE8362-E7F0-4CE1-A9F5-3A5C05E4071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7" name="タイトル 20">
            <a:extLst>
              <a:ext uri="{FF2B5EF4-FFF2-40B4-BE49-F238E27FC236}">
                <a16:creationId xmlns:a16="http://schemas.microsoft.com/office/drawing/2014/main" id="{05F48657-1FDB-42CB-B0CD-D0538D8DB63F}"/>
              </a:ext>
            </a:extLst>
          </p:cNvPr>
          <p:cNvSpPr>
            <a:spLocks noGrp="1"/>
          </p:cNvSpPr>
          <p:nvPr>
            <p:ph type="title"/>
          </p:nvPr>
        </p:nvSpPr>
        <p:spPr>
          <a:xfrm>
            <a:off x="1169354" y="128824"/>
            <a:ext cx="8920796" cy="462600"/>
          </a:xfrm>
        </p:spPr>
        <p:txBody>
          <a:bodyPr/>
          <a:lstStyle/>
          <a:p>
            <a:pPr marL="342900" indent="-342900">
              <a:buFont typeface="+mj-lt"/>
              <a:buAutoNum type="arabicPeriod"/>
            </a:pPr>
            <a:r>
              <a:rPr lang="ja-JP" altLang="en-US" b="1" dirty="0">
                <a:latin typeface="游ゴシック" panose="020B0400000000000000" pitchFamily="50" charset="-128"/>
                <a:ea typeface="游ゴシック" panose="020B0400000000000000" pitchFamily="50" charset="-128"/>
              </a:rPr>
              <a:t>よりそう</a:t>
            </a:r>
            <a:r>
              <a:rPr lang="en-US" altLang="ja-JP" b="1" dirty="0">
                <a:latin typeface="游ゴシック" panose="020B0400000000000000" pitchFamily="50" charset="-128"/>
                <a:ea typeface="游ゴシック" panose="020B0400000000000000" pitchFamily="50" charset="-128"/>
              </a:rPr>
              <a:t>next</a:t>
            </a:r>
            <a:r>
              <a:rPr lang="ja-JP" altLang="en-US" b="1" dirty="0">
                <a:latin typeface="游ゴシック" panose="020B0400000000000000" pitchFamily="50" charset="-128"/>
                <a:ea typeface="游ゴシック" panose="020B0400000000000000" pitchFamily="50" charset="-128"/>
              </a:rPr>
              <a:t>の策定</a:t>
            </a:r>
          </a:p>
        </p:txBody>
      </p:sp>
    </p:spTree>
    <p:extLst>
      <p:ext uri="{BB962C8B-B14F-4D97-AF65-F5344CB8AC3E}">
        <p14:creationId xmlns:p14="http://schemas.microsoft.com/office/powerpoint/2010/main" val="790445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7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215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3200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nodeType="withEffect">
                                  <p:stCondLst>
                                    <p:cond delay="4150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nodeType="withEffect">
                                  <p:stCondLst>
                                    <p:cond delay="415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nodeType="withEffect">
                                  <p:stCondLst>
                                    <p:cond delay="415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par>
                                <p:cTn id="26" presetID="22" presetClass="entr" presetSubtype="4" fill="hold" nodeType="withEffect">
                                  <p:stCondLst>
                                    <p:cond delay="4800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par>
                                <p:cTn id="29" presetID="10" presetClass="entr" presetSubtype="0" fill="hold" nodeType="withEffect">
                                  <p:stCondLst>
                                    <p:cond delay="490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22" presetClass="entr" presetSubtype="8" fill="hold" nodeType="withEffect">
                                  <p:stCondLst>
                                    <p:cond delay="4950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10" presetClass="entr" presetSubtype="0" fill="hold" nodeType="withEffect">
                                  <p:stCondLst>
                                    <p:cond delay="50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22" presetClass="entr" presetSubtype="2" fill="hold" nodeType="withEffect">
                                  <p:stCondLst>
                                    <p:cond delay="57500"/>
                                  </p:stCondLst>
                                  <p:childTnLst>
                                    <p:set>
                                      <p:cBhvr>
                                        <p:cTn id="39" dur="1" fill="hold">
                                          <p:stCondLst>
                                            <p:cond delay="0"/>
                                          </p:stCondLst>
                                        </p:cTn>
                                        <p:tgtEl>
                                          <p:spTgt spid="39"/>
                                        </p:tgtEl>
                                        <p:attrNameLst>
                                          <p:attrName>style.visibility</p:attrName>
                                        </p:attrNameLst>
                                      </p:cBhvr>
                                      <p:to>
                                        <p:strVal val="visible"/>
                                      </p:to>
                                    </p:set>
                                    <p:animEffect transition="in" filter="wipe(right)">
                                      <p:cBhvr>
                                        <p:cTn id="40" dur="300"/>
                                        <p:tgtEl>
                                          <p:spTgt spid="39"/>
                                        </p:tgtEl>
                                      </p:cBhvr>
                                    </p:animEffect>
                                  </p:childTnLst>
                                </p:cTn>
                              </p:par>
                              <p:par>
                                <p:cTn id="41" presetID="10" presetClass="entr" presetSubtype="0" fill="hold" nodeType="withEffect">
                                  <p:stCondLst>
                                    <p:cond delay="580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42" presetClass="entr" presetSubtype="0" fill="hold" nodeType="withEffect">
                                  <p:stCondLst>
                                    <p:cond delay="5850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1100"/>
                                        <p:tgtEl>
                                          <p:spTgt spid="25"/>
                                        </p:tgtEl>
                                      </p:cBhvr>
                                    </p:animEffect>
                                    <p:anim calcmode="lin" valueType="num">
                                      <p:cBhvr>
                                        <p:cTn id="47" dur="1100" fill="hold"/>
                                        <p:tgtEl>
                                          <p:spTgt spid="25"/>
                                        </p:tgtEl>
                                        <p:attrNameLst>
                                          <p:attrName>ppt_x</p:attrName>
                                        </p:attrNameLst>
                                      </p:cBhvr>
                                      <p:tavLst>
                                        <p:tav tm="0">
                                          <p:val>
                                            <p:strVal val="#ppt_x"/>
                                          </p:val>
                                        </p:tav>
                                        <p:tav tm="100000">
                                          <p:val>
                                            <p:strVal val="#ppt_x"/>
                                          </p:val>
                                        </p:tav>
                                      </p:tavLst>
                                    </p:anim>
                                    <p:anim calcmode="lin" valueType="num">
                                      <p:cBhvr>
                                        <p:cTn id="48" dur="11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a:extLst>
              <a:ext uri="{FF2B5EF4-FFF2-40B4-BE49-F238E27FC236}">
                <a16:creationId xmlns:a16="http://schemas.microsoft.com/office/drawing/2014/main" id="{C6B76871-CE51-5C8B-8090-D81F0E79BB69}"/>
              </a:ext>
            </a:extLst>
          </p:cNvPr>
          <p:cNvPicPr>
            <a:picLocks noChangeAspect="1"/>
          </p:cNvPicPr>
          <p:nvPr/>
        </p:nvPicPr>
        <p:blipFill rotWithShape="1">
          <a:blip r:embed="rId3">
            <a:extLst>
              <a:ext uri="{28A0092B-C50C-407E-A947-70E740481C1C}">
                <a14:useLocalDpi xmlns:a14="http://schemas.microsoft.com/office/drawing/2010/main" val="0"/>
              </a:ext>
            </a:extLst>
          </a:blip>
          <a:srcRect l="16256" r="65488"/>
          <a:stretch/>
        </p:blipFill>
        <p:spPr>
          <a:xfrm>
            <a:off x="1828800" y="4086476"/>
            <a:ext cx="1762813" cy="3316893"/>
          </a:xfrm>
          <a:custGeom>
            <a:avLst/>
            <a:gdLst>
              <a:gd name="connsiteX0" fmla="*/ 109979 w 1762813"/>
              <a:gd name="connsiteY0" fmla="*/ 1737280 h 3316893"/>
              <a:gd name="connsiteX1" fmla="*/ 109979 w 1762813"/>
              <a:gd name="connsiteY1" fmla="*/ 3232226 h 3316893"/>
              <a:gd name="connsiteX2" fmla="*/ 1352048 w 1762813"/>
              <a:gd name="connsiteY2" fmla="*/ 3232226 h 3316893"/>
              <a:gd name="connsiteX3" fmla="*/ 1352048 w 1762813"/>
              <a:gd name="connsiteY3" fmla="*/ 1737280 h 3316893"/>
              <a:gd name="connsiteX4" fmla="*/ 109979 w 1762813"/>
              <a:gd name="connsiteY4" fmla="*/ 705657 h 3316893"/>
              <a:gd name="connsiteX5" fmla="*/ 109979 w 1762813"/>
              <a:gd name="connsiteY5" fmla="*/ 1222124 h 3316893"/>
              <a:gd name="connsiteX6" fmla="*/ 1352048 w 1762813"/>
              <a:gd name="connsiteY6" fmla="*/ 1222124 h 3316893"/>
              <a:gd name="connsiteX7" fmla="*/ 1352048 w 1762813"/>
              <a:gd name="connsiteY7" fmla="*/ 705657 h 3316893"/>
              <a:gd name="connsiteX8" fmla="*/ 0 w 1762813"/>
              <a:gd name="connsiteY8" fmla="*/ 0 h 3316893"/>
              <a:gd name="connsiteX9" fmla="*/ 1762813 w 1762813"/>
              <a:gd name="connsiteY9" fmla="*/ 0 h 3316893"/>
              <a:gd name="connsiteX10" fmla="*/ 1762813 w 1762813"/>
              <a:gd name="connsiteY10" fmla="*/ 3316893 h 3316893"/>
              <a:gd name="connsiteX11" fmla="*/ 0 w 1762813"/>
              <a:gd name="connsiteY11" fmla="*/ 3316893 h 3316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2813" h="3316893">
                <a:moveTo>
                  <a:pt x="109979" y="1737280"/>
                </a:moveTo>
                <a:lnTo>
                  <a:pt x="109979" y="3232226"/>
                </a:lnTo>
                <a:lnTo>
                  <a:pt x="1352048" y="3232226"/>
                </a:lnTo>
                <a:lnTo>
                  <a:pt x="1352048" y="1737280"/>
                </a:lnTo>
                <a:close/>
                <a:moveTo>
                  <a:pt x="109979" y="705657"/>
                </a:moveTo>
                <a:lnTo>
                  <a:pt x="109979" y="1222124"/>
                </a:lnTo>
                <a:lnTo>
                  <a:pt x="1352048" y="1222124"/>
                </a:lnTo>
                <a:lnTo>
                  <a:pt x="1352048" y="705657"/>
                </a:lnTo>
                <a:close/>
                <a:moveTo>
                  <a:pt x="0" y="0"/>
                </a:moveTo>
                <a:lnTo>
                  <a:pt x="1762813" y="0"/>
                </a:lnTo>
                <a:lnTo>
                  <a:pt x="1762813" y="3316893"/>
                </a:lnTo>
                <a:lnTo>
                  <a:pt x="0" y="3316893"/>
                </a:lnTo>
                <a:close/>
              </a:path>
            </a:pathLst>
          </a:custGeom>
        </p:spPr>
      </p:pic>
      <p:sp>
        <p:nvSpPr>
          <p:cNvPr id="7" name="正方形/長方形 6">
            <a:extLst>
              <a:ext uri="{FF2B5EF4-FFF2-40B4-BE49-F238E27FC236}">
                <a16:creationId xmlns:a16="http://schemas.microsoft.com/office/drawing/2014/main" id="{1CA97A98-2819-B205-57EC-177C7E2491DC}"/>
              </a:ext>
            </a:extLst>
          </p:cNvPr>
          <p:cNvSpPr/>
          <p:nvPr/>
        </p:nvSpPr>
        <p:spPr>
          <a:xfrm>
            <a:off x="6524368" y="3319156"/>
            <a:ext cx="3053266" cy="79454"/>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9" name="正方形/長方形 8">
            <a:extLst>
              <a:ext uri="{FF2B5EF4-FFF2-40B4-BE49-F238E27FC236}">
                <a16:creationId xmlns:a16="http://schemas.microsoft.com/office/drawing/2014/main" id="{D19D7C38-C689-6574-2033-5C2CE6BDB265}"/>
              </a:ext>
            </a:extLst>
          </p:cNvPr>
          <p:cNvSpPr/>
          <p:nvPr/>
        </p:nvSpPr>
        <p:spPr>
          <a:xfrm>
            <a:off x="642566" y="3642835"/>
            <a:ext cx="1309801" cy="72000"/>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10" name="正方形/長方形 9">
            <a:extLst>
              <a:ext uri="{FF2B5EF4-FFF2-40B4-BE49-F238E27FC236}">
                <a16:creationId xmlns:a16="http://schemas.microsoft.com/office/drawing/2014/main" id="{65152AFF-6DFE-3480-BC8B-9A86D8FC94A8}"/>
              </a:ext>
            </a:extLst>
          </p:cNvPr>
          <p:cNvSpPr/>
          <p:nvPr/>
        </p:nvSpPr>
        <p:spPr>
          <a:xfrm>
            <a:off x="2808652" y="3642835"/>
            <a:ext cx="4481834" cy="72000"/>
          </a:xfrm>
          <a:prstGeom prst="rect">
            <a:avLst/>
          </a:prstGeom>
          <a:solidFill>
            <a:schemeClr val="bg2">
              <a:lumMod val="90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p>
        </p:txBody>
      </p:sp>
      <p:sp>
        <p:nvSpPr>
          <p:cNvPr id="26" name="角丸四角形 30">
            <a:extLst>
              <a:ext uri="{FF2B5EF4-FFF2-40B4-BE49-F238E27FC236}">
                <a16:creationId xmlns:a16="http://schemas.microsoft.com/office/drawing/2014/main" id="{5CBE8362-E7F0-4CE1-A9F5-3A5C05E4071A}"/>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7" name="タイトル 20">
            <a:extLst>
              <a:ext uri="{FF2B5EF4-FFF2-40B4-BE49-F238E27FC236}">
                <a16:creationId xmlns:a16="http://schemas.microsoft.com/office/drawing/2014/main" id="{05F48657-1FDB-42CB-B0CD-D0538D8DB63F}"/>
              </a:ext>
            </a:extLst>
          </p:cNvPr>
          <p:cNvSpPr>
            <a:spLocks noGrp="1"/>
          </p:cNvSpPr>
          <p:nvPr>
            <p:ph type="title"/>
          </p:nvPr>
        </p:nvSpPr>
        <p:spPr>
          <a:xfrm>
            <a:off x="1169354" y="121803"/>
            <a:ext cx="8920796" cy="476642"/>
          </a:xfrm>
        </p:spPr>
        <p:txBody>
          <a:bodyPr/>
          <a:lstStyle/>
          <a:p>
            <a:r>
              <a:rPr lang="en-US" altLang="ja-JP" b="1" dirty="0">
                <a:latin typeface="游ゴシック" panose="020B0400000000000000" pitchFamily="50" charset="-128"/>
                <a:ea typeface="游ゴシック" panose="020B0400000000000000" pitchFamily="50" charset="-128"/>
              </a:rPr>
              <a:t>2</a:t>
            </a:r>
            <a:r>
              <a:rPr lang="ja-JP" altLang="en-US" b="1" dirty="0">
                <a:latin typeface="游ゴシック" panose="020B0400000000000000" pitchFamily="50" charset="-128"/>
                <a:ea typeface="游ゴシック" panose="020B0400000000000000" pitchFamily="50" charset="-128"/>
              </a:rPr>
              <a:t>．東北電力グループサステナビリティ方針の策定</a:t>
            </a:r>
          </a:p>
        </p:txBody>
      </p:sp>
      <p:sp>
        <p:nvSpPr>
          <p:cNvPr id="23" name="正方形/長方形 22">
            <a:extLst>
              <a:ext uri="{FF2B5EF4-FFF2-40B4-BE49-F238E27FC236}">
                <a16:creationId xmlns:a16="http://schemas.microsoft.com/office/drawing/2014/main" id="{D52F2A61-A7BA-4EFE-AD7F-A05B8509C1E2}"/>
              </a:ext>
            </a:extLst>
          </p:cNvPr>
          <p:cNvSpPr/>
          <p:nvPr/>
        </p:nvSpPr>
        <p:spPr>
          <a:xfrm>
            <a:off x="179388" y="729461"/>
            <a:ext cx="9557496" cy="1419955"/>
          </a:xfrm>
          <a:prstGeom prst="rect">
            <a:avLst/>
          </a:prstGeom>
        </p:spPr>
        <p:txBody>
          <a:bodyPr wrap="square" lIns="180000" tIns="180000" rIns="180000" bIns="180000">
            <a:spAutoFit/>
          </a:bodyPr>
          <a:lstStyle/>
          <a:p>
            <a:pPr marL="9525" indent="-9525">
              <a:lnSpc>
                <a:spcPct val="120000"/>
              </a:lnSpc>
              <a:spcAft>
                <a:spcPts val="600"/>
              </a:spcAft>
            </a:pPr>
            <a:r>
              <a:rPr lang="en-US" altLang="ja-JP" sz="1400" dirty="0">
                <a:latin typeface="游ゴシック" panose="020B0400000000000000" pitchFamily="50" charset="-128"/>
                <a:ea typeface="游ゴシック" panose="020B0400000000000000" pitchFamily="50" charset="-128"/>
              </a:rPr>
              <a:t>2021</a:t>
            </a:r>
            <a:r>
              <a:rPr lang="ja-JP" altLang="en-US" sz="1400" dirty="0">
                <a:latin typeface="游ゴシック" panose="020B0400000000000000" pitchFamily="50" charset="-128"/>
                <a:ea typeface="游ゴシック" panose="020B0400000000000000" pitchFamily="50" charset="-128"/>
              </a:rPr>
              <a:t>年に</a:t>
            </a:r>
            <a:r>
              <a:rPr lang="ja-JP" altLang="en-US" sz="1400" b="1" dirty="0">
                <a:solidFill>
                  <a:schemeClr val="bg1"/>
                </a:solidFill>
                <a:effectLst>
                  <a:glow rad="228600">
                    <a:srgbClr val="EB5E7C"/>
                  </a:glow>
                </a:effectLst>
                <a:latin typeface="游ゴシック" panose="020B0400000000000000" pitchFamily="50" charset="-128"/>
                <a:ea typeface="游ゴシック" panose="020B0400000000000000" pitchFamily="50" charset="-128"/>
              </a:rPr>
              <a:t>「 東北電力グループサステナビリティ方針」</a:t>
            </a:r>
            <a:r>
              <a:rPr lang="ja-JP" altLang="en-US" sz="1400" dirty="0">
                <a:latin typeface="游ゴシック" panose="020B0400000000000000" pitchFamily="50" charset="-128"/>
                <a:ea typeface="游ゴシック" panose="020B0400000000000000" pitchFamily="50" charset="-128"/>
              </a:rPr>
              <a:t>を策定。</a:t>
            </a:r>
            <a:r>
              <a:rPr lang="en-US" altLang="ja-JP" sz="1400" dirty="0">
                <a:latin typeface="游ゴシック" panose="020B0400000000000000" pitchFamily="50" charset="-128"/>
                <a:ea typeface="游ゴシック" panose="020B0400000000000000" pitchFamily="50" charset="-128"/>
              </a:rPr>
              <a:t>2022</a:t>
            </a:r>
            <a:r>
              <a:rPr lang="ja-JP" altLang="en-US" sz="1400" dirty="0">
                <a:latin typeface="游ゴシック" panose="020B0400000000000000" pitchFamily="50" charset="-128"/>
                <a:ea typeface="游ゴシック" panose="020B0400000000000000" pitchFamily="50" charset="-128"/>
              </a:rPr>
              <a:t>年には東北電力グループが優先的に</a:t>
            </a:r>
            <a:r>
              <a:rPr lang="ja-JP" altLang="en-US" sz="1400" dirty="0" smtClean="0">
                <a:latin typeface="游ゴシック" panose="020B0400000000000000" pitchFamily="50" charset="-128"/>
                <a:ea typeface="游ゴシック" panose="020B0400000000000000" pitchFamily="50" charset="-128"/>
              </a:rPr>
              <a:t>取り組むべき</a:t>
            </a:r>
            <a:r>
              <a:rPr lang="ja-JP" altLang="en-US" sz="1400" dirty="0">
                <a:latin typeface="游ゴシック" panose="020B0400000000000000" pitchFamily="50" charset="-128"/>
                <a:ea typeface="游ゴシック" panose="020B0400000000000000" pitchFamily="50" charset="-128"/>
              </a:rPr>
              <a:t>課題として</a:t>
            </a:r>
            <a:r>
              <a:rPr lang="en-US" altLang="ja-JP" sz="1400" dirty="0">
                <a:latin typeface="游ゴシック" panose="020B0400000000000000" pitchFamily="50" charset="-128"/>
                <a:ea typeface="游ゴシック" panose="020B0400000000000000" pitchFamily="50" charset="-128"/>
              </a:rPr>
              <a:t>8</a:t>
            </a:r>
            <a:r>
              <a:rPr lang="ja-JP" altLang="en-US" sz="1400" dirty="0">
                <a:latin typeface="游ゴシック" panose="020B0400000000000000" pitchFamily="50" charset="-128"/>
                <a:ea typeface="游ゴシック" panose="020B0400000000000000" pitchFamily="50" charset="-128"/>
              </a:rPr>
              <a:t>つの「サステナビリティ重要課題（マテリアリティ）」を特定。サステナビリティ重要課題の解決に取り組み、東北電力グループ中長期ビジョン「よりそう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」の実現と「カーボンニュートラルチャレンジ</a:t>
            </a:r>
            <a:r>
              <a:rPr lang="en-US" altLang="ja-JP" sz="1400" dirty="0">
                <a:latin typeface="游ゴシック" panose="020B0400000000000000" pitchFamily="50" charset="-128"/>
                <a:ea typeface="游ゴシック" panose="020B0400000000000000" pitchFamily="50" charset="-128"/>
              </a:rPr>
              <a:t>2050</a:t>
            </a:r>
            <a:r>
              <a:rPr lang="ja-JP" altLang="en-US" sz="1400" dirty="0">
                <a:latin typeface="游ゴシック" panose="020B0400000000000000" pitchFamily="50" charset="-128"/>
                <a:ea typeface="游ゴシック" panose="020B0400000000000000" pitchFamily="50" charset="-128"/>
              </a:rPr>
              <a:t>」への挑戦を通じて、未来世代にわたるステークホルダーとともに価値を共創していく。</a:t>
            </a:r>
            <a:endParaRPr lang="en-US" altLang="ja-JP" sz="1400" dirty="0">
              <a:latin typeface="游ゴシック" panose="020B0400000000000000" pitchFamily="50" charset="-128"/>
              <a:ea typeface="游ゴシック" panose="020B0400000000000000" pitchFamily="50" charset="-128"/>
            </a:endParaRPr>
          </a:p>
        </p:txBody>
      </p:sp>
      <p:grpSp>
        <p:nvGrpSpPr>
          <p:cNvPr id="17" name="グループ化 16">
            <a:extLst>
              <a:ext uri="{FF2B5EF4-FFF2-40B4-BE49-F238E27FC236}">
                <a16:creationId xmlns:a16="http://schemas.microsoft.com/office/drawing/2014/main" id="{71475315-7972-7DB7-DF11-8D27FE5D1EBA}"/>
              </a:ext>
            </a:extLst>
          </p:cNvPr>
          <p:cNvGrpSpPr/>
          <p:nvPr/>
        </p:nvGrpSpPr>
        <p:grpSpPr>
          <a:xfrm>
            <a:off x="397624" y="2180860"/>
            <a:ext cx="9339260" cy="1751982"/>
            <a:chOff x="397624" y="2217782"/>
            <a:chExt cx="9339260" cy="1751982"/>
          </a:xfrm>
        </p:grpSpPr>
        <p:sp>
          <p:nvSpPr>
            <p:cNvPr id="50" name="正方形/長方形 49">
              <a:extLst>
                <a:ext uri="{FF2B5EF4-FFF2-40B4-BE49-F238E27FC236}">
                  <a16:creationId xmlns:a16="http://schemas.microsoft.com/office/drawing/2014/main" id="{8A88D89C-6F78-104F-A500-5B189629D856}"/>
                </a:ext>
              </a:extLst>
            </p:cNvPr>
            <p:cNvSpPr/>
            <p:nvPr/>
          </p:nvSpPr>
          <p:spPr>
            <a:xfrm>
              <a:off x="397624" y="2217782"/>
              <a:ext cx="9339260" cy="459018"/>
            </a:xfrm>
            <a:prstGeom prst="rect">
              <a:avLst/>
            </a:prstGeom>
            <a:solidFill>
              <a:srgbClr val="00AC9C"/>
            </a:solidFill>
            <a:ln w="38100">
              <a:solidFill>
                <a:srgbClr val="00AC9C"/>
              </a:solidFill>
            </a:ln>
          </p:spPr>
          <p:style>
            <a:lnRef idx="2">
              <a:schemeClr val="accent1">
                <a:shade val="50000"/>
              </a:schemeClr>
            </a:lnRef>
            <a:fillRef idx="1">
              <a:schemeClr val="accent1"/>
            </a:fillRef>
            <a:effectRef idx="0">
              <a:schemeClr val="accent1"/>
            </a:effectRef>
            <a:fontRef idx="minor">
              <a:schemeClr val="lt1"/>
            </a:fontRef>
          </p:style>
          <p:txBody>
            <a:bodyPr wrap="square" lIns="180000" tIns="72000" rIns="180000" bIns="72000" rtlCol="0" anchor="ctr">
              <a:spAutoFit/>
            </a:bodyPr>
            <a:lstStyle/>
            <a:p>
              <a:pPr marL="0" marR="0" lvl="0" indent="0" algn="just" defTabSz="914400" rtl="0" eaLnBrk="1" fontAlgn="base" latinLnBrk="0" hangingPunct="1">
                <a:lnSpc>
                  <a:spcPct val="120000"/>
                </a:lnSpc>
                <a:spcBef>
                  <a:spcPct val="0"/>
                </a:spcBef>
                <a:spcAft>
                  <a:spcPts val="600"/>
                </a:spcAft>
                <a:buClr>
                  <a:srgbClr val="E7E6E6"/>
                </a:buClr>
                <a:buSzPct val="80000"/>
                <a:buFontTx/>
                <a:buNone/>
                <a:tabLst/>
                <a:defRPr/>
              </a:pPr>
              <a:r>
                <a:rPr kumimoji="0" lang="ja-JP" altLang="en-US" b="1" strike="noStrike" kern="0" cap="none" spc="0" normalizeH="0" baseline="0" noProof="0" dirty="0">
                  <a:ln>
                    <a:noFill/>
                  </a:ln>
                  <a:solidFill>
                    <a:schemeClr val="bg1"/>
                  </a:solidFill>
                  <a:uLnTx/>
                  <a:uFillTx/>
                  <a:latin typeface="Yu Gothic" panose="020B0400000000000000" pitchFamily="34" charset="-128"/>
                  <a:ea typeface="Yu Gothic" panose="020B0400000000000000" pitchFamily="34" charset="-128"/>
                  <a:cs typeface="Arial" charset="0"/>
                </a:rPr>
                <a:t>「東北電力グループサステナビリティ方針」</a:t>
              </a:r>
              <a:endParaRPr kumimoji="0" lang="en-US" altLang="ja-JP" b="1" strike="noStrike" kern="0" cap="none" spc="-40" normalizeH="0" baseline="0" noProof="0" dirty="0">
                <a:ln>
                  <a:noFill/>
                </a:ln>
                <a:solidFill>
                  <a:schemeClr val="bg1"/>
                </a:solidFill>
                <a:uLnTx/>
                <a:uFillTx/>
                <a:latin typeface="Yu Gothic" panose="020B0400000000000000" pitchFamily="34" charset="-128"/>
                <a:ea typeface="Yu Gothic" panose="020B0400000000000000" pitchFamily="34" charset="-128"/>
                <a:cs typeface="Arial" charset="0"/>
              </a:endParaRPr>
            </a:p>
          </p:txBody>
        </p:sp>
        <p:sp>
          <p:nvSpPr>
            <p:cNvPr id="2" name="テキスト ボックス 1">
              <a:extLst>
                <a:ext uri="{FF2B5EF4-FFF2-40B4-BE49-F238E27FC236}">
                  <a16:creationId xmlns:a16="http://schemas.microsoft.com/office/drawing/2014/main" id="{53AC4A90-0DB3-76A2-309C-7835E8C73202}"/>
                </a:ext>
              </a:extLst>
            </p:cNvPr>
            <p:cNvSpPr txBox="1"/>
            <p:nvPr/>
          </p:nvSpPr>
          <p:spPr>
            <a:xfrm>
              <a:off x="397624" y="2665354"/>
              <a:ext cx="9339260" cy="1304410"/>
            </a:xfrm>
            <a:prstGeom prst="rect">
              <a:avLst/>
            </a:prstGeom>
            <a:noFill/>
            <a:ln w="38100">
              <a:solidFill>
                <a:srgbClr val="00AC9C"/>
              </a:solidFill>
            </a:ln>
          </p:spPr>
          <p:txBody>
            <a:bodyPr vert="horz" wrap="square" lIns="180000" tIns="180000" rIns="180000" bIns="180000" rtlCol="0" anchor="ctr" anchorCtr="0">
              <a:spAutoFit/>
            </a:bodyPr>
            <a:lstStyle>
              <a:defPPr>
                <a:defRPr lang="ja-JP"/>
              </a:defPPr>
              <a:lvl1pPr marL="285750" lvl="0" indent="-285750">
                <a:buClr>
                  <a:srgbClr val="F2F2F2">
                    <a:lumMod val="50000"/>
                  </a:srgbClr>
                </a:buClr>
                <a:buFont typeface="Wingdings" panose="05000000000000000000" pitchFamily="2" charset="2"/>
                <a:buChar char="n"/>
                <a:defRPr sz="1600" b="0" i="0" u="none" strike="noStrike" cap="none" spc="0" normalizeH="0" baseline="0">
                  <a:ln>
                    <a:noFill/>
                  </a:ln>
                  <a:solidFill>
                    <a:srgbClr val="333333"/>
                  </a:solidFill>
                  <a:effectLst/>
                  <a:uLnTx/>
                  <a:uFillTx/>
                  <a:latin typeface="Meiryo UI" panose="020B0604030504040204" pitchFamily="50" charset="-128"/>
                  <a:ea typeface="Meiryo UI" panose="020B0604030504040204" pitchFamily="50" charset="-128"/>
                </a:defRPr>
              </a:lvl1pPr>
            </a:lstStyle>
            <a:p>
              <a:pPr marL="93663" marR="0" lvl="0" indent="0" algn="just" defTabSz="914400" rtl="0" eaLnBrk="1" fontAlgn="auto" latinLnBrk="0" hangingPunct="1">
                <a:lnSpc>
                  <a:spcPct val="120000"/>
                </a:lnSpc>
                <a:spcBef>
                  <a:spcPts val="300"/>
                </a:spcBef>
                <a:spcAft>
                  <a:spcPts val="600"/>
                </a:spcAft>
                <a:buClr>
                  <a:srgbClr val="F2F2F2">
                    <a:lumMod val="50000"/>
                  </a:srgbClr>
                </a:buClr>
                <a:buSzTx/>
                <a:buNone/>
                <a:tabLst/>
                <a:defRPr/>
              </a:pP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a:t>
              </a:r>
              <a:r>
                <a:rPr kumimoji="1" lang="ja-JP" altLang="en-US"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地域社会との共栄」と「より、そう、ちから。</a:t>
              </a: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」に基づいて，東北電力グループが</a:t>
              </a:r>
              <a:r>
                <a:rPr kumimoji="1" lang="ja-JP" altLang="en-US" sz="1400" dirty="0">
                  <a:latin typeface="Yu Gothic" panose="020B0400000000000000" pitchFamily="34" charset="-128"/>
                  <a:ea typeface="Yu Gothic" panose="020B0400000000000000" pitchFamily="34" charset="-128"/>
                </a:rPr>
                <a:t>一体</a:t>
              </a:r>
              <a:r>
                <a:rPr kumimoji="1" lang="ja-JP" altLang="en-US" sz="1400" u="none"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となってお客さまと地域によりそい、事業を通じて社会が直面する課題を解決</a:t>
              </a:r>
              <a:r>
                <a:rPr kumimoji="1" lang="ja-JP" altLang="en-US" sz="1400" dirty="0">
                  <a:latin typeface="Yu Gothic" panose="020B0400000000000000" pitchFamily="34" charset="-128"/>
                  <a:ea typeface="Yu Gothic" panose="020B0400000000000000" pitchFamily="34" charset="-128"/>
                </a:rPr>
                <a:t>することで</a:t>
              </a:r>
              <a:r>
                <a:rPr kumimoji="1" lang="ja-JP" altLang="en-US" sz="1800" b="1" dirty="0">
                  <a:latin typeface="Yu Gothic" panose="020B0400000000000000" pitchFamily="34" charset="-128"/>
                  <a:ea typeface="Yu Gothic" panose="020B0400000000000000" pitchFamily="34" charset="-128"/>
                </a:rPr>
                <a:t>「中長期的に企業価値を向上　させること」</a:t>
              </a:r>
              <a:r>
                <a:rPr kumimoji="1" lang="ja-JP" altLang="en-US" sz="1400" strike="noStrike" kern="1200" cap="none" spc="0" normalizeH="0" baseline="0" noProof="0" dirty="0">
                  <a:ln>
                    <a:noFill/>
                  </a:ln>
                  <a:solidFill>
                    <a:srgbClr val="333333"/>
                  </a:solidFill>
                  <a:uLnTx/>
                  <a:uFillTx/>
                  <a:latin typeface="Yu Gothic" panose="020B0400000000000000" pitchFamily="34" charset="-128"/>
                  <a:ea typeface="Yu Gothic" panose="020B0400000000000000" pitchFamily="34" charset="-128"/>
                </a:rPr>
                <a:t>ならびに</a:t>
              </a:r>
              <a:r>
                <a:rPr kumimoji="1" lang="ja-JP" altLang="en-US" sz="1800" b="1" dirty="0">
                  <a:latin typeface="Yu Gothic" panose="020B0400000000000000" pitchFamily="34" charset="-128"/>
                  <a:ea typeface="Yu Gothic" panose="020B0400000000000000" pitchFamily="34" charset="-128"/>
                </a:rPr>
                <a:t>「社会全体の持続的な発展へ貢献すること」</a:t>
              </a:r>
              <a:r>
                <a:rPr kumimoji="1" lang="ja-JP" altLang="en-US"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rPr>
                <a:t>を宣言。</a:t>
              </a:r>
              <a:endParaRPr kumimoji="1" lang="en-US" altLang="ja-JP" sz="1400" strike="noStrike" kern="1200" cap="none" spc="0" normalizeH="0" baseline="0" noProof="0" dirty="0">
                <a:ln>
                  <a:noFill/>
                </a:ln>
                <a:solidFill>
                  <a:srgbClr val="333333"/>
                </a:solidFill>
                <a:effectLst/>
                <a:uLnTx/>
                <a:uFillTx/>
                <a:latin typeface="Yu Gothic" panose="020B0400000000000000" pitchFamily="34" charset="-128"/>
                <a:ea typeface="Yu Gothic" panose="020B0400000000000000" pitchFamily="34" charset="-128"/>
              </a:endParaRPr>
            </a:p>
          </p:txBody>
        </p:sp>
      </p:grpSp>
      <p:cxnSp>
        <p:nvCxnSpPr>
          <p:cNvPr id="12" name="直線コネクタ 11">
            <a:extLst>
              <a:ext uri="{FF2B5EF4-FFF2-40B4-BE49-F238E27FC236}">
                <a16:creationId xmlns:a16="http://schemas.microsoft.com/office/drawing/2014/main" id="{2FD5C947-30D1-8AA5-0C25-A4DBD96D7B09}"/>
              </a:ext>
            </a:extLst>
          </p:cNvPr>
          <p:cNvCxnSpPr>
            <a:cxnSpLocks/>
          </p:cNvCxnSpPr>
          <p:nvPr/>
        </p:nvCxnSpPr>
        <p:spPr>
          <a:xfrm>
            <a:off x="1421165" y="1391467"/>
            <a:ext cx="4488568"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02662FD8-731D-9C28-000F-76EA1DAEF562}"/>
              </a:ext>
            </a:extLst>
          </p:cNvPr>
          <p:cNvCxnSpPr>
            <a:cxnSpLocks/>
          </p:cNvCxnSpPr>
          <p:nvPr/>
        </p:nvCxnSpPr>
        <p:spPr>
          <a:xfrm>
            <a:off x="760765" y="3076333"/>
            <a:ext cx="1626835"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E94449-39CA-1D65-E3BB-F8C18C06C6DE}"/>
              </a:ext>
            </a:extLst>
          </p:cNvPr>
          <p:cNvCxnSpPr>
            <a:cxnSpLocks/>
          </p:cNvCxnSpPr>
          <p:nvPr/>
        </p:nvCxnSpPr>
        <p:spPr>
          <a:xfrm>
            <a:off x="2777067" y="3076333"/>
            <a:ext cx="1947333"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pic>
        <p:nvPicPr>
          <p:cNvPr id="21" name="図 20">
            <a:extLst>
              <a:ext uri="{FF2B5EF4-FFF2-40B4-BE49-F238E27FC236}">
                <a16:creationId xmlns:a16="http://schemas.microsoft.com/office/drawing/2014/main" id="{835009C7-F2AF-D858-2F03-6507D7445106}"/>
              </a:ext>
            </a:extLst>
          </p:cNvPr>
          <p:cNvPicPr>
            <a:picLocks noChangeAspect="1"/>
          </p:cNvPicPr>
          <p:nvPr/>
        </p:nvPicPr>
        <p:blipFill rotWithShape="1">
          <a:blip r:embed="rId3">
            <a:extLst>
              <a:ext uri="{28A0092B-C50C-407E-A947-70E740481C1C}">
                <a14:useLocalDpi xmlns:a14="http://schemas.microsoft.com/office/drawing/2010/main" val="0"/>
              </a:ext>
            </a:extLst>
          </a:blip>
          <a:srcRect r="83711"/>
          <a:stretch/>
        </p:blipFill>
        <p:spPr>
          <a:xfrm>
            <a:off x="259123" y="4086476"/>
            <a:ext cx="1572851" cy="3316893"/>
          </a:xfrm>
          <a:prstGeom prst="rect">
            <a:avLst/>
          </a:prstGeom>
        </p:spPr>
      </p:pic>
      <p:pic>
        <p:nvPicPr>
          <p:cNvPr id="22" name="図 21">
            <a:extLst>
              <a:ext uri="{FF2B5EF4-FFF2-40B4-BE49-F238E27FC236}">
                <a16:creationId xmlns:a16="http://schemas.microsoft.com/office/drawing/2014/main" id="{9FEDAA11-B9DF-6A6D-A28B-BAFD1ED64242}"/>
              </a:ext>
            </a:extLst>
          </p:cNvPr>
          <p:cNvPicPr>
            <a:picLocks noChangeAspect="1"/>
          </p:cNvPicPr>
          <p:nvPr/>
        </p:nvPicPr>
        <p:blipFill rotWithShape="1">
          <a:blip r:embed="rId3">
            <a:extLst>
              <a:ext uri="{28A0092B-C50C-407E-A947-70E740481C1C}">
                <a14:useLocalDpi xmlns:a14="http://schemas.microsoft.com/office/drawing/2010/main" val="0"/>
              </a:ext>
            </a:extLst>
          </a:blip>
          <a:srcRect l="79388" t="11229"/>
          <a:stretch/>
        </p:blipFill>
        <p:spPr>
          <a:xfrm>
            <a:off x="7924800" y="4461933"/>
            <a:ext cx="1990310" cy="2944433"/>
          </a:xfrm>
          <a:prstGeom prst="rect">
            <a:avLst/>
          </a:prstGeom>
        </p:spPr>
      </p:pic>
      <p:grpSp>
        <p:nvGrpSpPr>
          <p:cNvPr id="39" name="グループ化 38">
            <a:extLst>
              <a:ext uri="{FF2B5EF4-FFF2-40B4-BE49-F238E27FC236}">
                <a16:creationId xmlns:a16="http://schemas.microsoft.com/office/drawing/2014/main" id="{7EEC1326-9624-DD01-E7BF-5551683EBA0C}"/>
              </a:ext>
            </a:extLst>
          </p:cNvPr>
          <p:cNvGrpSpPr/>
          <p:nvPr/>
        </p:nvGrpSpPr>
        <p:grpSpPr>
          <a:xfrm>
            <a:off x="3564466" y="4086476"/>
            <a:ext cx="6350643" cy="3316893"/>
            <a:chOff x="3564466" y="4086476"/>
            <a:chExt cx="6350643" cy="3316893"/>
          </a:xfrm>
        </p:grpSpPr>
        <p:pic>
          <p:nvPicPr>
            <p:cNvPr id="24" name="図 23">
              <a:extLst>
                <a:ext uri="{FF2B5EF4-FFF2-40B4-BE49-F238E27FC236}">
                  <a16:creationId xmlns:a16="http://schemas.microsoft.com/office/drawing/2014/main" id="{DAD73711-FB32-0342-55A0-9B44F3FF55A6}"/>
                </a:ext>
              </a:extLst>
            </p:cNvPr>
            <p:cNvPicPr>
              <a:picLocks noChangeAspect="1"/>
            </p:cNvPicPr>
            <p:nvPr/>
          </p:nvPicPr>
          <p:blipFill rotWithShape="1">
            <a:blip r:embed="rId3">
              <a:extLst>
                <a:ext uri="{28A0092B-C50C-407E-A947-70E740481C1C}">
                  <a14:useLocalDpi xmlns:a14="http://schemas.microsoft.com/office/drawing/2010/main" val="0"/>
                </a:ext>
              </a:extLst>
            </a:blip>
            <a:srcRect l="34231" b="88680"/>
            <a:stretch/>
          </p:blipFill>
          <p:spPr>
            <a:xfrm>
              <a:off x="3564466" y="4086476"/>
              <a:ext cx="6350643" cy="375457"/>
            </a:xfrm>
            <a:prstGeom prst="rect">
              <a:avLst/>
            </a:prstGeom>
          </p:spPr>
        </p:pic>
        <p:pic>
          <p:nvPicPr>
            <p:cNvPr id="29" name="図 28">
              <a:extLst>
                <a:ext uri="{FF2B5EF4-FFF2-40B4-BE49-F238E27FC236}">
                  <a16:creationId xmlns:a16="http://schemas.microsoft.com/office/drawing/2014/main" id="{01A398CA-42F7-1D63-AC27-9330C57F1C6F}"/>
                </a:ext>
              </a:extLst>
            </p:cNvPr>
            <p:cNvPicPr>
              <a:picLocks noChangeAspect="1"/>
            </p:cNvPicPr>
            <p:nvPr/>
          </p:nvPicPr>
          <p:blipFill rotWithShape="1">
            <a:blip r:embed="rId3">
              <a:extLst>
                <a:ext uri="{28A0092B-C50C-407E-A947-70E740481C1C}">
                  <a14:useLocalDpi xmlns:a14="http://schemas.microsoft.com/office/drawing/2010/main" val="0"/>
                </a:ext>
              </a:extLst>
            </a:blip>
            <a:srcRect l="34231" t="11139" r="20612"/>
            <a:stretch/>
          </p:blipFill>
          <p:spPr>
            <a:xfrm>
              <a:off x="3564466" y="4455938"/>
              <a:ext cx="4360334" cy="2947431"/>
            </a:xfrm>
            <a:prstGeom prst="rect">
              <a:avLst/>
            </a:prstGeom>
          </p:spPr>
        </p:pic>
      </p:grpSp>
      <p:pic>
        <p:nvPicPr>
          <p:cNvPr id="31" name="図 30">
            <a:extLst>
              <a:ext uri="{FF2B5EF4-FFF2-40B4-BE49-F238E27FC236}">
                <a16:creationId xmlns:a16="http://schemas.microsoft.com/office/drawing/2014/main" id="{B1C1EF76-3B17-6372-86C9-60484E01961C}"/>
              </a:ext>
            </a:extLst>
          </p:cNvPr>
          <p:cNvPicPr>
            <a:picLocks noChangeAspect="1"/>
          </p:cNvPicPr>
          <p:nvPr/>
        </p:nvPicPr>
        <p:blipFill rotWithShape="1">
          <a:blip r:embed="rId3">
            <a:extLst>
              <a:ext uri="{28A0092B-C50C-407E-A947-70E740481C1C}">
                <a14:useLocalDpi xmlns:a14="http://schemas.microsoft.com/office/drawing/2010/main" val="0"/>
              </a:ext>
            </a:extLst>
          </a:blip>
          <a:srcRect l="16256" t="51395" r="69715"/>
          <a:stretch/>
        </p:blipFill>
        <p:spPr>
          <a:xfrm>
            <a:off x="1828800" y="5791200"/>
            <a:ext cx="1354667" cy="1612170"/>
          </a:xfrm>
          <a:prstGeom prst="rect">
            <a:avLst/>
          </a:prstGeom>
        </p:spPr>
      </p:pic>
      <p:pic>
        <p:nvPicPr>
          <p:cNvPr id="36" name="図 35">
            <a:extLst>
              <a:ext uri="{FF2B5EF4-FFF2-40B4-BE49-F238E27FC236}">
                <a16:creationId xmlns:a16="http://schemas.microsoft.com/office/drawing/2014/main" id="{16438FFB-6912-B9A2-3AC7-4E0EB7B098B2}"/>
              </a:ext>
            </a:extLst>
          </p:cNvPr>
          <p:cNvPicPr>
            <a:picLocks noChangeAspect="1"/>
          </p:cNvPicPr>
          <p:nvPr/>
        </p:nvPicPr>
        <p:blipFill rotWithShape="1">
          <a:blip r:embed="rId3">
            <a:extLst>
              <a:ext uri="{28A0092B-C50C-407E-A947-70E740481C1C}">
                <a14:useLocalDpi xmlns:a14="http://schemas.microsoft.com/office/drawing/2010/main" val="0"/>
              </a:ext>
            </a:extLst>
          </a:blip>
          <a:srcRect l="16256" r="69452" b="61623"/>
          <a:stretch/>
        </p:blipFill>
        <p:spPr>
          <a:xfrm>
            <a:off x="1828800" y="4086477"/>
            <a:ext cx="1380067" cy="1272924"/>
          </a:xfrm>
          <a:prstGeom prst="rect">
            <a:avLst/>
          </a:prstGeom>
        </p:spPr>
      </p:pic>
      <p:cxnSp>
        <p:nvCxnSpPr>
          <p:cNvPr id="37" name="直線コネクタ 36">
            <a:extLst>
              <a:ext uri="{FF2B5EF4-FFF2-40B4-BE49-F238E27FC236}">
                <a16:creationId xmlns:a16="http://schemas.microsoft.com/office/drawing/2014/main" id="{A268C10A-1D0E-DDFE-04F8-7DDE7434998E}"/>
              </a:ext>
            </a:extLst>
          </p:cNvPr>
          <p:cNvCxnSpPr>
            <a:cxnSpLocks/>
          </p:cNvCxnSpPr>
          <p:nvPr/>
        </p:nvCxnSpPr>
        <p:spPr>
          <a:xfrm>
            <a:off x="3283388" y="3386171"/>
            <a:ext cx="1689134" cy="0"/>
          </a:xfrm>
          <a:prstGeom prst="line">
            <a:avLst/>
          </a:prstGeom>
          <a:ln w="6350" cap="rnd">
            <a:solidFill>
              <a:schemeClr val="tx1"/>
            </a:solidFill>
            <a:round/>
            <a:tailEnd type="none"/>
          </a:ln>
        </p:spPr>
        <p:style>
          <a:lnRef idx="1">
            <a:schemeClr val="accent1"/>
          </a:lnRef>
          <a:fillRef idx="0">
            <a:schemeClr val="accent1"/>
          </a:fillRef>
          <a:effectRef idx="0">
            <a:schemeClr val="accent1"/>
          </a:effectRef>
          <a:fontRef idx="minor">
            <a:schemeClr val="tx1"/>
          </a:fontRef>
        </p:style>
      </p:cxnSp>
      <p:sp>
        <p:nvSpPr>
          <p:cNvPr id="4" name="フッター プレースホルダー 12">
            <a:extLst>
              <a:ext uri="{FF2B5EF4-FFF2-40B4-BE49-F238E27FC236}">
                <a16:creationId xmlns:a16="http://schemas.microsoft.com/office/drawing/2014/main" id="{2B94334D-7C2A-386B-6745-2AD2E146BE5D}"/>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5" name="スライド番号プレースホルダー 14">
            <a:extLst>
              <a:ext uri="{FF2B5EF4-FFF2-40B4-BE49-F238E27FC236}">
                <a16:creationId xmlns:a16="http://schemas.microsoft.com/office/drawing/2014/main" id="{0CBB8C19-F2D5-F92E-79AD-39DED26A47E0}"/>
              </a:ext>
            </a:extLst>
          </p:cNvPr>
          <p:cNvSpPr>
            <a:spLocks noGrp="1"/>
          </p:cNvSpPr>
          <p:nvPr>
            <p:ph type="sldNum" sz="quarter" idx="12"/>
          </p:nvPr>
        </p:nvSpPr>
        <p:spPr>
          <a:xfrm>
            <a:off x="9502218" y="7193739"/>
            <a:ext cx="397432" cy="335386"/>
          </a:xfrm>
        </p:spPr>
        <p:txBody>
          <a:bodyPr/>
          <a:lstStyle/>
          <a:p>
            <a:r>
              <a:rPr kumimoji="1" lang="en-US" altLang="ja-JP" dirty="0">
                <a:solidFill>
                  <a:schemeClr val="bg1">
                    <a:lumMod val="75000"/>
                  </a:schemeClr>
                </a:solidFill>
              </a:rPr>
              <a:t>#</a:t>
            </a:r>
            <a:fld id="{333886D2-0EBE-448B-9C70-C282F8453824}" type="slidenum">
              <a:rPr kumimoji="1" lang="ja-JP" altLang="en-US" smtClean="0"/>
              <a:pPr/>
              <a:t>16</a:t>
            </a:fld>
            <a:endParaRPr kumimoji="1" lang="ja-JP" altLang="en-US"/>
          </a:p>
        </p:txBody>
      </p:sp>
    </p:spTree>
    <p:extLst>
      <p:ext uri="{BB962C8B-B14F-4D97-AF65-F5344CB8AC3E}">
        <p14:creationId xmlns:p14="http://schemas.microsoft.com/office/powerpoint/2010/main" val="148405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22" presetClass="entr" presetSubtype="8" fill="hold" nodeType="withEffect">
                                  <p:stCondLst>
                                    <p:cond delay="1250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0"/>
                                        <p:tgtEl>
                                          <p:spTgt spid="12"/>
                                        </p:tgtEl>
                                      </p:cBhvr>
                                    </p:animEffect>
                                  </p:childTnLst>
                                </p:cTn>
                              </p:par>
                              <p:par>
                                <p:cTn id="11" presetID="10" presetClass="entr" presetSubtype="0" fill="hold" nodeType="withEffect">
                                  <p:stCondLst>
                                    <p:cond delay="125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50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22" presetClass="entr" presetSubtype="8" fill="hold" nodeType="withEffect">
                                  <p:stCondLst>
                                    <p:cond delay="2200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2000"/>
                                        <p:tgtEl>
                                          <p:spTgt spid="14"/>
                                        </p:tgtEl>
                                      </p:cBhvr>
                                    </p:animEffect>
                                  </p:childTnLst>
                                </p:cTn>
                              </p:par>
                              <p:par>
                                <p:cTn id="20" presetID="22" presetClass="entr" presetSubtype="8" fill="hold" nodeType="withEffect">
                                  <p:stCondLst>
                                    <p:cond delay="2600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1500"/>
                                        <p:tgtEl>
                                          <p:spTgt spid="18"/>
                                        </p:tgtEl>
                                      </p:cBhvr>
                                    </p:animEffect>
                                  </p:childTnLst>
                                </p:cTn>
                              </p:par>
                              <p:par>
                                <p:cTn id="23" presetID="22" presetClass="entr" presetSubtype="8" fill="hold" nodeType="withEffect">
                                  <p:stCondLst>
                                    <p:cond delay="3300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2" presetClass="entr" presetSubtype="8" fill="hold" nodeType="withEffect">
                                  <p:stCondLst>
                                    <p:cond delay="3300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par>
                                <p:cTn id="29" presetID="22" presetClass="entr" presetSubtype="8" fill="hold" nodeType="withEffect">
                                  <p:stCondLst>
                                    <p:cond delay="3300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1500"/>
                                        <p:tgtEl>
                                          <p:spTgt spid="37"/>
                                        </p:tgtEl>
                                      </p:cBhvr>
                                    </p:animEffect>
                                  </p:childTnLst>
                                </p:cTn>
                              </p:par>
                              <p:par>
                                <p:cTn id="32" presetID="22" presetClass="entr" presetSubtype="8" fill="hold" nodeType="withEffect">
                                  <p:stCondLst>
                                    <p:cond delay="3300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par>
                                <p:cTn id="35" presetID="22" presetClass="entr" presetSubtype="8" fill="hold" grpId="0" nodeType="withEffect">
                                  <p:stCondLst>
                                    <p:cond delay="3900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2000"/>
                                        <p:tgtEl>
                                          <p:spTgt spid="7"/>
                                        </p:tgtEl>
                                      </p:cBhvr>
                                    </p:animEffect>
                                  </p:childTnLst>
                                </p:cTn>
                              </p:par>
                              <p:par>
                                <p:cTn id="38" presetID="22" presetClass="entr" presetSubtype="8" fill="hold" nodeType="withEffect">
                                  <p:stCondLst>
                                    <p:cond delay="3900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par>
                                <p:cTn id="41" presetID="22" presetClass="entr" presetSubtype="8" fill="hold" grpId="0" nodeType="withEffect">
                                  <p:stCondLst>
                                    <p:cond delay="4100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1000"/>
                                        <p:tgtEl>
                                          <p:spTgt spid="9"/>
                                        </p:tgtEl>
                                      </p:cBhvr>
                                    </p:animEffect>
                                  </p:childTnLst>
                                </p:cTn>
                              </p:par>
                              <p:par>
                                <p:cTn id="44" presetID="22" presetClass="entr" presetSubtype="8" fill="hold" grpId="0" nodeType="withEffect">
                                  <p:stCondLst>
                                    <p:cond delay="4250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3000"/>
                                        <p:tgtEl>
                                          <p:spTgt spid="10"/>
                                        </p:tgtEl>
                                      </p:cBhvr>
                                    </p:animEffect>
                                  </p:childTnLst>
                                </p:cTn>
                              </p:par>
                              <p:par>
                                <p:cTn id="47" presetID="10" presetClass="entr" presetSubtype="0" fill="hold" nodeType="withEffect">
                                  <p:stCondLst>
                                    <p:cond delay="4400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2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88F0D34-4AFE-8579-19BB-C948DBF97A2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00648" y="1335805"/>
            <a:ext cx="11286588" cy="952296"/>
          </a:xfrm>
          <a:prstGeom prst="rect">
            <a:avLst/>
          </a:prstGeom>
        </p:spPr>
      </p:pic>
      <p:pic>
        <p:nvPicPr>
          <p:cNvPr id="37" name="図 36" descr="テキスト が含まれている画像&#10;&#10;自動的に生成された説明">
            <a:extLst>
              <a:ext uri="{FF2B5EF4-FFF2-40B4-BE49-F238E27FC236}">
                <a16:creationId xmlns:a16="http://schemas.microsoft.com/office/drawing/2014/main" id="{864B7434-97AF-42EF-A965-38436B098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2855" y="2414314"/>
            <a:ext cx="3321964" cy="2028680"/>
          </a:xfrm>
          <a:prstGeom prst="rect">
            <a:avLst/>
          </a:prstGeom>
        </p:spPr>
      </p:pic>
      <p:pic>
        <p:nvPicPr>
          <p:cNvPr id="36" name="図 35" descr="背景パターン&#10;&#10;自動的に生成された説明">
            <a:extLst>
              <a:ext uri="{FF2B5EF4-FFF2-40B4-BE49-F238E27FC236}">
                <a16:creationId xmlns:a16="http://schemas.microsoft.com/office/drawing/2014/main" id="{CEAFB760-42F3-41BE-8A52-3F39DBCA32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4459" y="2734259"/>
            <a:ext cx="5973849" cy="3134513"/>
          </a:xfrm>
          <a:prstGeom prst="rect">
            <a:avLst/>
          </a:prstGeom>
        </p:spPr>
      </p:pic>
      <p:grpSp>
        <p:nvGrpSpPr>
          <p:cNvPr id="41" name="グループ化 40">
            <a:extLst>
              <a:ext uri="{FF2B5EF4-FFF2-40B4-BE49-F238E27FC236}">
                <a16:creationId xmlns:a16="http://schemas.microsoft.com/office/drawing/2014/main" id="{D8DFFEAE-67DB-4FD8-B2C5-B6FFA79F059D}"/>
              </a:ext>
            </a:extLst>
          </p:cNvPr>
          <p:cNvGrpSpPr/>
          <p:nvPr/>
        </p:nvGrpSpPr>
        <p:grpSpPr>
          <a:xfrm>
            <a:off x="3496188" y="5169911"/>
            <a:ext cx="3119531" cy="819246"/>
            <a:chOff x="3678105" y="5267793"/>
            <a:chExt cx="2745612" cy="721048"/>
          </a:xfrm>
        </p:grpSpPr>
        <p:pic>
          <p:nvPicPr>
            <p:cNvPr id="7" name="図 6" descr="ロゴ&#10;&#10;自動的に生成された説明">
              <a:extLst>
                <a:ext uri="{FF2B5EF4-FFF2-40B4-BE49-F238E27FC236}">
                  <a16:creationId xmlns:a16="http://schemas.microsoft.com/office/drawing/2014/main" id="{98B42EF7-C586-46E3-A44B-88666A99E4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8105" y="5267794"/>
              <a:ext cx="1055819" cy="721047"/>
            </a:xfrm>
            <a:prstGeom prst="rect">
              <a:avLst/>
            </a:prstGeom>
          </p:spPr>
        </p:pic>
        <p:pic>
          <p:nvPicPr>
            <p:cNvPr id="26" name="図 25" descr="ロゴ&#10;&#10;自動的に生成された説明">
              <a:extLst>
                <a:ext uri="{FF2B5EF4-FFF2-40B4-BE49-F238E27FC236}">
                  <a16:creationId xmlns:a16="http://schemas.microsoft.com/office/drawing/2014/main" id="{DDF12455-B0DE-40E5-91BF-6B75F04BFA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7898" y="5267793"/>
              <a:ext cx="1055819" cy="721047"/>
            </a:xfrm>
            <a:prstGeom prst="rect">
              <a:avLst/>
            </a:prstGeom>
          </p:spPr>
        </p:pic>
      </p:grpSp>
      <p:pic>
        <p:nvPicPr>
          <p:cNvPr id="10" name="図 9" descr="グラフィカル ユーザー インターフェイス, テキスト, Web サイト&#10;&#10;自動的に生成された説明">
            <a:extLst>
              <a:ext uri="{FF2B5EF4-FFF2-40B4-BE49-F238E27FC236}">
                <a16:creationId xmlns:a16="http://schemas.microsoft.com/office/drawing/2014/main" id="{00742F44-6BD5-4432-BAA8-7300C4403F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8953" y="5621135"/>
            <a:ext cx="8311441" cy="1558395"/>
          </a:xfrm>
          <a:prstGeom prst="rect">
            <a:avLst/>
          </a:prstGeom>
        </p:spPr>
      </p:pic>
      <p:pic>
        <p:nvPicPr>
          <p:cNvPr id="20" name="図 19" descr="アイコン が含まれている画像&#10;&#10;自動的に生成された説明">
            <a:extLst>
              <a:ext uri="{FF2B5EF4-FFF2-40B4-BE49-F238E27FC236}">
                <a16:creationId xmlns:a16="http://schemas.microsoft.com/office/drawing/2014/main" id="{9CC6A251-A9DE-439F-B5B5-96FEEBE7DB9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87506" y="3137971"/>
            <a:ext cx="3298964" cy="670975"/>
          </a:xfrm>
          <a:prstGeom prst="rect">
            <a:avLst/>
          </a:prstGeom>
        </p:spPr>
      </p:pic>
      <p:pic>
        <p:nvPicPr>
          <p:cNvPr id="33" name="図 32">
            <a:extLst>
              <a:ext uri="{FF2B5EF4-FFF2-40B4-BE49-F238E27FC236}">
                <a16:creationId xmlns:a16="http://schemas.microsoft.com/office/drawing/2014/main" id="{9B9E2A3C-DFBA-40C5-BE9D-6FBF06C856E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85838" y="3614697"/>
            <a:ext cx="3114218" cy="865836"/>
          </a:xfrm>
          <a:prstGeom prst="rect">
            <a:avLst/>
          </a:prstGeom>
        </p:spPr>
      </p:pic>
      <p:pic>
        <p:nvPicPr>
          <p:cNvPr id="52" name="図 51">
            <a:extLst>
              <a:ext uri="{FF2B5EF4-FFF2-40B4-BE49-F238E27FC236}">
                <a16:creationId xmlns:a16="http://schemas.microsoft.com/office/drawing/2014/main" id="{1F344F0A-E4A4-4E6B-84AB-49013F44CBA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22257" y="4541246"/>
            <a:ext cx="3070969" cy="566077"/>
          </a:xfrm>
          <a:prstGeom prst="rect">
            <a:avLst/>
          </a:prstGeom>
        </p:spPr>
      </p:pic>
      <p:pic>
        <p:nvPicPr>
          <p:cNvPr id="35" name="図 34" descr="コンピューターのスクリーンショット&#10;&#10;自動的に生成された説明">
            <a:extLst>
              <a:ext uri="{FF2B5EF4-FFF2-40B4-BE49-F238E27FC236}">
                <a16:creationId xmlns:a16="http://schemas.microsoft.com/office/drawing/2014/main" id="{6D80D2E6-D843-4265-8DC4-FA0ECA49460E}"/>
              </a:ext>
            </a:extLst>
          </p:cNvPr>
          <p:cNvPicPr>
            <a:picLocks noChangeAspect="1"/>
          </p:cNvPicPr>
          <p:nvPr/>
        </p:nvPicPr>
        <p:blipFill rotWithShape="1">
          <a:blip r:embed="rId11">
            <a:extLst>
              <a:ext uri="{28A0092B-C50C-407E-A947-70E740481C1C}">
                <a14:useLocalDpi xmlns:a14="http://schemas.microsoft.com/office/drawing/2010/main" val="0"/>
              </a:ext>
            </a:extLst>
          </a:blip>
          <a:srcRect l="34529" t="69143" r="34713" b="11080"/>
          <a:stretch/>
        </p:blipFill>
        <p:spPr>
          <a:xfrm>
            <a:off x="3403195" y="4200900"/>
            <a:ext cx="3220688" cy="510807"/>
          </a:xfrm>
          <a:prstGeom prst="rect">
            <a:avLst/>
          </a:prstGeom>
        </p:spPr>
      </p:pic>
      <p:pic>
        <p:nvPicPr>
          <p:cNvPr id="34" name="図 33" descr="グラフィカル ユーザー インターフェイス が含まれている画像&#10;&#10;自動的に生成された説明">
            <a:extLst>
              <a:ext uri="{FF2B5EF4-FFF2-40B4-BE49-F238E27FC236}">
                <a16:creationId xmlns:a16="http://schemas.microsoft.com/office/drawing/2014/main" id="{0ADF75AF-7A30-4A5A-8A0D-C9906C8BF59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74057" y="4905322"/>
            <a:ext cx="3358863" cy="505938"/>
          </a:xfrm>
          <a:prstGeom prst="rect">
            <a:avLst/>
          </a:prstGeom>
        </p:spPr>
      </p:pic>
      <p:sp>
        <p:nvSpPr>
          <p:cNvPr id="13" name="フッター プレースホルダー 12">
            <a:extLst>
              <a:ext uri="{FF2B5EF4-FFF2-40B4-BE49-F238E27FC236}">
                <a16:creationId xmlns:a16="http://schemas.microsoft.com/office/drawing/2014/main" id="{5DD95470-075E-DB44-9916-A458BE8D6562}"/>
              </a:ext>
            </a:extLst>
          </p:cNvPr>
          <p:cNvSpPr>
            <a:spLocks noGrp="1"/>
          </p:cNvSpPr>
          <p:nvPr>
            <p:ph type="ftr" sz="quarter" idx="11"/>
          </p:nvPr>
        </p:nvSpPr>
        <p:spPr/>
        <p:txBody>
          <a:bodyPr/>
          <a:lstStyle/>
          <a:p>
            <a:r>
              <a:rPr kumimoji="1" lang="en-US" altLang="ja-JP" dirty="0"/>
              <a:t>@ 2021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AA1F5FD5-21B8-E14A-89CF-940973A30DED}"/>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17</a:t>
            </a:fld>
            <a:endParaRPr kumimoji="1" lang="ja-JP" altLang="en-US"/>
          </a:p>
        </p:txBody>
      </p:sp>
      <p:sp>
        <p:nvSpPr>
          <p:cNvPr id="21" name="角丸四角形 30">
            <a:extLst>
              <a:ext uri="{FF2B5EF4-FFF2-40B4-BE49-F238E27FC236}">
                <a16:creationId xmlns:a16="http://schemas.microsoft.com/office/drawing/2014/main" id="{D8B09B59-B938-44A3-ACF7-DACD81BC5D01}"/>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22" name="タイトル 20">
            <a:extLst>
              <a:ext uri="{FF2B5EF4-FFF2-40B4-BE49-F238E27FC236}">
                <a16:creationId xmlns:a16="http://schemas.microsoft.com/office/drawing/2014/main" id="{17A6F7B8-5D38-4043-BD87-081BD523366E}"/>
              </a:ext>
            </a:extLst>
          </p:cNvPr>
          <p:cNvSpPr>
            <a:spLocks noGrp="1"/>
          </p:cNvSpPr>
          <p:nvPr>
            <p:ph type="title"/>
          </p:nvPr>
        </p:nvSpPr>
        <p:spPr>
          <a:xfrm>
            <a:off x="1169354" y="128824"/>
            <a:ext cx="8920796" cy="462600"/>
          </a:xfrm>
        </p:spPr>
        <p:txBody>
          <a:bodyPr/>
          <a:lstStyle/>
          <a:p>
            <a:r>
              <a:rPr lang="en-US" altLang="ja-JP" b="1" dirty="0">
                <a:latin typeface="游ゴシック" panose="020B0400000000000000" pitchFamily="50" charset="-128"/>
                <a:ea typeface="游ゴシック" panose="020B0400000000000000" pitchFamily="50" charset="-128"/>
              </a:rPr>
              <a:t>3.</a:t>
            </a:r>
            <a:r>
              <a:rPr lang="ja-JP" altLang="en-US" b="1">
                <a:latin typeface="游ゴシック" panose="020B0400000000000000" pitchFamily="50" charset="-128"/>
                <a:ea typeface="游ゴシック" panose="020B0400000000000000" pitchFamily="50" charset="-128"/>
              </a:rPr>
              <a:t>　</a:t>
            </a:r>
            <a:r>
              <a:rPr lang="ja-JP" altLang="en-US" b="1" dirty="0">
                <a:latin typeface="游ゴシック" panose="020B0400000000000000" pitchFamily="50" charset="-128"/>
                <a:ea typeface="游ゴシック" panose="020B0400000000000000" pitchFamily="50" charset="-128"/>
              </a:rPr>
              <a:t>「より、そう、ちから。」の深化</a:t>
            </a:r>
          </a:p>
        </p:txBody>
      </p:sp>
      <p:pic>
        <p:nvPicPr>
          <p:cNvPr id="30" name="図 29" descr="テキスト&#10;&#10;自動的に生成された説明">
            <a:extLst>
              <a:ext uri="{FF2B5EF4-FFF2-40B4-BE49-F238E27FC236}">
                <a16:creationId xmlns:a16="http://schemas.microsoft.com/office/drawing/2014/main" id="{767F70BE-3ED4-4BA0-809D-2AF4D5619A5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3562" y="2415948"/>
            <a:ext cx="3310433" cy="2021638"/>
          </a:xfrm>
          <a:prstGeom prst="rect">
            <a:avLst/>
          </a:prstGeom>
        </p:spPr>
      </p:pic>
      <p:grpSp>
        <p:nvGrpSpPr>
          <p:cNvPr id="17" name="グループ化 16">
            <a:extLst>
              <a:ext uri="{FF2B5EF4-FFF2-40B4-BE49-F238E27FC236}">
                <a16:creationId xmlns:a16="http://schemas.microsoft.com/office/drawing/2014/main" id="{2BFC790E-7004-48D9-AAEB-3F75F34DAD17}"/>
              </a:ext>
            </a:extLst>
          </p:cNvPr>
          <p:cNvGrpSpPr/>
          <p:nvPr/>
        </p:nvGrpSpPr>
        <p:grpSpPr>
          <a:xfrm>
            <a:off x="452258" y="3157604"/>
            <a:ext cx="9155292" cy="1077634"/>
            <a:chOff x="452258" y="3018707"/>
            <a:chExt cx="9155292" cy="1077634"/>
          </a:xfrm>
        </p:grpSpPr>
        <p:pic>
          <p:nvPicPr>
            <p:cNvPr id="40" name="図 39">
              <a:extLst>
                <a:ext uri="{FF2B5EF4-FFF2-40B4-BE49-F238E27FC236}">
                  <a16:creationId xmlns:a16="http://schemas.microsoft.com/office/drawing/2014/main" id="{E157D756-D8EF-48EB-A700-D923B1F278D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881771" y="3018707"/>
              <a:ext cx="2725779" cy="1077634"/>
            </a:xfrm>
            <a:prstGeom prst="rect">
              <a:avLst/>
            </a:prstGeom>
          </p:spPr>
        </p:pic>
        <p:pic>
          <p:nvPicPr>
            <p:cNvPr id="38" name="図 37" descr="人, 男, 探す, 窓 が含まれている画像&#10;&#10;自動的に生成された説明">
              <a:extLst>
                <a:ext uri="{FF2B5EF4-FFF2-40B4-BE49-F238E27FC236}">
                  <a16:creationId xmlns:a16="http://schemas.microsoft.com/office/drawing/2014/main" id="{803EE1CB-B600-46FE-8277-C3ACD561A48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2258" y="3018707"/>
              <a:ext cx="2725779" cy="1077634"/>
            </a:xfrm>
            <a:prstGeom prst="rect">
              <a:avLst/>
            </a:prstGeom>
          </p:spPr>
        </p:pic>
      </p:grpSp>
      <p:sp>
        <p:nvSpPr>
          <p:cNvPr id="6" name="正方形/長方形 5">
            <a:extLst>
              <a:ext uri="{FF2B5EF4-FFF2-40B4-BE49-F238E27FC236}">
                <a16:creationId xmlns:a16="http://schemas.microsoft.com/office/drawing/2014/main" id="{40C814BC-1F03-4700-2E11-3EC889D3147D}"/>
              </a:ext>
            </a:extLst>
          </p:cNvPr>
          <p:cNvSpPr/>
          <p:nvPr/>
        </p:nvSpPr>
        <p:spPr>
          <a:xfrm>
            <a:off x="388964" y="673597"/>
            <a:ext cx="9361488" cy="609398"/>
          </a:xfrm>
          <a:prstGeom prst="rect">
            <a:avLst/>
          </a:prstGeom>
        </p:spPr>
        <p:txBody>
          <a:bodyPr wrap="square">
            <a:spAutoFit/>
          </a:bodyPr>
          <a:lstStyle/>
          <a:p>
            <a:pPr>
              <a:lnSpc>
                <a:spcPct val="120000"/>
              </a:lnSpc>
            </a:pPr>
            <a:r>
              <a:rPr lang="ja-JP" altLang="en-US" sz="1400" dirty="0">
                <a:latin typeface="游ゴシック" panose="020B0400000000000000" pitchFamily="50" charset="-128"/>
                <a:ea typeface="游ゴシック" panose="020B0400000000000000" pitchFamily="50" charset="-128"/>
              </a:rPr>
              <a:t>「より、そう、ちから。」の取り組みをより一層深化させ、お客さまのニーズや地域の課題を発掘・解決していくことが「中長期的な企業価値の向上」や「社会全体の持続的な発展への貢献」につながる。</a:t>
            </a:r>
          </a:p>
        </p:txBody>
      </p:sp>
    </p:spTree>
    <p:extLst>
      <p:ext uri="{BB962C8B-B14F-4D97-AF65-F5344CB8AC3E}">
        <p14:creationId xmlns:p14="http://schemas.microsoft.com/office/powerpoint/2010/main" val="43923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00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8000"/>
                                  </p:stCondLst>
                                  <p:childTnLst>
                                    <p:set>
                                      <p:cBhvr>
                                        <p:cTn id="9" dur="1" fill="hold">
                                          <p:stCondLst>
                                            <p:cond delay="0"/>
                                          </p:stCondLst>
                                        </p:cTn>
                                        <p:tgtEl>
                                          <p:spTgt spid="41"/>
                                        </p:tgtEl>
                                        <p:attrNameLst>
                                          <p:attrName>style.visibility</p:attrName>
                                        </p:attrNameLst>
                                      </p:cBhvr>
                                      <p:to>
                                        <p:strVal val="visible"/>
                                      </p:to>
                                    </p:set>
                                    <p:animEffect transition="in" filter="wipe(down)">
                                      <p:cBhvr>
                                        <p:cTn id="10" dur="1000"/>
                                        <p:tgtEl>
                                          <p:spTgt spid="41"/>
                                        </p:tgtEl>
                                      </p:cBhvr>
                                    </p:animEffect>
                                  </p:childTnLst>
                                </p:cTn>
                              </p:par>
                              <p:par>
                                <p:cTn id="11" presetID="10" presetClass="entr" presetSubtype="0" fill="hold" nodeType="withEffect">
                                  <p:stCondLst>
                                    <p:cond delay="1300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childTnLst>
                                </p:cTn>
                              </p:par>
                              <p:par>
                                <p:cTn id="14" presetID="22" presetClass="entr" presetSubtype="4" fill="hold" nodeType="withEffect">
                                  <p:stCondLst>
                                    <p:cond delay="1600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4600"/>
                                        <p:tgtEl>
                                          <p:spTgt spid="36"/>
                                        </p:tgtEl>
                                      </p:cBhvr>
                                    </p:animEffect>
                                  </p:childTnLst>
                                </p:cTn>
                              </p:par>
                              <p:par>
                                <p:cTn id="17" presetID="22" presetClass="entr" presetSubtype="4" fill="hold" nodeType="withEffect">
                                  <p:stCondLst>
                                    <p:cond delay="1700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1000"/>
                                        <p:tgtEl>
                                          <p:spTgt spid="52"/>
                                        </p:tgtEl>
                                      </p:cBhvr>
                                    </p:animEffect>
                                  </p:childTnLst>
                                </p:cTn>
                              </p:par>
                              <p:par>
                                <p:cTn id="20" presetID="10" presetClass="entr" presetSubtype="0" fill="hold" nodeType="withEffect">
                                  <p:stCondLst>
                                    <p:cond delay="180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1000"/>
                                        <p:tgtEl>
                                          <p:spTgt spid="35"/>
                                        </p:tgtEl>
                                      </p:cBhvr>
                                    </p:animEffect>
                                  </p:childTnLst>
                                </p:cTn>
                              </p:par>
                              <p:par>
                                <p:cTn id="23" presetID="22" presetClass="entr" presetSubtype="4" fill="hold" nodeType="withEffect">
                                  <p:stCondLst>
                                    <p:cond delay="19000"/>
                                  </p:stCondLst>
                                  <p:childTnLst>
                                    <p:set>
                                      <p:cBhvr>
                                        <p:cTn id="24" dur="1" fill="hold">
                                          <p:stCondLst>
                                            <p:cond delay="0"/>
                                          </p:stCondLst>
                                        </p:cTn>
                                        <p:tgtEl>
                                          <p:spTgt spid="33"/>
                                        </p:tgtEl>
                                        <p:attrNameLst>
                                          <p:attrName>style.visibility</p:attrName>
                                        </p:attrNameLst>
                                      </p:cBhvr>
                                      <p:to>
                                        <p:strVal val="visible"/>
                                      </p:to>
                                    </p:set>
                                    <p:animEffect transition="in" filter="wipe(down)">
                                      <p:cBhvr>
                                        <p:cTn id="25" dur="1000"/>
                                        <p:tgtEl>
                                          <p:spTgt spid="33"/>
                                        </p:tgtEl>
                                      </p:cBhvr>
                                    </p:animEffect>
                                  </p:childTnLst>
                                </p:cTn>
                              </p:par>
                              <p:par>
                                <p:cTn id="26" presetID="10" presetClass="entr" presetSubtype="0" fill="hold" nodeType="withEffect">
                                  <p:stCondLst>
                                    <p:cond delay="2100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childTnLst>
                                </p:cTn>
                              </p:par>
                              <p:par>
                                <p:cTn id="29" presetID="10" presetClass="entr" presetSubtype="0" fill="hold" nodeType="withEffect">
                                  <p:stCondLst>
                                    <p:cond delay="210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childTnLst>
                                </p:cTn>
                              </p:par>
                              <p:par>
                                <p:cTn id="32" presetID="10" presetClass="entr" presetSubtype="0" fill="hold" nodeType="withEffect">
                                  <p:stCondLst>
                                    <p:cond delay="210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2100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par>
                                <p:cTn id="38" presetID="10" presetClass="entr" presetSubtype="0" fill="hold" nodeType="withEffect">
                                  <p:stCondLst>
                                    <p:cond delay="2100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A405C87F-BCAC-4EE9-A0E9-A46E2D0CE666}"/>
              </a:ext>
            </a:extLst>
          </p:cNvPr>
          <p:cNvSpPr/>
          <p:nvPr/>
        </p:nvSpPr>
        <p:spPr>
          <a:xfrm>
            <a:off x="269082" y="672806"/>
            <a:ext cx="9540875" cy="803297"/>
          </a:xfrm>
          <a:prstGeom prst="rect">
            <a:avLst/>
          </a:prstGeom>
        </p:spPr>
        <p:txBody>
          <a:bodyPr wrap="square">
            <a:spAutoFit/>
          </a:bodyPr>
          <a:lstStyle/>
          <a:p>
            <a:pPr>
              <a:lnSpc>
                <a:spcPct val="110000"/>
              </a:lnSpc>
            </a:pPr>
            <a:r>
              <a:rPr lang="ja-JP" altLang="en-US" sz="1400" dirty="0">
                <a:latin typeface="游ゴシック" panose="020B0400000000000000" pitchFamily="50" charset="-128"/>
                <a:ea typeface="游ゴシック" panose="020B0400000000000000" pitchFamily="50" charset="-128"/>
              </a:rPr>
              <a:t>地域社会との信頼関係をより強固にしていくという「地域協調」の基本精神は「より、そう、ちから。」に受け継がれているが、マテリアリティの解決、よりそう</a:t>
            </a:r>
            <a:r>
              <a:rPr lang="en-US" altLang="ja-JP" sz="1400" dirty="0">
                <a:latin typeface="游ゴシック" panose="020B0400000000000000" pitchFamily="50" charset="-128"/>
                <a:ea typeface="游ゴシック" panose="020B0400000000000000" pitchFamily="50" charset="-128"/>
              </a:rPr>
              <a:t>next</a:t>
            </a:r>
            <a:r>
              <a:rPr lang="ja-JP" altLang="en-US" sz="1400" dirty="0">
                <a:latin typeface="游ゴシック" panose="020B0400000000000000" pitchFamily="50" charset="-128"/>
                <a:ea typeface="游ゴシック" panose="020B0400000000000000" pitchFamily="50" charset="-128"/>
              </a:rPr>
              <a:t>の実現に向け、地域課題解決やビジネスにつなげる視点も加えて地域と関わっていく必要がある。</a:t>
            </a:r>
          </a:p>
        </p:txBody>
      </p:sp>
      <p:sp>
        <p:nvSpPr>
          <p:cNvPr id="23" name="フッター プレースホルダー 22">
            <a:extLst>
              <a:ext uri="{FF2B5EF4-FFF2-40B4-BE49-F238E27FC236}">
                <a16:creationId xmlns:a16="http://schemas.microsoft.com/office/drawing/2014/main" id="{B37622E3-1872-B14A-B960-576458D6E8AC}"/>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4" name="スライド番号プレースホルダー 23">
            <a:extLst>
              <a:ext uri="{FF2B5EF4-FFF2-40B4-BE49-F238E27FC236}">
                <a16:creationId xmlns:a16="http://schemas.microsoft.com/office/drawing/2014/main" id="{FC6E3EAD-7BE1-E849-A2DE-F5A46A118424}"/>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18</a:t>
            </a:fld>
            <a:endParaRPr kumimoji="1" lang="ja-JP" altLang="en-US"/>
          </a:p>
        </p:txBody>
      </p:sp>
      <p:sp>
        <p:nvSpPr>
          <p:cNvPr id="59" name="角丸四角形 30">
            <a:extLst>
              <a:ext uri="{FF2B5EF4-FFF2-40B4-BE49-F238E27FC236}">
                <a16:creationId xmlns:a16="http://schemas.microsoft.com/office/drawing/2014/main" id="{A952131C-D5D8-4457-BC20-6047EE236476}"/>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66" name="タイトル 20">
            <a:extLst>
              <a:ext uri="{FF2B5EF4-FFF2-40B4-BE49-F238E27FC236}">
                <a16:creationId xmlns:a16="http://schemas.microsoft.com/office/drawing/2014/main" id="{F1968E24-E0D9-4394-ACAF-E3156816F7D6}"/>
              </a:ext>
            </a:extLst>
          </p:cNvPr>
          <p:cNvSpPr txBox="1">
            <a:spLocks/>
          </p:cNvSpPr>
          <p:nvPr/>
        </p:nvSpPr>
        <p:spPr>
          <a:xfrm>
            <a:off x="1169354" y="121803"/>
            <a:ext cx="8920796" cy="476642"/>
          </a:xfrm>
          <a:prstGeom prst="rect">
            <a:avLst/>
          </a:prstGeom>
        </p:spPr>
        <p:txBody>
          <a:bodyPr vert="horz"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0" i="0" kern="1200">
                <a:solidFill>
                  <a:schemeClr val="tx1">
                    <a:lumMod val="85000"/>
                    <a:lumOff val="15000"/>
                  </a:schemeClr>
                </a:solidFill>
                <a:latin typeface="Yu Gothic UI" panose="020B0500000000000000" pitchFamily="34" charset="-128"/>
                <a:ea typeface="Yu Gothic UI" panose="020B0500000000000000" pitchFamily="34" charset="-128"/>
                <a:cs typeface="+mj-cs"/>
              </a:defRPr>
            </a:lvl1pPr>
          </a:lstStyle>
          <a:p>
            <a:r>
              <a:rPr lang="en-US" altLang="ja-JP" b="1" dirty="0">
                <a:latin typeface="游ゴシック" panose="020B0400000000000000" pitchFamily="50" charset="-128"/>
                <a:ea typeface="游ゴシック" panose="020B0400000000000000" pitchFamily="50" charset="-128"/>
              </a:rPr>
              <a:t>4.</a:t>
            </a:r>
            <a:r>
              <a:rPr lang="ja-JP" altLang="en-US" b="1" dirty="0">
                <a:latin typeface="游ゴシック" panose="020B0400000000000000" pitchFamily="50" charset="-128"/>
                <a:ea typeface="游ゴシック" panose="020B0400000000000000" pitchFamily="50" charset="-128"/>
              </a:rPr>
              <a:t>　これからの地域との関わり方</a:t>
            </a:r>
          </a:p>
        </p:txBody>
      </p:sp>
      <p:grpSp>
        <p:nvGrpSpPr>
          <p:cNvPr id="19" name="グループ化 18">
            <a:extLst>
              <a:ext uri="{FF2B5EF4-FFF2-40B4-BE49-F238E27FC236}">
                <a16:creationId xmlns:a16="http://schemas.microsoft.com/office/drawing/2014/main" id="{54B1CF88-7942-63CA-6C11-7529CF5BE52C}"/>
              </a:ext>
            </a:extLst>
          </p:cNvPr>
          <p:cNvGrpSpPr/>
          <p:nvPr/>
        </p:nvGrpSpPr>
        <p:grpSpPr>
          <a:xfrm>
            <a:off x="365177" y="1597895"/>
            <a:ext cx="3094064" cy="4530928"/>
            <a:chOff x="365177" y="1433839"/>
            <a:chExt cx="3094064" cy="4530928"/>
          </a:xfrm>
        </p:grpSpPr>
        <p:sp>
          <p:nvSpPr>
            <p:cNvPr id="20" name="テキスト ボックス 19">
              <a:extLst>
                <a:ext uri="{FF2B5EF4-FFF2-40B4-BE49-F238E27FC236}">
                  <a16:creationId xmlns:a16="http://schemas.microsoft.com/office/drawing/2014/main" id="{73F9A773-1C64-F8B1-2A0B-B03D76CBD315}"/>
                </a:ext>
              </a:extLst>
            </p:cNvPr>
            <p:cNvSpPr txBox="1"/>
            <p:nvPr/>
          </p:nvSpPr>
          <p:spPr>
            <a:xfrm>
              <a:off x="460608" y="1694164"/>
              <a:ext cx="2903203" cy="514157"/>
            </a:xfrm>
            <a:prstGeom prst="rect">
              <a:avLst/>
            </a:prstGeom>
            <a:solidFill>
              <a:srgbClr val="FFE699"/>
            </a:solidFill>
          </p:spPr>
          <p:txBody>
            <a:bodyPr wrap="square" lIns="180000" tIns="108000" rIns="180000" bIns="72000">
              <a:spAutoFit/>
            </a:bodyPr>
            <a:lstStyle/>
            <a:p>
              <a:pPr algn="ctr">
                <a:lnSpc>
                  <a:spcPct val="120000"/>
                </a:lnSpc>
                <a:spcAft>
                  <a:spcPts val="600"/>
                </a:spcAft>
              </a:pPr>
              <a:r>
                <a:rPr kumimoji="1" lang="ja-JP" altLang="en-US" b="1" dirty="0">
                  <a:ln w="3175">
                    <a:noFill/>
                    <a:prstDash val="solid"/>
                  </a:ln>
                  <a:solidFill>
                    <a:schemeClr val="bg1"/>
                  </a:solidFill>
                  <a:effectLst>
                    <a:glow rad="165100">
                      <a:srgbClr val="FF9900"/>
                    </a:glow>
                  </a:effectLst>
                  <a:latin typeface="游ゴシック" panose="020B0400000000000000" pitchFamily="50" charset="-128"/>
                  <a:ea typeface="游ゴシック" panose="020B0400000000000000" pitchFamily="50" charset="-128"/>
                </a:rPr>
                <a:t>電気事業を円滑に進める</a:t>
              </a:r>
              <a:endParaRPr kumimoji="1" lang="en-US" altLang="ja-JP" b="1" dirty="0">
                <a:ln w="3175">
                  <a:noFill/>
                  <a:prstDash val="solid"/>
                </a:ln>
                <a:solidFill>
                  <a:schemeClr val="bg1"/>
                </a:solidFill>
                <a:effectLst>
                  <a:glow rad="165100">
                    <a:srgbClr val="FF9900"/>
                  </a:glow>
                </a:effectLst>
                <a:latin typeface="游ゴシック" panose="020B0400000000000000" pitchFamily="50" charset="-128"/>
                <a:ea typeface="游ゴシック" panose="020B0400000000000000" pitchFamily="50" charset="-128"/>
              </a:endParaRPr>
            </a:p>
          </p:txBody>
        </p:sp>
        <p:grpSp>
          <p:nvGrpSpPr>
            <p:cNvPr id="21" name="グループ化 20">
              <a:extLst>
                <a:ext uri="{FF2B5EF4-FFF2-40B4-BE49-F238E27FC236}">
                  <a16:creationId xmlns:a16="http://schemas.microsoft.com/office/drawing/2014/main" id="{B2159E39-C6A6-A0BD-DE9B-041085DCB2CB}"/>
                </a:ext>
              </a:extLst>
            </p:cNvPr>
            <p:cNvGrpSpPr/>
            <p:nvPr/>
          </p:nvGrpSpPr>
          <p:grpSpPr>
            <a:xfrm>
              <a:off x="1028688" y="2529449"/>
              <a:ext cx="1892308" cy="2380710"/>
              <a:chOff x="625437" y="2417486"/>
              <a:chExt cx="2786933" cy="3506237"/>
            </a:xfrm>
          </p:grpSpPr>
          <p:grpSp>
            <p:nvGrpSpPr>
              <p:cNvPr id="31" name="グループ化 30">
                <a:extLst>
                  <a:ext uri="{FF2B5EF4-FFF2-40B4-BE49-F238E27FC236}">
                    <a16:creationId xmlns:a16="http://schemas.microsoft.com/office/drawing/2014/main" id="{9F602884-8BCF-0B8F-01B9-E8F9D01C2F34}"/>
                  </a:ext>
                </a:extLst>
              </p:cNvPr>
              <p:cNvGrpSpPr/>
              <p:nvPr/>
            </p:nvGrpSpPr>
            <p:grpSpPr>
              <a:xfrm>
                <a:off x="627032" y="2417486"/>
                <a:ext cx="2785338" cy="1771689"/>
                <a:chOff x="620718" y="2417487"/>
                <a:chExt cx="1845237" cy="1173712"/>
              </a:xfrm>
            </p:grpSpPr>
            <p:pic>
              <p:nvPicPr>
                <p:cNvPr id="35" name="Picture 8">
                  <a:extLst>
                    <a:ext uri="{FF2B5EF4-FFF2-40B4-BE49-F238E27FC236}">
                      <a16:creationId xmlns:a16="http://schemas.microsoft.com/office/drawing/2014/main" id="{C7A8DAC1-B418-5CC6-1541-C1CE27593F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998" t="-206" r="1657" b="206"/>
                <a:stretch/>
              </p:blipFill>
              <p:spPr bwMode="auto">
                <a:xfrm>
                  <a:off x="620718" y="2519208"/>
                  <a:ext cx="1754258" cy="1071991"/>
                </a:xfrm>
                <a:prstGeom prst="rect">
                  <a:avLst/>
                </a:prstGeom>
                <a:noFill/>
                <a:extLst>
                  <a:ext uri="{909E8E84-426E-40DD-AFC4-6F175D3DCCD1}">
                    <a14:hiddenFill xmlns:a14="http://schemas.microsoft.com/office/drawing/2010/main">
                      <a:solidFill>
                        <a:srgbClr val="FFFFFF"/>
                      </a:solidFill>
                    </a14:hiddenFill>
                  </a:ext>
                </a:extLst>
              </p:spPr>
            </p:pic>
            <p:sp>
              <p:nvSpPr>
                <p:cNvPr id="36" name="テキスト ボックス 35">
                  <a:extLst>
                    <a:ext uri="{FF2B5EF4-FFF2-40B4-BE49-F238E27FC236}">
                      <a16:creationId xmlns:a16="http://schemas.microsoft.com/office/drawing/2014/main" id="{0CCAFF3A-2529-D046-C2FB-80773B3D9CB4}"/>
                    </a:ext>
                  </a:extLst>
                </p:cNvPr>
                <p:cNvSpPr txBox="1"/>
                <p:nvPr/>
              </p:nvSpPr>
              <p:spPr>
                <a:xfrm>
                  <a:off x="1794663" y="2417487"/>
                  <a:ext cx="671292" cy="469699"/>
                </a:xfrm>
                <a:prstGeom prst="rect">
                  <a:avLst/>
                </a:prstGeom>
                <a:noFill/>
              </p:spPr>
              <p:txBody>
                <a:bodyPr wrap="none" lIns="180000" tIns="180000" rIns="180000" bIns="180000" rtlCol="0">
                  <a:spAutoFit/>
                </a:bodyPr>
                <a:lstStyle/>
                <a:p>
                  <a:pPr algn="l">
                    <a:lnSpc>
                      <a:spcPct val="120000"/>
                    </a:lnSpc>
                    <a:spcAft>
                      <a:spcPts val="600"/>
                    </a:spcAft>
                  </a:pPr>
                  <a:r>
                    <a:rPr kumimoji="1" lang="ja-JP" altLang="en-US" sz="600" dirty="0">
                      <a:effectLst>
                        <a:glow rad="431800">
                          <a:schemeClr val="accent3">
                            <a:satMod val="175000"/>
                          </a:schemeClr>
                        </a:glow>
                      </a:effectLst>
                      <a:latin typeface="游ゴシック" panose="020B0400000000000000" pitchFamily="50" charset="-128"/>
                      <a:ea typeface="游ゴシック" panose="020B0400000000000000" pitchFamily="50" charset="-128"/>
                    </a:rPr>
                    <a:t>祭り参加</a:t>
                  </a:r>
                </a:p>
              </p:txBody>
            </p:sp>
          </p:grpSp>
          <p:grpSp>
            <p:nvGrpSpPr>
              <p:cNvPr id="32" name="グループ化 31">
                <a:extLst>
                  <a:ext uri="{FF2B5EF4-FFF2-40B4-BE49-F238E27FC236}">
                    <a16:creationId xmlns:a16="http://schemas.microsoft.com/office/drawing/2014/main" id="{8CBF26DC-618D-5214-D720-114F15D7CF7F}"/>
                  </a:ext>
                </a:extLst>
              </p:cNvPr>
              <p:cNvGrpSpPr/>
              <p:nvPr/>
            </p:nvGrpSpPr>
            <p:grpSpPr>
              <a:xfrm>
                <a:off x="625437" y="4186847"/>
                <a:ext cx="2762860" cy="1736876"/>
                <a:chOff x="619324" y="3563995"/>
                <a:chExt cx="1859393" cy="1168910"/>
              </a:xfrm>
            </p:grpSpPr>
            <p:pic>
              <p:nvPicPr>
                <p:cNvPr id="33" name="Picture 6">
                  <a:extLst>
                    <a:ext uri="{FF2B5EF4-FFF2-40B4-BE49-F238E27FC236}">
                      <a16:creationId xmlns:a16="http://schemas.microsoft.com/office/drawing/2014/main" id="{AC67D30D-6171-8533-FA97-C98CDAD52A5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13456"/>
                <a:stretch/>
              </p:blipFill>
              <p:spPr bwMode="auto">
                <a:xfrm>
                  <a:off x="619324" y="3645817"/>
                  <a:ext cx="1783058" cy="1087088"/>
                </a:xfrm>
                <a:prstGeom prst="rect">
                  <a:avLst/>
                </a:prstGeom>
                <a:noFill/>
                <a:extLst>
                  <a:ext uri="{909E8E84-426E-40DD-AFC4-6F175D3DCCD1}">
                    <a14:hiddenFill xmlns:a14="http://schemas.microsoft.com/office/drawing/2010/main">
                      <a:solidFill>
                        <a:srgbClr val="FFFFFF"/>
                      </a:solidFill>
                    </a14:hiddenFill>
                  </a:ext>
                </a:extLst>
              </p:spPr>
            </p:pic>
            <p:sp>
              <p:nvSpPr>
                <p:cNvPr id="34" name="テキスト ボックス 33">
                  <a:extLst>
                    <a:ext uri="{FF2B5EF4-FFF2-40B4-BE49-F238E27FC236}">
                      <a16:creationId xmlns:a16="http://schemas.microsoft.com/office/drawing/2014/main" id="{788F65BD-3C08-5A64-8DA8-3A69DDF0F149}"/>
                    </a:ext>
                  </a:extLst>
                </p:cNvPr>
                <p:cNvSpPr txBox="1"/>
                <p:nvPr/>
              </p:nvSpPr>
              <p:spPr>
                <a:xfrm>
                  <a:off x="1807425" y="3563995"/>
                  <a:ext cx="671292" cy="469699"/>
                </a:xfrm>
                <a:prstGeom prst="rect">
                  <a:avLst/>
                </a:prstGeom>
                <a:noFill/>
              </p:spPr>
              <p:txBody>
                <a:bodyPr wrap="none" lIns="180000" tIns="180000" rIns="180000" bIns="180000" rtlCol="0">
                  <a:spAutoFit/>
                </a:bodyPr>
                <a:lstStyle/>
                <a:p>
                  <a:pPr algn="l">
                    <a:lnSpc>
                      <a:spcPct val="120000"/>
                    </a:lnSpc>
                    <a:spcAft>
                      <a:spcPts val="600"/>
                    </a:spcAft>
                  </a:pPr>
                  <a:r>
                    <a:rPr kumimoji="1" lang="ja-JP" altLang="en-US" sz="600" dirty="0">
                      <a:effectLst>
                        <a:glow rad="431800">
                          <a:schemeClr val="accent3">
                            <a:satMod val="175000"/>
                          </a:schemeClr>
                        </a:glow>
                      </a:effectLst>
                      <a:latin typeface="游ゴシック" panose="020B0400000000000000" pitchFamily="50" charset="-128"/>
                      <a:ea typeface="游ゴシック" panose="020B0400000000000000" pitchFamily="50" charset="-128"/>
                    </a:rPr>
                    <a:t>体験農園</a:t>
                  </a:r>
                </a:p>
              </p:txBody>
            </p:sp>
          </p:grpSp>
        </p:grpSp>
        <p:sp>
          <p:nvSpPr>
            <p:cNvPr id="25" name="四角形: 角を丸くする 64">
              <a:extLst>
                <a:ext uri="{FF2B5EF4-FFF2-40B4-BE49-F238E27FC236}">
                  <a16:creationId xmlns:a16="http://schemas.microsoft.com/office/drawing/2014/main" id="{4E6DC93F-821F-76DE-048B-8FBF5FC24829}"/>
                </a:ext>
              </a:extLst>
            </p:cNvPr>
            <p:cNvSpPr/>
            <p:nvPr/>
          </p:nvSpPr>
          <p:spPr>
            <a:xfrm>
              <a:off x="534722" y="5139261"/>
              <a:ext cx="1046164" cy="193962"/>
            </a:xfrm>
            <a:prstGeom prst="roundRect">
              <a:avLst>
                <a:gd name="adj" fmla="val 0"/>
              </a:avLst>
            </a:prstGeom>
            <a:solidFill>
              <a:srgbClr val="FF9900"/>
            </a:solidFill>
            <a:ln>
              <a:noFill/>
            </a:ln>
          </p:spPr>
          <p:style>
            <a:lnRef idx="1">
              <a:schemeClr val="accent3"/>
            </a:lnRef>
            <a:fillRef idx="2">
              <a:schemeClr val="accent3"/>
            </a:fillRef>
            <a:effectRef idx="1">
              <a:schemeClr val="accent3"/>
            </a:effectRef>
            <a:fontRef idx="minor">
              <a:schemeClr val="dk1"/>
            </a:fontRef>
          </p:style>
          <p:txBody>
            <a:bodyPr wrap="square" lIns="0" rIns="0" rtlCol="0" anchor="ctr">
              <a:noAutofit/>
            </a:bodyPr>
            <a:lstStyle/>
            <a:p>
              <a:pPr algn="ctr"/>
              <a:r>
                <a:rPr kumimoji="1" lang="ja-JP" altLang="en-US" sz="1000" b="1" dirty="0">
                  <a:solidFill>
                    <a:schemeClr val="bg1"/>
                  </a:solidFill>
                  <a:latin typeface="游ゴシック" panose="020B0400000000000000" pitchFamily="50" charset="-128"/>
                  <a:ea typeface="游ゴシック" panose="020B0400000000000000" pitchFamily="50" charset="-128"/>
                </a:rPr>
                <a:t>地域 </a:t>
              </a:r>
              <a:r>
                <a:rPr kumimoji="1" lang="ja-JP" altLang="en-US" sz="700" b="1" dirty="0">
                  <a:solidFill>
                    <a:schemeClr val="bg1"/>
                  </a:solidFill>
                  <a:latin typeface="游ゴシック" panose="020B0400000000000000" pitchFamily="50" charset="-128"/>
                  <a:ea typeface="游ゴシック" panose="020B0400000000000000" pitchFamily="50" charset="-128"/>
                </a:rPr>
                <a:t>から</a:t>
              </a:r>
              <a:endParaRPr kumimoji="1" lang="ja-JP" altLang="en-US" sz="1000" b="1" dirty="0">
                <a:solidFill>
                  <a:schemeClr val="bg1"/>
                </a:solidFill>
                <a:latin typeface="游ゴシック" panose="020B0400000000000000" pitchFamily="50" charset="-128"/>
                <a:ea typeface="游ゴシック" panose="020B0400000000000000" pitchFamily="50" charset="-128"/>
              </a:endParaRPr>
            </a:p>
          </p:txBody>
        </p:sp>
        <p:sp>
          <p:nvSpPr>
            <p:cNvPr id="26" name="正方形/長方形 25">
              <a:extLst>
                <a:ext uri="{FF2B5EF4-FFF2-40B4-BE49-F238E27FC236}">
                  <a16:creationId xmlns:a16="http://schemas.microsoft.com/office/drawing/2014/main" id="{39D7FC00-4DFE-93EB-E36C-2AFCC3D3267E}"/>
                </a:ext>
              </a:extLst>
            </p:cNvPr>
            <p:cNvSpPr/>
            <p:nvPr/>
          </p:nvSpPr>
          <p:spPr>
            <a:xfrm>
              <a:off x="365177" y="1557610"/>
              <a:ext cx="3094064" cy="4407157"/>
            </a:xfrm>
            <a:prstGeom prst="rect">
              <a:avLst/>
            </a:prstGeom>
            <a:noFill/>
            <a:ln w="12700">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27" name="テキスト ボックス 26">
              <a:extLst>
                <a:ext uri="{FF2B5EF4-FFF2-40B4-BE49-F238E27FC236}">
                  <a16:creationId xmlns:a16="http://schemas.microsoft.com/office/drawing/2014/main" id="{6E785214-34D2-9583-8EDA-A83129D6F0AB}"/>
                </a:ext>
              </a:extLst>
            </p:cNvPr>
            <p:cNvSpPr txBox="1"/>
            <p:nvPr/>
          </p:nvSpPr>
          <p:spPr>
            <a:xfrm>
              <a:off x="534723" y="5332476"/>
              <a:ext cx="2761190" cy="403357"/>
            </a:xfrm>
            <a:prstGeom prst="rect">
              <a:avLst/>
            </a:prstGeom>
            <a:solidFill>
              <a:srgbClr val="FFE699"/>
            </a:solidFill>
            <a:ln>
              <a:noFill/>
            </a:ln>
          </p:spPr>
          <p:txBody>
            <a:bodyPr wrap="square" lIns="180000" tIns="108000" rIns="180000" bIns="72000">
              <a:spAutoFit/>
            </a:bodyPr>
            <a:lstStyle/>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信頼されることが必須</a:t>
              </a:r>
            </a:p>
          </p:txBody>
        </p:sp>
        <p:sp>
          <p:nvSpPr>
            <p:cNvPr id="28" name="正方形/長方形 27">
              <a:extLst>
                <a:ext uri="{FF2B5EF4-FFF2-40B4-BE49-F238E27FC236}">
                  <a16:creationId xmlns:a16="http://schemas.microsoft.com/office/drawing/2014/main" id="{BE6402B4-16DC-E712-659A-98095F2BC926}"/>
                </a:ext>
              </a:extLst>
            </p:cNvPr>
            <p:cNvSpPr/>
            <p:nvPr/>
          </p:nvSpPr>
          <p:spPr>
            <a:xfrm>
              <a:off x="1481966" y="1433839"/>
              <a:ext cx="917636" cy="238739"/>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kumimoji="1" lang="ja-JP" altLang="en-US" sz="1100" b="1" dirty="0">
                  <a:latin typeface="游ゴシック" panose="020B0400000000000000" pitchFamily="50" charset="-128"/>
                  <a:ea typeface="游ゴシック" panose="020B0400000000000000" pitchFamily="50" charset="-128"/>
                </a:rPr>
                <a:t>これまで</a:t>
              </a:r>
            </a:p>
          </p:txBody>
        </p:sp>
        <p:sp>
          <p:nvSpPr>
            <p:cNvPr id="30" name="テキスト ボックス 29">
              <a:extLst>
                <a:ext uri="{FF2B5EF4-FFF2-40B4-BE49-F238E27FC236}">
                  <a16:creationId xmlns:a16="http://schemas.microsoft.com/office/drawing/2014/main" id="{6F5E1133-B28E-B5F7-1929-B305C753573B}"/>
                </a:ext>
              </a:extLst>
            </p:cNvPr>
            <p:cNvSpPr txBox="1"/>
            <p:nvPr/>
          </p:nvSpPr>
          <p:spPr>
            <a:xfrm>
              <a:off x="553295" y="2264431"/>
              <a:ext cx="2781728" cy="394124"/>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spcAft>
                  <a:spcPts val="600"/>
                </a:spcAft>
              </a:pPr>
              <a:r>
                <a:rPr kumimoji="1" lang="ja-JP" altLang="en-US" sz="1200" b="1" dirty="0">
                  <a:ln w="3175">
                    <a:noFill/>
                    <a:prstDash val="solid"/>
                  </a:ln>
                  <a:effectLst/>
                  <a:latin typeface="游ゴシック" panose="020B0400000000000000" pitchFamily="50" charset="-128"/>
                  <a:ea typeface="游ゴシック" panose="020B0400000000000000" pitchFamily="50" charset="-128"/>
                </a:rPr>
                <a:t>地域とのコミュニケーション</a:t>
              </a:r>
              <a:endParaRPr kumimoji="1" lang="en-US" altLang="ja-JP" sz="1200" b="1" dirty="0">
                <a:ln w="3175">
                  <a:noFill/>
                  <a:prstDash val="solid"/>
                </a:ln>
                <a:effectLst/>
                <a:latin typeface="游ゴシック" panose="020B0400000000000000" pitchFamily="50" charset="-128"/>
                <a:ea typeface="游ゴシック" panose="020B0400000000000000" pitchFamily="50" charset="-128"/>
              </a:endParaRPr>
            </a:p>
          </p:txBody>
        </p:sp>
      </p:grpSp>
      <p:grpSp>
        <p:nvGrpSpPr>
          <p:cNvPr id="39" name="グループ化 38">
            <a:extLst>
              <a:ext uri="{FF2B5EF4-FFF2-40B4-BE49-F238E27FC236}">
                <a16:creationId xmlns:a16="http://schemas.microsoft.com/office/drawing/2014/main" id="{F20DE6E0-A7D4-A2C8-913C-25858C9B7E79}"/>
              </a:ext>
            </a:extLst>
          </p:cNvPr>
          <p:cNvGrpSpPr/>
          <p:nvPr/>
        </p:nvGrpSpPr>
        <p:grpSpPr>
          <a:xfrm>
            <a:off x="173256" y="1396294"/>
            <a:ext cx="9731140" cy="5765463"/>
            <a:chOff x="173256" y="1321138"/>
            <a:chExt cx="9731140" cy="5765463"/>
          </a:xfrm>
        </p:grpSpPr>
        <p:sp>
          <p:nvSpPr>
            <p:cNvPr id="40" name="正方形/長方形 39">
              <a:extLst>
                <a:ext uri="{FF2B5EF4-FFF2-40B4-BE49-F238E27FC236}">
                  <a16:creationId xmlns:a16="http://schemas.microsoft.com/office/drawing/2014/main" id="{F00E4ABC-61A4-146E-C0B2-4996EEFD9C81}"/>
                </a:ext>
              </a:extLst>
            </p:cNvPr>
            <p:cNvSpPr/>
            <p:nvPr/>
          </p:nvSpPr>
          <p:spPr>
            <a:xfrm>
              <a:off x="173256" y="1479577"/>
              <a:ext cx="9731140" cy="5607024"/>
            </a:xfrm>
            <a:prstGeom prst="rect">
              <a:avLst/>
            </a:prstGeom>
            <a:noFill/>
            <a:ln w="12700">
              <a:solidFill>
                <a:schemeClr val="tx1">
                  <a:lumMod val="50000"/>
                  <a:lumOff val="50000"/>
                </a:schemeClr>
              </a:solid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42" name="正方形/長方形 41">
              <a:extLst>
                <a:ext uri="{FF2B5EF4-FFF2-40B4-BE49-F238E27FC236}">
                  <a16:creationId xmlns:a16="http://schemas.microsoft.com/office/drawing/2014/main" id="{DAAA4657-ABC4-D3A6-8DEB-F6AC856B559E}"/>
                </a:ext>
              </a:extLst>
            </p:cNvPr>
            <p:cNvSpPr/>
            <p:nvPr/>
          </p:nvSpPr>
          <p:spPr>
            <a:xfrm>
              <a:off x="6494875" y="1321138"/>
              <a:ext cx="1045115" cy="320970"/>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r>
                <a:rPr kumimoji="1" lang="ja-JP" altLang="en-US" sz="1600" b="1" dirty="0">
                  <a:latin typeface="游ゴシック" panose="020B0400000000000000" pitchFamily="50" charset="-128"/>
                  <a:ea typeface="游ゴシック" panose="020B0400000000000000" pitchFamily="50" charset="-128"/>
                </a:rPr>
                <a:t>これから</a:t>
              </a:r>
            </a:p>
          </p:txBody>
        </p:sp>
      </p:grpSp>
      <p:sp>
        <p:nvSpPr>
          <p:cNvPr id="43" name="テキスト ボックス 42">
            <a:extLst>
              <a:ext uri="{FF2B5EF4-FFF2-40B4-BE49-F238E27FC236}">
                <a16:creationId xmlns:a16="http://schemas.microsoft.com/office/drawing/2014/main" id="{828269CE-AAB6-DD46-32EC-5A32FCF6493A}"/>
              </a:ext>
            </a:extLst>
          </p:cNvPr>
          <p:cNvSpPr txBox="1"/>
          <p:nvPr/>
        </p:nvSpPr>
        <p:spPr>
          <a:xfrm>
            <a:off x="3894609" y="6392039"/>
            <a:ext cx="6066045" cy="718714"/>
          </a:xfrm>
          <a:prstGeom prst="rect">
            <a:avLst/>
          </a:prstGeom>
          <a:noFill/>
        </p:spPr>
        <p:txBody>
          <a:bodyPr wrap="square" lIns="180000" tIns="0" rIns="180000" bIns="72000">
            <a:spAutoFit/>
          </a:bodyPr>
          <a:lstStyle/>
          <a:p>
            <a:pPr algn="ctr">
              <a:lnSpc>
                <a:spcPct val="120000"/>
              </a:lnSpc>
            </a:pP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地域と東北電力グループが</a:t>
            </a:r>
            <a:r>
              <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rPr>
              <a:t>WIN</a:t>
            </a: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a:t>
            </a:r>
            <a:r>
              <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rPr>
              <a:t>WIN</a:t>
            </a:r>
            <a:r>
              <a:rPr kumimoji="1" lang="ja-JP" altLang="en-US" b="1" dirty="0">
                <a:ln w="3175">
                  <a:noFill/>
                  <a:prstDash val="solid"/>
                </a:ln>
                <a:solidFill>
                  <a:srgbClr val="C00000"/>
                </a:solidFill>
                <a:latin typeface="游ゴシック" panose="020B0400000000000000" pitchFamily="50" charset="-128"/>
                <a:ea typeface="游ゴシック" panose="020B0400000000000000" pitchFamily="50" charset="-128"/>
              </a:rPr>
              <a:t>の関係を築き、</a:t>
            </a:r>
            <a:endParaRPr kumimoji="1" lang="en-US" altLang="ja-JP" b="1" dirty="0">
              <a:ln w="3175">
                <a:noFill/>
                <a:prstDash val="solid"/>
              </a:ln>
              <a:solidFill>
                <a:srgbClr val="C00000"/>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b="1" dirty="0">
                <a:ln w="3175">
                  <a:noFill/>
                  <a:prstDash val="solid"/>
                </a:ln>
                <a:solidFill>
                  <a:srgbClr val="C00000"/>
                </a:solidFill>
                <a:effectLst/>
                <a:latin typeface="游ゴシック" panose="020B0400000000000000" pitchFamily="50" charset="-128"/>
                <a:ea typeface="游ゴシック" panose="020B0400000000000000" pitchFamily="50" charset="-128"/>
              </a:rPr>
              <a:t>ともに持続的に発展</a:t>
            </a:r>
          </a:p>
        </p:txBody>
      </p:sp>
      <p:cxnSp>
        <p:nvCxnSpPr>
          <p:cNvPr id="44" name="直線矢印コネクタ 43">
            <a:extLst>
              <a:ext uri="{FF2B5EF4-FFF2-40B4-BE49-F238E27FC236}">
                <a16:creationId xmlns:a16="http://schemas.microsoft.com/office/drawing/2014/main" id="{69942CFA-37F0-BF4F-F802-E158A9AF343B}"/>
              </a:ext>
            </a:extLst>
          </p:cNvPr>
          <p:cNvCxnSpPr>
            <a:cxnSpLocks/>
            <a:endCxn id="43" idx="0"/>
          </p:cNvCxnSpPr>
          <p:nvPr/>
        </p:nvCxnSpPr>
        <p:spPr>
          <a:xfrm>
            <a:off x="6927631" y="5936240"/>
            <a:ext cx="1" cy="455799"/>
          </a:xfrm>
          <a:prstGeom prst="straightConnector1">
            <a:avLst/>
          </a:prstGeom>
          <a:ln w="57150">
            <a:solidFill>
              <a:srgbClr val="D079F7"/>
            </a:solidFill>
            <a:tailEnd type="arrow" w="sm" len="sm"/>
          </a:ln>
        </p:spPr>
        <p:style>
          <a:lnRef idx="1">
            <a:schemeClr val="accent1"/>
          </a:lnRef>
          <a:fillRef idx="0">
            <a:schemeClr val="accent1"/>
          </a:fillRef>
          <a:effectRef idx="0">
            <a:schemeClr val="accent1"/>
          </a:effectRef>
          <a:fontRef idx="minor">
            <a:schemeClr val="tx1"/>
          </a:fontRef>
        </p:style>
      </p:cxnSp>
      <p:grpSp>
        <p:nvGrpSpPr>
          <p:cNvPr id="45" name="グループ化 44">
            <a:extLst>
              <a:ext uri="{FF2B5EF4-FFF2-40B4-BE49-F238E27FC236}">
                <a16:creationId xmlns:a16="http://schemas.microsoft.com/office/drawing/2014/main" id="{6A9859FA-1E3C-E9A4-1311-41EE9A8D101E}"/>
              </a:ext>
            </a:extLst>
          </p:cNvPr>
          <p:cNvGrpSpPr/>
          <p:nvPr/>
        </p:nvGrpSpPr>
        <p:grpSpPr>
          <a:xfrm>
            <a:off x="3587664" y="5004872"/>
            <a:ext cx="6132599" cy="931368"/>
            <a:chOff x="3587664" y="4840816"/>
            <a:chExt cx="6132599" cy="931368"/>
          </a:xfrm>
        </p:grpSpPr>
        <p:sp>
          <p:nvSpPr>
            <p:cNvPr id="46" name="楕円 54">
              <a:extLst>
                <a:ext uri="{FF2B5EF4-FFF2-40B4-BE49-F238E27FC236}">
                  <a16:creationId xmlns:a16="http://schemas.microsoft.com/office/drawing/2014/main" id="{DFD47E63-AF7E-1AA7-24BA-2E6514AE359A}"/>
                </a:ext>
              </a:extLst>
            </p:cNvPr>
            <p:cNvSpPr/>
            <p:nvPr/>
          </p:nvSpPr>
          <p:spPr>
            <a:xfrm>
              <a:off x="3587664" y="5346271"/>
              <a:ext cx="332856" cy="337983"/>
            </a:xfrm>
            <a:prstGeom prst="ellipse">
              <a:avLst/>
            </a:prstGeom>
            <a:solidFill>
              <a:schemeClr val="bg2">
                <a:lumMod val="25000"/>
              </a:schemeClr>
            </a:solidFill>
            <a:ln>
              <a:noFill/>
            </a:ln>
          </p:spPr>
          <p:style>
            <a:lnRef idx="1">
              <a:schemeClr val="accent3"/>
            </a:lnRef>
            <a:fillRef idx="2">
              <a:schemeClr val="accent3"/>
            </a:fillRef>
            <a:effectRef idx="1">
              <a:schemeClr val="accent3"/>
            </a:effectRef>
            <a:fontRef idx="minor">
              <a:schemeClr val="dk1"/>
            </a:fontRef>
          </p:style>
          <p:txBody>
            <a:bodyPr wrap="square" lIns="0" tIns="54000" rIns="0" rtlCol="0" anchor="ctr">
              <a:noAutofit/>
            </a:bodyPr>
            <a:lstStyle/>
            <a:p>
              <a:pPr algn="ctr"/>
              <a:r>
                <a:rPr kumimoji="1" lang="ja-JP" altLang="en-US" sz="2000" b="1" dirty="0">
                  <a:solidFill>
                    <a:schemeClr val="bg1"/>
                  </a:solidFill>
                  <a:latin typeface="游ゴシック" panose="020B0400000000000000" pitchFamily="50" charset="-128"/>
                  <a:ea typeface="游ゴシック" panose="020B0400000000000000" pitchFamily="50" charset="-128"/>
                </a:rPr>
                <a:t>＋</a:t>
              </a:r>
            </a:p>
          </p:txBody>
        </p:sp>
        <p:grpSp>
          <p:nvGrpSpPr>
            <p:cNvPr id="47" name="グループ化 46">
              <a:extLst>
                <a:ext uri="{FF2B5EF4-FFF2-40B4-BE49-F238E27FC236}">
                  <a16:creationId xmlns:a16="http://schemas.microsoft.com/office/drawing/2014/main" id="{38061627-BD50-6CAD-1265-89BDE7F65850}"/>
                </a:ext>
              </a:extLst>
            </p:cNvPr>
            <p:cNvGrpSpPr/>
            <p:nvPr/>
          </p:nvGrpSpPr>
          <p:grpSpPr>
            <a:xfrm>
              <a:off x="4135000" y="4840816"/>
              <a:ext cx="5585263" cy="931368"/>
              <a:chOff x="4135000" y="4897596"/>
              <a:chExt cx="5585263" cy="931368"/>
            </a:xfrm>
          </p:grpSpPr>
          <p:sp>
            <p:nvSpPr>
              <p:cNvPr id="48" name="四角形: 角を丸くする 69">
                <a:extLst>
                  <a:ext uri="{FF2B5EF4-FFF2-40B4-BE49-F238E27FC236}">
                    <a16:creationId xmlns:a16="http://schemas.microsoft.com/office/drawing/2014/main" id="{E93146BC-6F6C-92D8-DD4A-7150EC0BDEE2}"/>
                  </a:ext>
                </a:extLst>
              </p:cNvPr>
              <p:cNvSpPr/>
              <p:nvPr/>
            </p:nvSpPr>
            <p:spPr>
              <a:xfrm>
                <a:off x="4135000" y="4897596"/>
                <a:ext cx="1046164" cy="191327"/>
              </a:xfrm>
              <a:prstGeom prst="roundRect">
                <a:avLst>
                  <a:gd name="adj" fmla="val 0"/>
                </a:avLst>
              </a:prstGeom>
              <a:solidFill>
                <a:srgbClr val="B742F8"/>
              </a:solidFill>
              <a:ln>
                <a:noFill/>
              </a:ln>
            </p:spPr>
            <p:style>
              <a:lnRef idx="1">
                <a:schemeClr val="accent3"/>
              </a:lnRef>
              <a:fillRef idx="2">
                <a:schemeClr val="accent3"/>
              </a:fillRef>
              <a:effectRef idx="1">
                <a:schemeClr val="accent3"/>
              </a:effectRef>
              <a:fontRef idx="minor">
                <a:schemeClr val="dk1"/>
              </a:fontRef>
            </p:style>
            <p:txBody>
              <a:bodyPr wrap="square" lIns="0" tIns="72000" rIns="0" rtlCol="0" anchor="ctr">
                <a:noAutofit/>
              </a:bodyPr>
              <a:lstStyle/>
              <a:p>
                <a:pPr algn="ctr"/>
                <a:r>
                  <a:rPr kumimoji="1" lang="ja-JP" altLang="en-US" sz="1000" b="1" dirty="0">
                    <a:solidFill>
                      <a:schemeClr val="bg1"/>
                    </a:solidFill>
                    <a:latin typeface="游ゴシック" panose="020B0400000000000000" pitchFamily="50" charset="-128"/>
                    <a:ea typeface="游ゴシック" panose="020B0400000000000000" pitchFamily="50" charset="-128"/>
                  </a:rPr>
                  <a:t>地域 </a:t>
                </a:r>
                <a:r>
                  <a:rPr kumimoji="1" lang="ja-JP" altLang="en-US" sz="700" b="1" dirty="0">
                    <a:solidFill>
                      <a:schemeClr val="bg1"/>
                    </a:solidFill>
                    <a:latin typeface="游ゴシック" panose="020B0400000000000000" pitchFamily="50" charset="-128"/>
                    <a:ea typeface="游ゴシック" panose="020B0400000000000000" pitchFamily="50" charset="-128"/>
                  </a:rPr>
                  <a:t>から</a:t>
                </a:r>
              </a:p>
            </p:txBody>
          </p:sp>
          <p:sp>
            <p:nvSpPr>
              <p:cNvPr id="50" name="テキスト ボックス 49">
                <a:extLst>
                  <a:ext uri="{FF2B5EF4-FFF2-40B4-BE49-F238E27FC236}">
                    <a16:creationId xmlns:a16="http://schemas.microsoft.com/office/drawing/2014/main" id="{73C56E95-CF9E-2A3A-3E56-9A7AB9E4485F}"/>
                  </a:ext>
                </a:extLst>
              </p:cNvPr>
              <p:cNvSpPr txBox="1"/>
              <p:nvPr/>
            </p:nvSpPr>
            <p:spPr>
              <a:xfrm>
                <a:off x="4135001" y="5084557"/>
                <a:ext cx="5585262" cy="744407"/>
              </a:xfrm>
              <a:prstGeom prst="rect">
                <a:avLst/>
              </a:prstGeom>
              <a:solidFill>
                <a:srgbClr val="E9C1FB"/>
              </a:solidFill>
              <a:ln>
                <a:noFill/>
              </a:ln>
            </p:spPr>
            <p:txBody>
              <a:bodyPr wrap="square" lIns="0" tIns="144000" rIns="0" bIns="72000">
                <a:spAutoFit/>
              </a:bodyPr>
              <a:lstStyle/>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課題解決に東北電力グループとして取り組み、</a:t>
                </a:r>
                <a:endParaRPr kumimoji="1" lang="en-US" altLang="ja-JP"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endParaRPr>
              </a:p>
              <a:p>
                <a:pPr algn="ctr">
                  <a:lnSpc>
                    <a:spcPct val="90000"/>
                  </a:lnSpc>
                  <a:spcAft>
                    <a:spcPts val="600"/>
                  </a:spcAft>
                </a:pPr>
                <a:r>
                  <a:rPr kumimoji="1" lang="ja-JP" altLang="en-US"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rPr>
                  <a:t>必要とされる存在に</a:t>
                </a:r>
                <a:endParaRPr kumimoji="1" lang="en-US" altLang="ja-JP" sz="1600" b="1" dirty="0">
                  <a:ln w="3175">
                    <a:noFill/>
                    <a:prstDash val="solid"/>
                  </a:ln>
                  <a:effectLst>
                    <a:glow rad="165100">
                      <a:schemeClr val="bg1"/>
                    </a:glow>
                  </a:effectLst>
                  <a:latin typeface="游ゴシック" panose="020B0400000000000000" pitchFamily="50" charset="-128"/>
                  <a:ea typeface="游ゴシック" panose="020B0400000000000000" pitchFamily="50" charset="-128"/>
                </a:endParaRPr>
              </a:p>
            </p:txBody>
          </p:sp>
        </p:grpSp>
      </p:grpSp>
      <p:grpSp>
        <p:nvGrpSpPr>
          <p:cNvPr id="51" name="グループ化 50">
            <a:extLst>
              <a:ext uri="{FF2B5EF4-FFF2-40B4-BE49-F238E27FC236}">
                <a16:creationId xmlns:a16="http://schemas.microsoft.com/office/drawing/2014/main" id="{D65CB4BC-2A8F-387B-E764-1F9FB1940643}"/>
              </a:ext>
            </a:extLst>
          </p:cNvPr>
          <p:cNvGrpSpPr/>
          <p:nvPr/>
        </p:nvGrpSpPr>
        <p:grpSpPr>
          <a:xfrm>
            <a:off x="3017522" y="2516171"/>
            <a:ext cx="1058045" cy="2635303"/>
            <a:chOff x="3017522" y="2352115"/>
            <a:chExt cx="1058045" cy="2635303"/>
          </a:xfrm>
        </p:grpSpPr>
        <p:sp>
          <p:nvSpPr>
            <p:cNvPr id="73" name="右大かっこ 72">
              <a:extLst>
                <a:ext uri="{FF2B5EF4-FFF2-40B4-BE49-F238E27FC236}">
                  <a16:creationId xmlns:a16="http://schemas.microsoft.com/office/drawing/2014/main" id="{C47C1982-BCFF-7153-67C3-4E65A7CDD53E}"/>
                </a:ext>
              </a:extLst>
            </p:cNvPr>
            <p:cNvSpPr/>
            <p:nvPr/>
          </p:nvSpPr>
          <p:spPr>
            <a:xfrm>
              <a:off x="3017522" y="2352115"/>
              <a:ext cx="162115" cy="2635303"/>
            </a:xfrm>
            <a:prstGeom prst="rightBracket">
              <a:avLst/>
            </a:prstGeom>
            <a:ln w="22225" cap="rnd">
              <a:solidFill>
                <a:srgbClr val="B742F8"/>
              </a:solidFill>
              <a:round/>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cxnSp>
          <p:nvCxnSpPr>
            <p:cNvPr id="79" name="コネクタ: カギ線 28">
              <a:extLst>
                <a:ext uri="{FF2B5EF4-FFF2-40B4-BE49-F238E27FC236}">
                  <a16:creationId xmlns:a16="http://schemas.microsoft.com/office/drawing/2014/main" id="{8AB0C22C-D299-D3D0-9172-C627F3E1C895}"/>
                </a:ext>
              </a:extLst>
            </p:cNvPr>
            <p:cNvCxnSpPr>
              <a:cxnSpLocks/>
            </p:cNvCxnSpPr>
            <p:nvPr/>
          </p:nvCxnSpPr>
          <p:spPr>
            <a:xfrm flipV="1">
              <a:off x="3193215" y="3708507"/>
              <a:ext cx="882352" cy="478275"/>
            </a:xfrm>
            <a:prstGeom prst="bentConnector3">
              <a:avLst>
                <a:gd name="adj1" fmla="val 50000"/>
              </a:avLst>
            </a:prstGeom>
            <a:ln w="22225" cap="rnd">
              <a:solidFill>
                <a:srgbClr val="B742F8"/>
              </a:solidFill>
              <a:tailEnd type="arrow"/>
            </a:ln>
          </p:spPr>
          <p:style>
            <a:lnRef idx="1">
              <a:schemeClr val="accent1"/>
            </a:lnRef>
            <a:fillRef idx="0">
              <a:schemeClr val="accent1"/>
            </a:fillRef>
            <a:effectRef idx="0">
              <a:schemeClr val="accent1"/>
            </a:effectRef>
            <a:fontRef idx="minor">
              <a:schemeClr val="tx1"/>
            </a:fontRef>
          </p:style>
        </p:cxnSp>
      </p:grpSp>
      <p:cxnSp>
        <p:nvCxnSpPr>
          <p:cNvPr id="80" name="直線矢印コネクタ 79">
            <a:extLst>
              <a:ext uri="{FF2B5EF4-FFF2-40B4-BE49-F238E27FC236}">
                <a16:creationId xmlns:a16="http://schemas.microsoft.com/office/drawing/2014/main" id="{CF561712-9359-F3ED-FD07-4781F2A5A684}"/>
              </a:ext>
            </a:extLst>
          </p:cNvPr>
          <p:cNvCxnSpPr>
            <a:cxnSpLocks/>
          </p:cNvCxnSpPr>
          <p:nvPr/>
        </p:nvCxnSpPr>
        <p:spPr>
          <a:xfrm>
            <a:off x="5849827" y="3873771"/>
            <a:ext cx="2154548" cy="0"/>
          </a:xfrm>
          <a:prstGeom prst="straightConnector1">
            <a:avLst/>
          </a:prstGeom>
          <a:ln w="22225" cap="rnd">
            <a:solidFill>
              <a:srgbClr val="B742F8"/>
            </a:solidFill>
            <a:round/>
            <a:tailEnd type="arrow"/>
          </a:ln>
        </p:spPr>
        <p:style>
          <a:lnRef idx="1">
            <a:schemeClr val="accent1"/>
          </a:lnRef>
          <a:fillRef idx="0">
            <a:schemeClr val="accent1"/>
          </a:fillRef>
          <a:effectRef idx="0">
            <a:schemeClr val="accent1"/>
          </a:effectRef>
          <a:fontRef idx="minor">
            <a:schemeClr val="tx1"/>
          </a:fontRef>
        </p:style>
      </p:cxnSp>
      <p:grpSp>
        <p:nvGrpSpPr>
          <p:cNvPr id="81" name="グループ化 80">
            <a:extLst>
              <a:ext uri="{FF2B5EF4-FFF2-40B4-BE49-F238E27FC236}">
                <a16:creationId xmlns:a16="http://schemas.microsoft.com/office/drawing/2014/main" id="{B291606D-F3C9-BDBE-B71B-7B2C30B612DC}"/>
              </a:ext>
            </a:extLst>
          </p:cNvPr>
          <p:cNvGrpSpPr/>
          <p:nvPr/>
        </p:nvGrpSpPr>
        <p:grpSpPr>
          <a:xfrm>
            <a:off x="3938505" y="2533207"/>
            <a:ext cx="1881130" cy="2370871"/>
            <a:chOff x="3938505" y="2444307"/>
            <a:chExt cx="1881130" cy="2370871"/>
          </a:xfrm>
        </p:grpSpPr>
        <p:grpSp>
          <p:nvGrpSpPr>
            <p:cNvPr id="82" name="グループ化 81">
              <a:extLst>
                <a:ext uri="{FF2B5EF4-FFF2-40B4-BE49-F238E27FC236}">
                  <a16:creationId xmlns:a16="http://schemas.microsoft.com/office/drawing/2014/main" id="{3754AE44-B59F-9906-E1E3-4D9BB1176512}"/>
                </a:ext>
              </a:extLst>
            </p:cNvPr>
            <p:cNvGrpSpPr/>
            <p:nvPr/>
          </p:nvGrpSpPr>
          <p:grpSpPr>
            <a:xfrm>
              <a:off x="3938505" y="2444307"/>
              <a:ext cx="1881130" cy="2370871"/>
              <a:chOff x="3938505" y="2444307"/>
              <a:chExt cx="1881130" cy="2370871"/>
            </a:xfrm>
          </p:grpSpPr>
          <p:pic>
            <p:nvPicPr>
              <p:cNvPr id="84" name="図 83" descr="挿絵 が含まれている画像&#10;&#10;自動的に生成された説明">
                <a:extLst>
                  <a:ext uri="{FF2B5EF4-FFF2-40B4-BE49-F238E27FC236}">
                    <a16:creationId xmlns:a16="http://schemas.microsoft.com/office/drawing/2014/main" id="{998243A3-96B8-5029-4A81-78638717A05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217473" y="3501045"/>
                <a:ext cx="1602162" cy="1314133"/>
              </a:xfrm>
              <a:prstGeom prst="rect">
                <a:avLst/>
              </a:prstGeom>
            </p:spPr>
          </p:pic>
          <p:sp>
            <p:nvSpPr>
              <p:cNvPr id="86" name="四角形: 角を丸くする 36">
                <a:extLst>
                  <a:ext uri="{FF2B5EF4-FFF2-40B4-BE49-F238E27FC236}">
                    <a16:creationId xmlns:a16="http://schemas.microsoft.com/office/drawing/2014/main" id="{6CA03BD7-D119-3DED-DC85-A60967EF5C20}"/>
                  </a:ext>
                </a:extLst>
              </p:cNvPr>
              <p:cNvSpPr/>
              <p:nvPr/>
            </p:nvSpPr>
            <p:spPr>
              <a:xfrm>
                <a:off x="4043632" y="2444307"/>
                <a:ext cx="1564113" cy="809679"/>
              </a:xfrm>
              <a:prstGeom prst="roundRect">
                <a:avLst>
                  <a:gd name="adj" fmla="val 8786"/>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87" name="テキスト ボックス 86">
                <a:extLst>
                  <a:ext uri="{FF2B5EF4-FFF2-40B4-BE49-F238E27FC236}">
                    <a16:creationId xmlns:a16="http://schemas.microsoft.com/office/drawing/2014/main" id="{581B6E02-229F-AF67-C01B-81A8F3F8E2B3}"/>
                  </a:ext>
                </a:extLst>
              </p:cNvPr>
              <p:cNvSpPr txBox="1"/>
              <p:nvPr/>
            </p:nvSpPr>
            <p:spPr>
              <a:xfrm>
                <a:off x="3938505" y="2515785"/>
                <a:ext cx="1737942" cy="65188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お客さまニーズ</a:t>
                </a:r>
                <a:r>
                  <a:rPr kumimoji="1" lang="ja-JP" altLang="en-US" sz="12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や</a:t>
                </a:r>
                <a:endPar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endParaRPr>
              </a:p>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地域課題を発掘</a:t>
                </a:r>
                <a:endPar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endParaRPr>
              </a:p>
            </p:txBody>
          </p:sp>
        </p:grpSp>
        <p:sp>
          <p:nvSpPr>
            <p:cNvPr id="83" name="二等辺三角形 37">
              <a:extLst>
                <a:ext uri="{FF2B5EF4-FFF2-40B4-BE49-F238E27FC236}">
                  <a16:creationId xmlns:a16="http://schemas.microsoft.com/office/drawing/2014/main" id="{2EC9A5F3-D66E-38E1-14A9-DF3153E61D58}"/>
                </a:ext>
              </a:extLst>
            </p:cNvPr>
            <p:cNvSpPr/>
            <p:nvPr/>
          </p:nvSpPr>
          <p:spPr>
            <a:xfrm rot="10800000">
              <a:off x="4147630" y="3237247"/>
              <a:ext cx="153797" cy="183141"/>
            </a:xfrm>
            <a:prstGeom prst="triangle">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grpSp>
        <p:nvGrpSpPr>
          <p:cNvPr id="88" name="グループ化 87">
            <a:extLst>
              <a:ext uri="{FF2B5EF4-FFF2-40B4-BE49-F238E27FC236}">
                <a16:creationId xmlns:a16="http://schemas.microsoft.com/office/drawing/2014/main" id="{964C4E65-2DDB-0D25-08A7-BD30E9E8D419}"/>
              </a:ext>
            </a:extLst>
          </p:cNvPr>
          <p:cNvGrpSpPr/>
          <p:nvPr/>
        </p:nvGrpSpPr>
        <p:grpSpPr>
          <a:xfrm>
            <a:off x="7994456" y="2528684"/>
            <a:ext cx="1795222" cy="2421439"/>
            <a:chOff x="7994456" y="2439784"/>
            <a:chExt cx="1795222" cy="2421439"/>
          </a:xfrm>
        </p:grpSpPr>
        <p:pic>
          <p:nvPicPr>
            <p:cNvPr id="89" name="図 88" descr="挿絵 が含まれている画像&#10;&#10;自動的に生成された説明">
              <a:extLst>
                <a:ext uri="{FF2B5EF4-FFF2-40B4-BE49-F238E27FC236}">
                  <a16:creationId xmlns:a16="http://schemas.microsoft.com/office/drawing/2014/main" id="{DBB9A067-DA38-9505-23BF-51CD3B5F9BBB}"/>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119786" y="3511255"/>
              <a:ext cx="1669892" cy="1349968"/>
            </a:xfrm>
            <a:prstGeom prst="rect">
              <a:avLst/>
            </a:prstGeom>
          </p:spPr>
        </p:pic>
        <p:grpSp>
          <p:nvGrpSpPr>
            <p:cNvPr id="90" name="グループ化 89">
              <a:extLst>
                <a:ext uri="{FF2B5EF4-FFF2-40B4-BE49-F238E27FC236}">
                  <a16:creationId xmlns:a16="http://schemas.microsoft.com/office/drawing/2014/main" id="{54E6CA54-5144-FDE5-6BD5-3739E17F22A7}"/>
                </a:ext>
              </a:extLst>
            </p:cNvPr>
            <p:cNvGrpSpPr/>
            <p:nvPr/>
          </p:nvGrpSpPr>
          <p:grpSpPr>
            <a:xfrm>
              <a:off x="7994456" y="2439784"/>
              <a:ext cx="1737942" cy="1065338"/>
              <a:chOff x="7994456" y="2364628"/>
              <a:chExt cx="1737942" cy="1065338"/>
            </a:xfrm>
          </p:grpSpPr>
          <p:sp>
            <p:nvSpPr>
              <p:cNvPr id="91" name="四角形: 角を丸くする 73">
                <a:extLst>
                  <a:ext uri="{FF2B5EF4-FFF2-40B4-BE49-F238E27FC236}">
                    <a16:creationId xmlns:a16="http://schemas.microsoft.com/office/drawing/2014/main" id="{A7AC44A4-8FCC-4699-B37E-137556A19EFC}"/>
                  </a:ext>
                </a:extLst>
              </p:cNvPr>
              <p:cNvSpPr/>
              <p:nvPr/>
            </p:nvSpPr>
            <p:spPr>
              <a:xfrm>
                <a:off x="8045550" y="2364628"/>
                <a:ext cx="1669893" cy="809679"/>
              </a:xfrm>
              <a:prstGeom prst="roundRect">
                <a:avLst>
                  <a:gd name="adj" fmla="val 8786"/>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92" name="テキスト ボックス 91">
                <a:extLst>
                  <a:ext uri="{FF2B5EF4-FFF2-40B4-BE49-F238E27FC236}">
                    <a16:creationId xmlns:a16="http://schemas.microsoft.com/office/drawing/2014/main" id="{3D4B549E-8D1F-F9DB-FA35-1B176B8CB592}"/>
                  </a:ext>
                </a:extLst>
              </p:cNvPr>
              <p:cNvSpPr txBox="1"/>
              <p:nvPr/>
            </p:nvSpPr>
            <p:spPr>
              <a:xfrm>
                <a:off x="7994456" y="2420053"/>
                <a:ext cx="1737942" cy="65188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pP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事業</a:t>
                </a:r>
                <a:r>
                  <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a:t>
                </a: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ビジネス</a:t>
                </a:r>
                <a:r>
                  <a:rPr kumimoji="1" lang="en-US" altLang="ja-JP"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a:t>
                </a:r>
                <a:r>
                  <a:rPr kumimoji="1" lang="ja-JP" altLang="en-US" sz="12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を</a:t>
                </a:r>
                <a:r>
                  <a:rPr kumimoji="1" lang="ja-JP" altLang="en-US" sz="1300"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通じて解決</a:t>
                </a:r>
              </a:p>
            </p:txBody>
          </p:sp>
          <p:sp>
            <p:nvSpPr>
              <p:cNvPr id="94" name="二等辺三角形 75">
                <a:extLst>
                  <a:ext uri="{FF2B5EF4-FFF2-40B4-BE49-F238E27FC236}">
                    <a16:creationId xmlns:a16="http://schemas.microsoft.com/office/drawing/2014/main" id="{9F827671-A3D2-989D-1707-13F0D74D3596}"/>
                  </a:ext>
                </a:extLst>
              </p:cNvPr>
              <p:cNvSpPr/>
              <p:nvPr/>
            </p:nvSpPr>
            <p:spPr>
              <a:xfrm rot="13456494">
                <a:off x="8096802" y="3039135"/>
                <a:ext cx="203586" cy="390831"/>
              </a:xfrm>
              <a:prstGeom prst="triangle">
                <a:avLst/>
              </a:prstGeom>
              <a:solidFill>
                <a:schemeClr val="bg2"/>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grpSp>
      </p:grpSp>
      <p:grpSp>
        <p:nvGrpSpPr>
          <p:cNvPr id="99" name="グループ化 98">
            <a:extLst>
              <a:ext uri="{FF2B5EF4-FFF2-40B4-BE49-F238E27FC236}">
                <a16:creationId xmlns:a16="http://schemas.microsoft.com/office/drawing/2014/main" id="{A188C5D5-F484-47AE-C350-E9CDDCF24DDE}"/>
              </a:ext>
            </a:extLst>
          </p:cNvPr>
          <p:cNvGrpSpPr/>
          <p:nvPr/>
        </p:nvGrpSpPr>
        <p:grpSpPr>
          <a:xfrm>
            <a:off x="3587664" y="1856409"/>
            <a:ext cx="6132598" cy="516368"/>
            <a:chOff x="3587664" y="1767509"/>
            <a:chExt cx="6132598" cy="516368"/>
          </a:xfrm>
        </p:grpSpPr>
        <p:sp>
          <p:nvSpPr>
            <p:cNvPr id="101" name="正方形/長方形 100">
              <a:extLst>
                <a:ext uri="{FF2B5EF4-FFF2-40B4-BE49-F238E27FC236}">
                  <a16:creationId xmlns:a16="http://schemas.microsoft.com/office/drawing/2014/main" id="{AB352510-9D51-8473-3192-29ED1EFB5CDC}"/>
                </a:ext>
              </a:extLst>
            </p:cNvPr>
            <p:cNvSpPr/>
            <p:nvPr/>
          </p:nvSpPr>
          <p:spPr>
            <a:xfrm>
              <a:off x="4048943" y="1773746"/>
              <a:ext cx="5671319" cy="510131"/>
            </a:xfrm>
            <a:prstGeom prst="rect">
              <a:avLst/>
            </a:prstGeom>
            <a:solidFill>
              <a:srgbClr val="CC99FF"/>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102" name="テキスト ボックス 101">
              <a:extLst>
                <a:ext uri="{FF2B5EF4-FFF2-40B4-BE49-F238E27FC236}">
                  <a16:creationId xmlns:a16="http://schemas.microsoft.com/office/drawing/2014/main" id="{5809ACC2-DED3-CEE5-7CD1-8ED96F209A95}"/>
                </a:ext>
              </a:extLst>
            </p:cNvPr>
            <p:cNvSpPr txBox="1"/>
            <p:nvPr/>
          </p:nvSpPr>
          <p:spPr>
            <a:xfrm>
              <a:off x="4039673" y="1767509"/>
              <a:ext cx="5680589" cy="514157"/>
            </a:xfrm>
            <a:prstGeom prst="rect">
              <a:avLst/>
            </a:prstGeom>
            <a:noFill/>
            <a:effectLst>
              <a:glow rad="101600">
                <a:schemeClr val="accent1">
                  <a:satMod val="175000"/>
                  <a:alpha val="40000"/>
                </a:schemeClr>
              </a:glow>
            </a:effectLst>
          </p:spPr>
          <p:txBody>
            <a:bodyPr wrap="square" lIns="180000" tIns="108000" rIns="180000" bIns="72000">
              <a:spAutoFit/>
            </a:bodyPr>
            <a:lstStyle/>
            <a:p>
              <a:pPr algn="ctr">
                <a:lnSpc>
                  <a:spcPct val="120000"/>
                </a:lnSpc>
                <a:spcAft>
                  <a:spcPts val="600"/>
                </a:spcAft>
              </a:pPr>
              <a:r>
                <a:rPr kumimoji="1" lang="ja-JP" altLang="en-US" b="1" dirty="0">
                  <a:ln w="3175">
                    <a:noFill/>
                    <a:prstDash val="solid"/>
                  </a:ln>
                  <a:solidFill>
                    <a:schemeClr val="bg1"/>
                  </a:solidFill>
                  <a:effectLst>
                    <a:glow rad="165100">
                      <a:srgbClr val="B742F8"/>
                    </a:glow>
                  </a:effectLst>
                  <a:latin typeface="游ゴシック" panose="020B0400000000000000" pitchFamily="50" charset="-128"/>
                  <a:ea typeface="游ゴシック" panose="020B0400000000000000" pitchFamily="50" charset="-128"/>
                </a:rPr>
                <a:t>お客さまニーズや地域課題を発掘・解決する</a:t>
              </a:r>
            </a:p>
          </p:txBody>
        </p:sp>
        <p:sp>
          <p:nvSpPr>
            <p:cNvPr id="103" name="楕円 63">
              <a:extLst>
                <a:ext uri="{FF2B5EF4-FFF2-40B4-BE49-F238E27FC236}">
                  <a16:creationId xmlns:a16="http://schemas.microsoft.com/office/drawing/2014/main" id="{9F4DA1C7-6F48-2F40-0148-06AD30191D2C}"/>
                </a:ext>
              </a:extLst>
            </p:cNvPr>
            <p:cNvSpPr/>
            <p:nvPr/>
          </p:nvSpPr>
          <p:spPr>
            <a:xfrm>
              <a:off x="3587664" y="1852521"/>
              <a:ext cx="332856" cy="337983"/>
            </a:xfrm>
            <a:prstGeom prst="ellipse">
              <a:avLst/>
            </a:prstGeom>
            <a:solidFill>
              <a:schemeClr val="bg2">
                <a:lumMod val="25000"/>
              </a:schemeClr>
            </a:solidFill>
            <a:ln>
              <a:noFill/>
            </a:ln>
          </p:spPr>
          <p:style>
            <a:lnRef idx="1">
              <a:schemeClr val="accent3"/>
            </a:lnRef>
            <a:fillRef idx="2">
              <a:schemeClr val="accent3"/>
            </a:fillRef>
            <a:effectRef idx="1">
              <a:schemeClr val="accent3"/>
            </a:effectRef>
            <a:fontRef idx="minor">
              <a:schemeClr val="dk1"/>
            </a:fontRef>
          </p:style>
          <p:txBody>
            <a:bodyPr wrap="square" lIns="0" tIns="54000" rIns="0" rtlCol="0" anchor="ctr">
              <a:noAutofit/>
            </a:bodyPr>
            <a:lstStyle/>
            <a:p>
              <a:pPr algn="ctr"/>
              <a:r>
                <a:rPr kumimoji="1" lang="ja-JP" altLang="en-US" sz="2000" b="1" dirty="0">
                  <a:solidFill>
                    <a:schemeClr val="bg1"/>
                  </a:solidFill>
                  <a:latin typeface="游ゴシック" panose="020B0400000000000000" pitchFamily="50" charset="-128"/>
                  <a:ea typeface="游ゴシック" panose="020B0400000000000000" pitchFamily="50" charset="-128"/>
                </a:rPr>
                <a:t>＋</a:t>
              </a:r>
            </a:p>
          </p:txBody>
        </p:sp>
      </p:grpSp>
      <p:grpSp>
        <p:nvGrpSpPr>
          <p:cNvPr id="104" name="グループ化 103">
            <a:extLst>
              <a:ext uri="{FF2B5EF4-FFF2-40B4-BE49-F238E27FC236}">
                <a16:creationId xmlns:a16="http://schemas.microsoft.com/office/drawing/2014/main" id="{19BEAC54-789D-8333-5448-099D925B41F9}"/>
              </a:ext>
            </a:extLst>
          </p:cNvPr>
          <p:cNvGrpSpPr/>
          <p:nvPr/>
        </p:nvGrpSpPr>
        <p:grpSpPr>
          <a:xfrm>
            <a:off x="5872461" y="2653514"/>
            <a:ext cx="2031576" cy="2293143"/>
            <a:chOff x="5872461" y="2653514"/>
            <a:chExt cx="2031576" cy="2293143"/>
          </a:xfrm>
        </p:grpSpPr>
        <p:pic>
          <p:nvPicPr>
            <p:cNvPr id="105" name="図 104" descr="屋外, トラック, 輸送, 道路 が含まれている画像&#10;&#10;自動的に生成された説明">
              <a:extLst>
                <a:ext uri="{FF2B5EF4-FFF2-40B4-BE49-F238E27FC236}">
                  <a16:creationId xmlns:a16="http://schemas.microsoft.com/office/drawing/2014/main" id="{D2AFFB19-95F2-4B06-4DF8-A39AB665CC3C}"/>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saturation sat="114000"/>
                      </a14:imgEffect>
                      <a14:imgEffect>
                        <a14:brightnessContrast bright="10000"/>
                      </a14:imgEffect>
                    </a14:imgLayer>
                  </a14:imgProps>
                </a:ext>
                <a:ext uri="{28A0092B-C50C-407E-A947-70E740481C1C}">
                  <a14:useLocalDpi xmlns:a14="http://schemas.microsoft.com/office/drawing/2010/main" val="0"/>
                </a:ext>
              </a:extLst>
            </a:blip>
            <a:srcRect r="5001"/>
            <a:stretch/>
          </p:blipFill>
          <p:spPr>
            <a:xfrm>
              <a:off x="5873068" y="2653514"/>
              <a:ext cx="1117126" cy="691886"/>
            </a:xfrm>
            <a:prstGeom prst="rect">
              <a:avLst/>
            </a:prstGeom>
            <a:ln>
              <a:noFill/>
            </a:ln>
            <a:effectLst>
              <a:softEdge rad="63500"/>
            </a:effectLst>
          </p:spPr>
        </p:pic>
        <p:pic>
          <p:nvPicPr>
            <p:cNvPr id="106" name="図 105" descr="会議室でパソコンを使っている男性&#10;&#10;自動的に生成された説明">
              <a:extLst>
                <a:ext uri="{FF2B5EF4-FFF2-40B4-BE49-F238E27FC236}">
                  <a16:creationId xmlns:a16="http://schemas.microsoft.com/office/drawing/2014/main" id="{F1946C43-A0F4-6954-C8B9-BBE8DB498C28}"/>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l="3179" r="1782"/>
            <a:stretch/>
          </p:blipFill>
          <p:spPr>
            <a:xfrm>
              <a:off x="6786911" y="3026055"/>
              <a:ext cx="1117126" cy="691886"/>
            </a:xfrm>
            <a:prstGeom prst="rect">
              <a:avLst/>
            </a:prstGeom>
            <a:ln>
              <a:noFill/>
            </a:ln>
            <a:effectLst>
              <a:softEdge rad="63500"/>
            </a:effectLst>
          </p:spPr>
        </p:pic>
        <p:pic>
          <p:nvPicPr>
            <p:cNvPr id="107" name="Picture 2" descr="「東北電力　見守り　カメラ」の画像検索結果">
              <a:extLst>
                <a:ext uri="{FF2B5EF4-FFF2-40B4-BE49-F238E27FC236}">
                  <a16:creationId xmlns:a16="http://schemas.microsoft.com/office/drawing/2014/main" id="{7C76A565-5A81-D569-06BD-9A22BBBF7BB7}"/>
                </a:ext>
              </a:extLst>
            </p:cNvPr>
            <p:cNvPicPr>
              <a:picLocks noChangeAspect="1" noChangeArrowheads="1"/>
            </p:cNvPicPr>
            <p:nvPr/>
          </p:nvPicPr>
          <p:blipFill rotWithShape="1">
            <a:blip r:embed="rId10" cstate="hqprint">
              <a:extLst>
                <a:ext uri="{28A0092B-C50C-407E-A947-70E740481C1C}">
                  <a14:useLocalDpi xmlns:a14="http://schemas.microsoft.com/office/drawing/2010/main" val="0"/>
                </a:ext>
              </a:extLst>
            </a:blip>
            <a:srcRect t="9297" b="9297"/>
            <a:stretch/>
          </p:blipFill>
          <p:spPr bwMode="auto">
            <a:xfrm>
              <a:off x="5872461" y="3983882"/>
              <a:ext cx="1117126" cy="691887"/>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8" name="図 107">
              <a:extLst>
                <a:ext uri="{FF2B5EF4-FFF2-40B4-BE49-F238E27FC236}">
                  <a16:creationId xmlns:a16="http://schemas.microsoft.com/office/drawing/2014/main" id="{404F43C0-DACB-8FD9-9B43-35140F97F4AC}"/>
                </a:ext>
              </a:extLst>
            </p:cNvPr>
            <p:cNvPicPr>
              <a:picLocks noChangeAspect="1"/>
            </p:cNvPicPr>
            <p:nvPr/>
          </p:nvPicPr>
          <p:blipFill rotWithShape="1">
            <a:blip r:embed="rId11" cstate="hqprint">
              <a:extLst>
                <a:ext uri="{28A0092B-C50C-407E-A947-70E740481C1C}">
                  <a14:useLocalDpi xmlns:a14="http://schemas.microsoft.com/office/drawing/2010/main" val="0"/>
                </a:ext>
              </a:extLst>
            </a:blip>
            <a:srcRect t="4801" b="13507"/>
            <a:stretch/>
          </p:blipFill>
          <p:spPr>
            <a:xfrm>
              <a:off x="6774775" y="4254771"/>
              <a:ext cx="1129262" cy="691886"/>
            </a:xfrm>
            <a:prstGeom prst="rect">
              <a:avLst/>
            </a:prstGeom>
            <a:effectLst>
              <a:softEdge rad="63500"/>
            </a:effectLst>
          </p:spPr>
        </p:pic>
      </p:grpSp>
    </p:spTree>
    <p:extLst>
      <p:ext uri="{BB962C8B-B14F-4D97-AF65-F5344CB8AC3E}">
        <p14:creationId xmlns:p14="http://schemas.microsoft.com/office/powerpoint/2010/main" val="1998677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1750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22" presetClass="entr" presetSubtype="8" fill="hold" nodeType="withEffect">
                                  <p:stCondLst>
                                    <p:cond delay="17500"/>
                                  </p:stCondLst>
                                  <p:childTnLst>
                                    <p:set>
                                      <p:cBhvr>
                                        <p:cTn id="12" dur="1" fill="hold">
                                          <p:stCondLst>
                                            <p:cond delay="0"/>
                                          </p:stCondLst>
                                        </p:cTn>
                                        <p:tgtEl>
                                          <p:spTgt spid="51"/>
                                        </p:tgtEl>
                                        <p:attrNameLst>
                                          <p:attrName>style.visibility</p:attrName>
                                        </p:attrNameLst>
                                      </p:cBhvr>
                                      <p:to>
                                        <p:strVal val="visible"/>
                                      </p:to>
                                    </p:set>
                                    <p:animEffect transition="in" filter="wipe(left)">
                                      <p:cBhvr>
                                        <p:cTn id="13" dur="500"/>
                                        <p:tgtEl>
                                          <p:spTgt spid="51"/>
                                        </p:tgtEl>
                                      </p:cBhvr>
                                    </p:animEffect>
                                  </p:childTnLst>
                                </p:cTn>
                              </p:par>
                              <p:par>
                                <p:cTn id="14" presetID="10" presetClass="entr" presetSubtype="0" fill="hold" nodeType="withEffect">
                                  <p:stCondLst>
                                    <p:cond delay="2100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par>
                                <p:cTn id="17" presetID="10" presetClass="entr" presetSubtype="0" fill="hold" nodeType="withEffect">
                                  <p:stCondLst>
                                    <p:cond delay="2100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500"/>
                                        <p:tgtEl>
                                          <p:spTgt spid="99"/>
                                        </p:tgtEl>
                                      </p:cBhvr>
                                    </p:animEffect>
                                  </p:childTnLst>
                                </p:cTn>
                              </p:par>
                              <p:par>
                                <p:cTn id="20" presetID="22" presetClass="entr" presetSubtype="8" fill="hold" nodeType="withEffect">
                                  <p:stCondLst>
                                    <p:cond delay="29000"/>
                                  </p:stCondLst>
                                  <p:childTnLst>
                                    <p:set>
                                      <p:cBhvr>
                                        <p:cTn id="21" dur="1" fill="hold">
                                          <p:stCondLst>
                                            <p:cond delay="0"/>
                                          </p:stCondLst>
                                        </p:cTn>
                                        <p:tgtEl>
                                          <p:spTgt spid="80"/>
                                        </p:tgtEl>
                                        <p:attrNameLst>
                                          <p:attrName>style.visibility</p:attrName>
                                        </p:attrNameLst>
                                      </p:cBhvr>
                                      <p:to>
                                        <p:strVal val="visible"/>
                                      </p:to>
                                    </p:set>
                                    <p:animEffect transition="in" filter="wipe(left)">
                                      <p:cBhvr>
                                        <p:cTn id="22" dur="1400"/>
                                        <p:tgtEl>
                                          <p:spTgt spid="80"/>
                                        </p:tgtEl>
                                      </p:cBhvr>
                                    </p:animEffect>
                                  </p:childTnLst>
                                </p:cTn>
                              </p:par>
                              <p:par>
                                <p:cTn id="23" presetID="22" presetClass="entr" presetSubtype="8" fill="hold" nodeType="withEffect">
                                  <p:stCondLst>
                                    <p:cond delay="29000"/>
                                  </p:stCondLst>
                                  <p:childTnLst>
                                    <p:set>
                                      <p:cBhvr>
                                        <p:cTn id="24" dur="1" fill="hold">
                                          <p:stCondLst>
                                            <p:cond delay="0"/>
                                          </p:stCondLst>
                                        </p:cTn>
                                        <p:tgtEl>
                                          <p:spTgt spid="104"/>
                                        </p:tgtEl>
                                        <p:attrNameLst>
                                          <p:attrName>style.visibility</p:attrName>
                                        </p:attrNameLst>
                                      </p:cBhvr>
                                      <p:to>
                                        <p:strVal val="visible"/>
                                      </p:to>
                                    </p:set>
                                    <p:animEffect transition="in" filter="wipe(left)">
                                      <p:cBhvr>
                                        <p:cTn id="25" dur="2000"/>
                                        <p:tgtEl>
                                          <p:spTgt spid="104"/>
                                        </p:tgtEl>
                                      </p:cBhvr>
                                    </p:animEffect>
                                  </p:childTnLst>
                                </p:cTn>
                              </p:par>
                              <p:par>
                                <p:cTn id="26" presetID="10" presetClass="entr" presetSubtype="0" fill="hold" nodeType="withEffect">
                                  <p:stCondLst>
                                    <p:cond delay="29000"/>
                                  </p:stCondLst>
                                  <p:childTnLst>
                                    <p:set>
                                      <p:cBhvr>
                                        <p:cTn id="27" dur="1" fill="hold">
                                          <p:stCondLst>
                                            <p:cond delay="0"/>
                                          </p:stCondLst>
                                        </p:cTn>
                                        <p:tgtEl>
                                          <p:spTgt spid="88"/>
                                        </p:tgtEl>
                                        <p:attrNameLst>
                                          <p:attrName>style.visibility</p:attrName>
                                        </p:attrNameLst>
                                      </p:cBhvr>
                                      <p:to>
                                        <p:strVal val="visible"/>
                                      </p:to>
                                    </p:set>
                                    <p:animEffect transition="in" filter="fade">
                                      <p:cBhvr>
                                        <p:cTn id="28" dur="500"/>
                                        <p:tgtEl>
                                          <p:spTgt spid="88"/>
                                        </p:tgtEl>
                                      </p:cBhvr>
                                    </p:animEffect>
                                  </p:childTnLst>
                                </p:cTn>
                              </p:par>
                              <p:par>
                                <p:cTn id="29" presetID="10" presetClass="entr" presetSubtype="0" fill="hold" nodeType="withEffect">
                                  <p:stCondLst>
                                    <p:cond delay="300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22" presetClass="entr" presetSubtype="1" fill="hold" nodeType="withEffect">
                                  <p:stCondLst>
                                    <p:cond delay="36000"/>
                                  </p:stCondLst>
                                  <p:childTnLst>
                                    <p:set>
                                      <p:cBhvr>
                                        <p:cTn id="33" dur="1" fill="hold">
                                          <p:stCondLst>
                                            <p:cond delay="0"/>
                                          </p:stCondLst>
                                        </p:cTn>
                                        <p:tgtEl>
                                          <p:spTgt spid="44"/>
                                        </p:tgtEl>
                                        <p:attrNameLst>
                                          <p:attrName>style.visibility</p:attrName>
                                        </p:attrNameLst>
                                      </p:cBhvr>
                                      <p:to>
                                        <p:strVal val="visible"/>
                                      </p:to>
                                    </p:set>
                                    <p:animEffect transition="in" filter="wipe(up)">
                                      <p:cBhvr>
                                        <p:cTn id="34" dur="500"/>
                                        <p:tgtEl>
                                          <p:spTgt spid="44"/>
                                        </p:tgtEl>
                                      </p:cBhvr>
                                    </p:animEffect>
                                  </p:childTnLst>
                                </p:cTn>
                              </p:par>
                              <p:par>
                                <p:cTn id="35" presetID="10" presetClass="entr" presetSubtype="0" fill="hold" grpId="0" nodeType="withEffect">
                                  <p:stCondLst>
                                    <p:cond delay="3600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正方形/長方形 20">
            <a:extLst>
              <a:ext uri="{FF2B5EF4-FFF2-40B4-BE49-F238E27FC236}">
                <a16:creationId xmlns:a16="http://schemas.microsoft.com/office/drawing/2014/main" id="{D0B9E20A-4E33-4FBA-AEC0-E704D73480EC}"/>
              </a:ext>
            </a:extLst>
          </p:cNvPr>
          <p:cNvSpPr/>
          <p:nvPr/>
        </p:nvSpPr>
        <p:spPr>
          <a:xfrm>
            <a:off x="358215" y="539839"/>
            <a:ext cx="9361488" cy="11156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algn="ctr">
              <a:lnSpc>
                <a:spcPct val="120000"/>
              </a:lnSpc>
              <a:spcAft>
                <a:spcPts val="600"/>
              </a:spcAft>
            </a:pP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一人ひとりの日々の業務で「より</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そう</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ちから</a:t>
            </a:r>
            <a:r>
              <a:rPr kumimoji="1" lang="ja-JP" altLang="en-US" sz="2400" b="1" spc="-150" dirty="0">
                <a:solidFill>
                  <a:schemeClr val="tx1">
                    <a:lumMod val="75000"/>
                    <a:lumOff val="25000"/>
                  </a:schemeClr>
                </a:solidFill>
                <a:latin typeface="游ゴシック" panose="020B0400000000000000" pitchFamily="50" charset="-128"/>
                <a:ea typeface="游ゴシック" panose="020B0400000000000000" pitchFamily="50" charset="-128"/>
              </a:rPr>
              <a:t>。</a:t>
            </a:r>
            <a:r>
              <a:rPr kumimoji="1" lang="ja-JP" altLang="en-US" sz="2400" b="1" dirty="0">
                <a:solidFill>
                  <a:schemeClr val="tx1">
                    <a:lumMod val="75000"/>
                    <a:lumOff val="25000"/>
                  </a:schemeClr>
                </a:solidFill>
                <a:latin typeface="游ゴシック" panose="020B0400000000000000" pitchFamily="50" charset="-128"/>
                <a:ea typeface="游ゴシック" panose="020B0400000000000000" pitchFamily="50" charset="-128"/>
              </a:rPr>
              <a:t>」を実践</a:t>
            </a:r>
            <a:endParaRPr kumimoji="1" lang="en-US" altLang="ja-JP" sz="2400" b="1" dirty="0">
              <a:solidFill>
                <a:schemeClr val="tx1">
                  <a:lumMod val="75000"/>
                  <a:lumOff val="25000"/>
                </a:schemeClr>
              </a:solidFill>
              <a:latin typeface="游ゴシック" panose="020B0400000000000000" pitchFamily="50" charset="-128"/>
              <a:ea typeface="游ゴシック" panose="020B0400000000000000" pitchFamily="50" charset="-128"/>
            </a:endParaRPr>
          </a:p>
          <a:p>
            <a:pPr algn="ctr">
              <a:spcAft>
                <a:spcPts val="600"/>
              </a:spcAft>
            </a:pPr>
            <a:r>
              <a:rPr kumimoji="1" lang="ja-JP" altLang="en-US" sz="1600" dirty="0">
                <a:solidFill>
                  <a:schemeClr val="tx1">
                    <a:lumMod val="75000"/>
                    <a:lumOff val="25000"/>
                  </a:schemeClr>
                </a:solidFill>
                <a:latin typeface="游ゴシック" panose="020B0400000000000000" pitchFamily="50" charset="-128"/>
                <a:ea typeface="游ゴシック" panose="020B0400000000000000" pitchFamily="50" charset="-128"/>
              </a:rPr>
              <a:t>お客さまや地域の目線に立ち、お客さまのニーズや地域の課題に向き合い、</a:t>
            </a:r>
            <a:r>
              <a:rPr kumimoji="1" lang="en-US" altLang="ja-JP" sz="1600" dirty="0">
                <a:solidFill>
                  <a:schemeClr val="tx1">
                    <a:lumMod val="75000"/>
                    <a:lumOff val="25000"/>
                  </a:schemeClr>
                </a:solidFill>
                <a:latin typeface="游ゴシック" panose="020B0400000000000000" pitchFamily="50" charset="-128"/>
                <a:ea typeface="游ゴシック" panose="020B0400000000000000" pitchFamily="50" charset="-128"/>
              </a:rPr>
              <a:t/>
            </a:r>
            <a:br>
              <a:rPr kumimoji="1" lang="en-US" altLang="ja-JP" sz="1600" dirty="0">
                <a:solidFill>
                  <a:schemeClr val="tx1">
                    <a:lumMod val="75000"/>
                    <a:lumOff val="25000"/>
                  </a:schemeClr>
                </a:solidFill>
                <a:latin typeface="游ゴシック" panose="020B0400000000000000" pitchFamily="50" charset="-128"/>
                <a:ea typeface="游ゴシック" panose="020B0400000000000000" pitchFamily="50" charset="-128"/>
              </a:rPr>
            </a:br>
            <a:r>
              <a:rPr kumimoji="1" lang="ja-JP" altLang="en-US" sz="1600" dirty="0">
                <a:solidFill>
                  <a:schemeClr val="tx1">
                    <a:lumMod val="75000"/>
                    <a:lumOff val="25000"/>
                  </a:schemeClr>
                </a:solidFill>
                <a:latin typeface="游ゴシック" panose="020B0400000000000000" pitchFamily="50" charset="-128"/>
                <a:ea typeface="游ゴシック" panose="020B0400000000000000" pitchFamily="50" charset="-128"/>
              </a:rPr>
              <a:t>「東北電力グループだからできること」でお応えしていく。</a:t>
            </a:r>
          </a:p>
        </p:txBody>
      </p:sp>
      <p:grpSp>
        <p:nvGrpSpPr>
          <p:cNvPr id="10" name="グループ化 9">
            <a:extLst>
              <a:ext uri="{FF2B5EF4-FFF2-40B4-BE49-F238E27FC236}">
                <a16:creationId xmlns:a16="http://schemas.microsoft.com/office/drawing/2014/main" id="{479FAD29-3923-7021-C088-06227A82F579}"/>
              </a:ext>
            </a:extLst>
          </p:cNvPr>
          <p:cNvGrpSpPr/>
          <p:nvPr/>
        </p:nvGrpSpPr>
        <p:grpSpPr>
          <a:xfrm>
            <a:off x="871614" y="3814674"/>
            <a:ext cx="8444240" cy="1922684"/>
            <a:chOff x="871614" y="3814674"/>
            <a:chExt cx="8444240" cy="1922684"/>
          </a:xfrm>
        </p:grpSpPr>
        <p:sp>
          <p:nvSpPr>
            <p:cNvPr id="37" name="テキスト ボックス 36">
              <a:extLst>
                <a:ext uri="{FF2B5EF4-FFF2-40B4-BE49-F238E27FC236}">
                  <a16:creationId xmlns:a16="http://schemas.microsoft.com/office/drawing/2014/main" id="{3AD70762-5180-4595-8261-89412626724B}"/>
                </a:ext>
              </a:extLst>
            </p:cNvPr>
            <p:cNvSpPr txBox="1"/>
            <p:nvPr/>
          </p:nvSpPr>
          <p:spPr>
            <a:xfrm>
              <a:off x="871614" y="3814674"/>
              <a:ext cx="8444240" cy="551090"/>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000"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rPr>
                <a:t>東北電力グループだからこその価値を磨き上げていく</a:t>
              </a:r>
              <a:endParaRPr kumimoji="1" lang="en-US" altLang="ja-JP" sz="2000" b="1" dirty="0">
                <a:ln w="3175">
                  <a:noFill/>
                  <a:prstDash val="solid"/>
                </a:ln>
                <a:solidFill>
                  <a:schemeClr val="bg1"/>
                </a:solidFill>
                <a:effectLst>
                  <a:glow rad="165100">
                    <a:srgbClr val="0097E2"/>
                  </a:glow>
                </a:effectLst>
                <a:latin typeface="游ゴシック" panose="020B0400000000000000" pitchFamily="50" charset="-128"/>
                <a:ea typeface="游ゴシック" panose="020B0400000000000000" pitchFamily="50" charset="-128"/>
              </a:endParaRPr>
            </a:p>
          </p:txBody>
        </p:sp>
        <p:grpSp>
          <p:nvGrpSpPr>
            <p:cNvPr id="5" name="グループ化 4">
              <a:extLst>
                <a:ext uri="{FF2B5EF4-FFF2-40B4-BE49-F238E27FC236}">
                  <a16:creationId xmlns:a16="http://schemas.microsoft.com/office/drawing/2014/main" id="{13F16FD4-76E3-F0D1-F9E5-B3973C402500}"/>
                </a:ext>
              </a:extLst>
            </p:cNvPr>
            <p:cNvGrpSpPr/>
            <p:nvPr/>
          </p:nvGrpSpPr>
          <p:grpSpPr>
            <a:xfrm>
              <a:off x="1268419" y="4357333"/>
              <a:ext cx="7542199" cy="1380025"/>
              <a:chOff x="1268419" y="4285532"/>
              <a:chExt cx="7542199" cy="1380025"/>
            </a:xfrm>
          </p:grpSpPr>
          <p:sp>
            <p:nvSpPr>
              <p:cNvPr id="38" name="矢印: 右 42">
                <a:extLst>
                  <a:ext uri="{FF2B5EF4-FFF2-40B4-BE49-F238E27FC236}">
                    <a16:creationId xmlns:a16="http://schemas.microsoft.com/office/drawing/2014/main" id="{5BA09C50-079E-2C40-AFFF-555ED220C05E}"/>
                  </a:ext>
                </a:extLst>
              </p:cNvPr>
              <p:cNvSpPr/>
              <p:nvPr/>
            </p:nvSpPr>
            <p:spPr>
              <a:xfrm rot="5400000" flipH="1">
                <a:off x="1373122" y="4444784"/>
                <a:ext cx="1380023"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dirty="0">
                  <a:latin typeface="游ゴシック" panose="020B0400000000000000" pitchFamily="50" charset="-128"/>
                  <a:ea typeface="游ゴシック" panose="020B0400000000000000" pitchFamily="50" charset="-128"/>
                </a:endParaRPr>
              </a:p>
            </p:txBody>
          </p:sp>
          <p:sp>
            <p:nvSpPr>
              <p:cNvPr id="61" name="矢印: 右 42">
                <a:extLst>
                  <a:ext uri="{FF2B5EF4-FFF2-40B4-BE49-F238E27FC236}">
                    <a16:creationId xmlns:a16="http://schemas.microsoft.com/office/drawing/2014/main" id="{829BAB29-A308-4446-AABD-EBF9215BAEB4}"/>
                  </a:ext>
                </a:extLst>
              </p:cNvPr>
              <p:cNvSpPr/>
              <p:nvPr/>
            </p:nvSpPr>
            <p:spPr>
              <a:xfrm rot="5400000" flipH="1">
                <a:off x="3394558" y="4444784"/>
                <a:ext cx="1380025"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dirty="0">
                  <a:latin typeface="游ゴシック" panose="020B0400000000000000" pitchFamily="50" charset="-128"/>
                  <a:ea typeface="游ゴシック" panose="020B0400000000000000" pitchFamily="50" charset="-128"/>
                </a:endParaRPr>
              </a:p>
            </p:txBody>
          </p:sp>
          <p:sp>
            <p:nvSpPr>
              <p:cNvPr id="41" name="矢印: 右 46">
                <a:extLst>
                  <a:ext uri="{FF2B5EF4-FFF2-40B4-BE49-F238E27FC236}">
                    <a16:creationId xmlns:a16="http://schemas.microsoft.com/office/drawing/2014/main" id="{6627DC85-D43F-9D42-AFC2-537A7D626D75}"/>
                  </a:ext>
                </a:extLst>
              </p:cNvPr>
              <p:cNvSpPr/>
              <p:nvPr/>
            </p:nvSpPr>
            <p:spPr>
              <a:xfrm rot="5400000" flipH="1">
                <a:off x="5419406" y="4444784"/>
                <a:ext cx="1380025" cy="1061522"/>
              </a:xfrm>
              <a:prstGeom prst="rightArrow">
                <a:avLst>
                  <a:gd name="adj1" fmla="val 50001"/>
                  <a:gd name="adj2" fmla="val 23340"/>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43" name="矢印: 右 48">
                <a:extLst>
                  <a:ext uri="{FF2B5EF4-FFF2-40B4-BE49-F238E27FC236}">
                    <a16:creationId xmlns:a16="http://schemas.microsoft.com/office/drawing/2014/main" id="{4737BB01-846D-F24D-8D61-5D1A51AC084A}"/>
                  </a:ext>
                </a:extLst>
              </p:cNvPr>
              <p:cNvSpPr/>
              <p:nvPr/>
            </p:nvSpPr>
            <p:spPr>
              <a:xfrm rot="5400000" flipH="1">
                <a:off x="7325890" y="4444784"/>
                <a:ext cx="1380025" cy="1061522"/>
              </a:xfrm>
              <a:prstGeom prst="rightArrow">
                <a:avLst>
                  <a:gd name="adj1" fmla="val 50001"/>
                  <a:gd name="adj2" fmla="val 22143"/>
                </a:avLst>
              </a:prstGeom>
              <a:gradFill flip="none" rotWithShape="1">
                <a:gsLst>
                  <a:gs pos="100000">
                    <a:srgbClr val="FFFFFF"/>
                  </a:gs>
                  <a:gs pos="61000">
                    <a:srgbClr val="57C7FF">
                      <a:alpha val="50000"/>
                    </a:srgb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grpSp>
            <p:nvGrpSpPr>
              <p:cNvPr id="13" name="グループ化 12">
                <a:extLst>
                  <a:ext uri="{FF2B5EF4-FFF2-40B4-BE49-F238E27FC236}">
                    <a16:creationId xmlns:a16="http://schemas.microsoft.com/office/drawing/2014/main" id="{ACE266AE-1939-46FE-A33B-29F8852C1548}"/>
                  </a:ext>
                </a:extLst>
              </p:cNvPr>
              <p:cNvGrpSpPr/>
              <p:nvPr/>
            </p:nvGrpSpPr>
            <p:grpSpPr>
              <a:xfrm>
                <a:off x="1268419" y="4692833"/>
                <a:ext cx="1589431" cy="876830"/>
                <a:chOff x="1869936" y="4347187"/>
                <a:chExt cx="1227973" cy="677426"/>
              </a:xfrm>
            </p:grpSpPr>
            <p:sp>
              <p:nvSpPr>
                <p:cNvPr id="72" name="楕円 71">
                  <a:extLst>
                    <a:ext uri="{FF2B5EF4-FFF2-40B4-BE49-F238E27FC236}">
                      <a16:creationId xmlns:a16="http://schemas.microsoft.com/office/drawing/2014/main" id="{36536CF4-3484-460F-B548-2935B992B55B}"/>
                    </a:ext>
                  </a:extLst>
                </p:cNvPr>
                <p:cNvSpPr/>
                <p:nvPr/>
              </p:nvSpPr>
              <p:spPr>
                <a:xfrm>
                  <a:off x="1897147" y="436625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73" name="楕円 72">
                  <a:extLst>
                    <a:ext uri="{FF2B5EF4-FFF2-40B4-BE49-F238E27FC236}">
                      <a16:creationId xmlns:a16="http://schemas.microsoft.com/office/drawing/2014/main" id="{645A9C1A-82F6-481D-85B7-F2D50AF6C1D6}"/>
                    </a:ext>
                  </a:extLst>
                </p:cNvPr>
                <p:cNvSpPr/>
                <p:nvPr/>
              </p:nvSpPr>
              <p:spPr>
                <a:xfrm>
                  <a:off x="1869936" y="435133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79" name="テキスト ボックス 78">
                  <a:extLst>
                    <a:ext uri="{FF2B5EF4-FFF2-40B4-BE49-F238E27FC236}">
                      <a16:creationId xmlns:a16="http://schemas.microsoft.com/office/drawing/2014/main" id="{8B422248-3057-4EE3-B30D-752AEA5022B1}"/>
                    </a:ext>
                  </a:extLst>
                </p:cNvPr>
                <p:cNvSpPr txBox="1"/>
                <p:nvPr/>
              </p:nvSpPr>
              <p:spPr>
                <a:xfrm>
                  <a:off x="1929001" y="4347187"/>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地域が抱える</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課題を解決</a:t>
                  </a:r>
                </a:p>
              </p:txBody>
            </p:sp>
          </p:grpSp>
          <p:grpSp>
            <p:nvGrpSpPr>
              <p:cNvPr id="8" name="グループ化 7">
                <a:extLst>
                  <a:ext uri="{FF2B5EF4-FFF2-40B4-BE49-F238E27FC236}">
                    <a16:creationId xmlns:a16="http://schemas.microsoft.com/office/drawing/2014/main" id="{B2620393-3F82-4079-8A45-8DC79232BD9E}"/>
                  </a:ext>
                </a:extLst>
              </p:cNvPr>
              <p:cNvGrpSpPr/>
              <p:nvPr/>
            </p:nvGrpSpPr>
            <p:grpSpPr>
              <a:xfrm>
                <a:off x="3178312" y="4681467"/>
                <a:ext cx="1812520" cy="899562"/>
                <a:chOff x="3550944" y="4361993"/>
                <a:chExt cx="1400329" cy="694993"/>
              </a:xfrm>
            </p:grpSpPr>
            <p:sp>
              <p:nvSpPr>
                <p:cNvPr id="62" name="楕円 61">
                  <a:extLst>
                    <a:ext uri="{FF2B5EF4-FFF2-40B4-BE49-F238E27FC236}">
                      <a16:creationId xmlns:a16="http://schemas.microsoft.com/office/drawing/2014/main" id="{30B99B0A-43B3-4F6D-8C85-5B0DB5248FF8}"/>
                    </a:ext>
                  </a:extLst>
                </p:cNvPr>
                <p:cNvSpPr/>
                <p:nvPr/>
              </p:nvSpPr>
              <p:spPr>
                <a:xfrm>
                  <a:off x="3652963" y="4398630"/>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63" name="楕円 62">
                  <a:extLst>
                    <a:ext uri="{FF2B5EF4-FFF2-40B4-BE49-F238E27FC236}">
                      <a16:creationId xmlns:a16="http://schemas.microsoft.com/office/drawing/2014/main" id="{BB604CD1-BAC4-4B6F-87A1-C1C8AB5C7784}"/>
                    </a:ext>
                  </a:extLst>
                </p:cNvPr>
                <p:cNvSpPr/>
                <p:nvPr/>
              </p:nvSpPr>
              <p:spPr>
                <a:xfrm>
                  <a:off x="3625752" y="4383711"/>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1" name="テキスト ボックス 80">
                  <a:extLst>
                    <a:ext uri="{FF2B5EF4-FFF2-40B4-BE49-F238E27FC236}">
                      <a16:creationId xmlns:a16="http://schemas.microsoft.com/office/drawing/2014/main" id="{AC3C424B-2368-4DFD-A2F1-F47F559F52EF}"/>
                    </a:ext>
                  </a:extLst>
                </p:cNvPr>
                <p:cNvSpPr txBox="1"/>
                <p:nvPr/>
              </p:nvSpPr>
              <p:spPr>
                <a:xfrm>
                  <a:off x="3550944" y="4361993"/>
                  <a:ext cx="1400329" cy="672003"/>
                </a:xfrm>
                <a:prstGeom prst="rect">
                  <a:avLst/>
                </a:prstGeom>
                <a:noFill/>
              </p:spPr>
              <p:txBody>
                <a:bodyPr wrap="squar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お客さまの</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ご要望に応える</a:t>
                  </a:r>
                </a:p>
              </p:txBody>
            </p:sp>
          </p:grpSp>
          <p:grpSp>
            <p:nvGrpSpPr>
              <p:cNvPr id="7" name="グループ化 6">
                <a:extLst>
                  <a:ext uri="{FF2B5EF4-FFF2-40B4-BE49-F238E27FC236}">
                    <a16:creationId xmlns:a16="http://schemas.microsoft.com/office/drawing/2014/main" id="{6DCA7F79-3C27-4481-94F9-FB8275C99B58}"/>
                  </a:ext>
                </a:extLst>
              </p:cNvPr>
              <p:cNvGrpSpPr/>
              <p:nvPr/>
            </p:nvGrpSpPr>
            <p:grpSpPr>
              <a:xfrm>
                <a:off x="5311294" y="4693530"/>
                <a:ext cx="1589431" cy="875436"/>
                <a:chOff x="5341082" y="4376368"/>
                <a:chExt cx="1227973" cy="676349"/>
              </a:xfrm>
            </p:grpSpPr>
            <p:sp>
              <p:nvSpPr>
                <p:cNvPr id="59" name="楕円 58">
                  <a:extLst>
                    <a:ext uri="{FF2B5EF4-FFF2-40B4-BE49-F238E27FC236}">
                      <a16:creationId xmlns:a16="http://schemas.microsoft.com/office/drawing/2014/main" id="{F11A8321-6CF4-48FE-A194-2E6FB0829349}"/>
                    </a:ext>
                  </a:extLst>
                </p:cNvPr>
                <p:cNvSpPr/>
                <p:nvPr/>
              </p:nvSpPr>
              <p:spPr>
                <a:xfrm>
                  <a:off x="5368293" y="4391287"/>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66" name="楕円 65">
                  <a:extLst>
                    <a:ext uri="{FF2B5EF4-FFF2-40B4-BE49-F238E27FC236}">
                      <a16:creationId xmlns:a16="http://schemas.microsoft.com/office/drawing/2014/main" id="{0B61E6F9-972E-44D7-BA28-97EC808A5BA0}"/>
                    </a:ext>
                  </a:extLst>
                </p:cNvPr>
                <p:cNvSpPr/>
                <p:nvPr/>
              </p:nvSpPr>
              <p:spPr>
                <a:xfrm>
                  <a:off x="5341082" y="4376368"/>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2" name="テキスト ボックス 81">
                  <a:extLst>
                    <a:ext uri="{FF2B5EF4-FFF2-40B4-BE49-F238E27FC236}">
                      <a16:creationId xmlns:a16="http://schemas.microsoft.com/office/drawing/2014/main" id="{73AA97CD-DC8B-4445-AA1C-940EE6CC6CD0}"/>
                    </a:ext>
                  </a:extLst>
                </p:cNvPr>
                <p:cNvSpPr txBox="1"/>
                <p:nvPr/>
              </p:nvSpPr>
              <p:spPr>
                <a:xfrm>
                  <a:off x="5412829" y="4380714"/>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地域の発展を</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後押しする</a:t>
                  </a:r>
                </a:p>
              </p:txBody>
            </p:sp>
          </p:grpSp>
          <p:grpSp>
            <p:nvGrpSpPr>
              <p:cNvPr id="6" name="グループ化 5">
                <a:extLst>
                  <a:ext uri="{FF2B5EF4-FFF2-40B4-BE49-F238E27FC236}">
                    <a16:creationId xmlns:a16="http://schemas.microsoft.com/office/drawing/2014/main" id="{81B1A117-C935-4A1A-9D14-5F6BA5684F33}"/>
                  </a:ext>
                </a:extLst>
              </p:cNvPr>
              <p:cNvGrpSpPr/>
              <p:nvPr/>
            </p:nvGrpSpPr>
            <p:grpSpPr>
              <a:xfrm>
                <a:off x="7221187" y="4686202"/>
                <a:ext cx="1589431" cy="890093"/>
                <a:chOff x="7079754" y="4330992"/>
                <a:chExt cx="1227973" cy="687675"/>
              </a:xfrm>
            </p:grpSpPr>
            <p:sp>
              <p:nvSpPr>
                <p:cNvPr id="46" name="楕円 45">
                  <a:extLst>
                    <a:ext uri="{FF2B5EF4-FFF2-40B4-BE49-F238E27FC236}">
                      <a16:creationId xmlns:a16="http://schemas.microsoft.com/office/drawing/2014/main" id="{A0CB7E97-954D-46CB-9C74-5A18DD0D23F7}"/>
                    </a:ext>
                  </a:extLst>
                </p:cNvPr>
                <p:cNvSpPr/>
                <p:nvPr/>
              </p:nvSpPr>
              <p:spPr>
                <a:xfrm>
                  <a:off x="7106965" y="4360311"/>
                  <a:ext cx="1173551" cy="643436"/>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3BBEFF">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49" name="楕円 48">
                  <a:extLst>
                    <a:ext uri="{FF2B5EF4-FFF2-40B4-BE49-F238E27FC236}">
                      <a16:creationId xmlns:a16="http://schemas.microsoft.com/office/drawing/2014/main" id="{F65EB1ED-81D9-43F5-8D52-DE5969F6BB74}"/>
                    </a:ext>
                  </a:extLst>
                </p:cNvPr>
                <p:cNvSpPr/>
                <p:nvPr/>
              </p:nvSpPr>
              <p:spPr>
                <a:xfrm>
                  <a:off x="7079754" y="4345392"/>
                  <a:ext cx="1227973" cy="67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00">
                    <a:latin typeface="游ゴシック" panose="020B0400000000000000" pitchFamily="50" charset="-128"/>
                    <a:ea typeface="游ゴシック" panose="020B0400000000000000" pitchFamily="50" charset="-128"/>
                  </a:endParaRPr>
                </a:p>
              </p:txBody>
            </p:sp>
            <p:sp>
              <p:nvSpPr>
                <p:cNvPr id="83" name="テキスト ボックス 82">
                  <a:extLst>
                    <a:ext uri="{FF2B5EF4-FFF2-40B4-BE49-F238E27FC236}">
                      <a16:creationId xmlns:a16="http://schemas.microsoft.com/office/drawing/2014/main" id="{77E59ECF-997B-496E-8FD1-8D7308653AFB}"/>
                    </a:ext>
                  </a:extLst>
                </p:cNvPr>
                <p:cNvSpPr txBox="1"/>
                <p:nvPr/>
              </p:nvSpPr>
              <p:spPr>
                <a:xfrm>
                  <a:off x="7146231" y="4330992"/>
                  <a:ext cx="1113092" cy="672003"/>
                </a:xfrm>
                <a:prstGeom prst="rect">
                  <a:avLst/>
                </a:prstGeom>
                <a:noFill/>
              </p:spPr>
              <p:txBody>
                <a:bodyPr wrap="none" lIns="180000" tIns="180000" rIns="180000" bIns="180000" rtlCol="0">
                  <a:spAutoFit/>
                </a:bodyPr>
                <a:lstStyle/>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お客さまの</a:t>
                  </a:r>
                  <a:endParaRPr kumimoji="1" lang="en-US" altLang="ja-JP" sz="1400" b="1" dirty="0">
                    <a:solidFill>
                      <a:srgbClr val="0097E2"/>
                    </a:solidFill>
                    <a:latin typeface="游ゴシック" panose="020B0400000000000000" pitchFamily="50" charset="-128"/>
                    <a:ea typeface="游ゴシック" panose="020B0400000000000000" pitchFamily="50" charset="-128"/>
                  </a:endParaRPr>
                </a:p>
                <a:p>
                  <a:pPr algn="ctr">
                    <a:lnSpc>
                      <a:spcPct val="120000"/>
                    </a:lnSpc>
                  </a:pPr>
                  <a:r>
                    <a:rPr kumimoji="1" lang="ja-JP" altLang="en-US" sz="1400" b="1" dirty="0">
                      <a:solidFill>
                        <a:srgbClr val="0097E2"/>
                      </a:solidFill>
                      <a:latin typeface="游ゴシック" panose="020B0400000000000000" pitchFamily="50" charset="-128"/>
                      <a:ea typeface="游ゴシック" panose="020B0400000000000000" pitchFamily="50" charset="-128"/>
                    </a:rPr>
                    <a:t>お悩みを解決</a:t>
                  </a:r>
                </a:p>
              </p:txBody>
            </p:sp>
          </p:grpSp>
        </p:grpSp>
      </p:grpSp>
      <p:sp>
        <p:nvSpPr>
          <p:cNvPr id="27" name="フッター プレースホルダー 26">
            <a:extLst>
              <a:ext uri="{FF2B5EF4-FFF2-40B4-BE49-F238E27FC236}">
                <a16:creationId xmlns:a16="http://schemas.microsoft.com/office/drawing/2014/main" id="{CCAFD7BB-5310-954D-82E1-A2BB765642BA}"/>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9" name="スライド番号プレースホルダー 28">
            <a:extLst>
              <a:ext uri="{FF2B5EF4-FFF2-40B4-BE49-F238E27FC236}">
                <a16:creationId xmlns:a16="http://schemas.microsoft.com/office/drawing/2014/main" id="{EBBA336E-49C7-9846-92B8-8129664221EC}"/>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19</a:t>
            </a:fld>
            <a:endParaRPr kumimoji="1" lang="ja-JP" altLang="en-US"/>
          </a:p>
        </p:txBody>
      </p:sp>
      <p:sp>
        <p:nvSpPr>
          <p:cNvPr id="56" name="角丸四角形 30">
            <a:extLst>
              <a:ext uri="{FF2B5EF4-FFF2-40B4-BE49-F238E27FC236}">
                <a16:creationId xmlns:a16="http://schemas.microsoft.com/office/drawing/2014/main" id="{5F6F0DAC-A42A-4616-AA10-BEE261326F50}"/>
              </a:ext>
            </a:extLst>
          </p:cNvPr>
          <p:cNvSpPr/>
          <p:nvPr/>
        </p:nvSpPr>
        <p:spPr>
          <a:xfrm>
            <a:off x="369889" y="210997"/>
            <a:ext cx="799465" cy="298253"/>
          </a:xfrm>
          <a:prstGeom prst="roundRect">
            <a:avLst>
              <a:gd name="adj" fmla="val 50000"/>
            </a:avLst>
          </a:prstGeom>
          <a:solidFill>
            <a:schemeClr val="bg1"/>
          </a:solidFill>
          <a:ln w="6350">
            <a:solidFill>
              <a:schemeClr val="tx1">
                <a:lumMod val="75000"/>
                <a:lumOff val="25000"/>
              </a:schemeClr>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Chapter2</a:t>
            </a:r>
            <a:endPar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endParaRPr>
          </a:p>
        </p:txBody>
      </p:sp>
      <p:sp>
        <p:nvSpPr>
          <p:cNvPr id="57" name="タイトル 20">
            <a:extLst>
              <a:ext uri="{FF2B5EF4-FFF2-40B4-BE49-F238E27FC236}">
                <a16:creationId xmlns:a16="http://schemas.microsoft.com/office/drawing/2014/main" id="{9C1A5D52-99A9-4CE0-A2CC-6FE9CCE097B9}"/>
              </a:ext>
            </a:extLst>
          </p:cNvPr>
          <p:cNvSpPr txBox="1">
            <a:spLocks/>
          </p:cNvSpPr>
          <p:nvPr/>
        </p:nvSpPr>
        <p:spPr>
          <a:xfrm>
            <a:off x="1169354" y="121803"/>
            <a:ext cx="8920796" cy="476642"/>
          </a:xfrm>
          <a:prstGeom prst="rect">
            <a:avLst/>
          </a:prstGeom>
        </p:spPr>
        <p:txBody>
          <a:bodyPr vert="horz" lIns="180000" tIns="108000" rIns="180000" bIns="108000" rtlCol="0" anchor="ctr">
            <a:spAutoFit/>
          </a:bodyPr>
          <a:lstStyle>
            <a:lvl1pPr algn="l" defTabSz="1007943" rtl="0" eaLnBrk="1" latinLnBrk="0" hangingPunct="1">
              <a:lnSpc>
                <a:spcPct val="120000"/>
              </a:lnSpc>
              <a:spcBef>
                <a:spcPct val="0"/>
              </a:spcBef>
              <a:spcAft>
                <a:spcPts val="600"/>
              </a:spcAft>
              <a:buNone/>
              <a:defRPr kumimoji="1" sz="1400" b="0" i="0" kern="1200">
                <a:solidFill>
                  <a:schemeClr val="tx1">
                    <a:lumMod val="85000"/>
                    <a:lumOff val="15000"/>
                  </a:schemeClr>
                </a:solidFill>
                <a:latin typeface="Yu Gothic UI" panose="020B0500000000000000" pitchFamily="34" charset="-128"/>
                <a:ea typeface="Yu Gothic UI" panose="020B0500000000000000" pitchFamily="34" charset="-128"/>
                <a:cs typeface="+mj-cs"/>
              </a:defRPr>
            </a:lvl1pPr>
          </a:lstStyle>
          <a:p>
            <a:r>
              <a:rPr lang="en-US" altLang="ja-JP" b="1" dirty="0">
                <a:latin typeface="游ゴシック" panose="020B0400000000000000" pitchFamily="50" charset="-128"/>
                <a:ea typeface="游ゴシック" panose="020B0400000000000000" pitchFamily="50" charset="-128"/>
              </a:rPr>
              <a:t>5.</a:t>
            </a:r>
            <a:r>
              <a:rPr lang="ja-JP" altLang="en-US" b="1" dirty="0">
                <a:latin typeface="游ゴシック" panose="020B0400000000000000" pitchFamily="50" charset="-128"/>
                <a:ea typeface="游ゴシック" panose="020B0400000000000000" pitchFamily="50" charset="-128"/>
              </a:rPr>
              <a:t>　「より、そう、ちから。」の実践</a:t>
            </a:r>
          </a:p>
        </p:txBody>
      </p:sp>
      <p:grpSp>
        <p:nvGrpSpPr>
          <p:cNvPr id="14" name="グループ化 13">
            <a:extLst>
              <a:ext uri="{FF2B5EF4-FFF2-40B4-BE49-F238E27FC236}">
                <a16:creationId xmlns:a16="http://schemas.microsoft.com/office/drawing/2014/main" id="{B73DC3DD-41AC-6444-3E2B-501EF0EA66E5}"/>
              </a:ext>
            </a:extLst>
          </p:cNvPr>
          <p:cNvGrpSpPr/>
          <p:nvPr/>
        </p:nvGrpSpPr>
        <p:grpSpPr>
          <a:xfrm>
            <a:off x="692507" y="1701144"/>
            <a:ext cx="8802454" cy="1595848"/>
            <a:chOff x="692507" y="1701144"/>
            <a:chExt cx="8802454" cy="1595848"/>
          </a:xfrm>
        </p:grpSpPr>
        <p:sp>
          <p:nvSpPr>
            <p:cNvPr id="18" name="二等辺三角形 39">
              <a:extLst>
                <a:ext uri="{FF2B5EF4-FFF2-40B4-BE49-F238E27FC236}">
                  <a16:creationId xmlns:a16="http://schemas.microsoft.com/office/drawing/2014/main" id="{19D3443F-66CB-BBF8-76A0-6210657DC7E4}"/>
                </a:ext>
              </a:extLst>
            </p:cNvPr>
            <p:cNvSpPr/>
            <p:nvPr/>
          </p:nvSpPr>
          <p:spPr>
            <a:xfrm>
              <a:off x="4795530" y="3135724"/>
              <a:ext cx="596407" cy="161268"/>
            </a:xfrm>
            <a:prstGeom prst="triangle">
              <a:avLst/>
            </a:prstGeom>
            <a:solidFill>
              <a:schemeClr val="bg2">
                <a:lumMod val="7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endParaRPr>
            </a:p>
          </p:txBody>
        </p:sp>
        <p:sp>
          <p:nvSpPr>
            <p:cNvPr id="20" name="テキスト ボックス 19">
              <a:extLst>
                <a:ext uri="{FF2B5EF4-FFF2-40B4-BE49-F238E27FC236}">
                  <a16:creationId xmlns:a16="http://schemas.microsoft.com/office/drawing/2014/main" id="{D8AE9F99-C092-39C3-FA5A-7B61C9B759DA}"/>
                </a:ext>
              </a:extLst>
            </p:cNvPr>
            <p:cNvSpPr txBox="1"/>
            <p:nvPr/>
          </p:nvSpPr>
          <p:spPr>
            <a:xfrm>
              <a:off x="692507" y="1701144"/>
              <a:ext cx="8802454" cy="1369945"/>
            </a:xfrm>
            <a:prstGeom prst="rect">
              <a:avLst/>
            </a:prstGeom>
            <a:pattFill prst="wdUpDiag">
              <a:fgClr>
                <a:schemeClr val="accent2">
                  <a:lumMod val="20000"/>
                  <a:lumOff val="80000"/>
                </a:schemeClr>
              </a:fgClr>
              <a:bgClr>
                <a:schemeClr val="accent1">
                  <a:lumMod val="20000"/>
                  <a:lumOff val="80000"/>
                </a:schemeClr>
              </a:bgClr>
            </a:pattFill>
            <a:ln w="28575">
              <a:solidFill>
                <a:schemeClr val="accent1"/>
              </a:solidFill>
            </a:ln>
          </p:spPr>
          <p:txBody>
            <a:bodyPr wrap="square" lIns="180000" tIns="180000" rIns="180000" bIns="180000">
              <a:spAutoFit/>
            </a:bodyPr>
            <a:lstStyle/>
            <a:p>
              <a:pPr algn="ctr">
                <a:lnSpc>
                  <a:spcPct val="110000"/>
                </a:lnSpc>
                <a:spcAft>
                  <a:spcPts val="600"/>
                </a:spcAft>
              </a:pPr>
              <a:r>
                <a:rPr kumimoji="1" lang="ja-JP" altLang="en-US"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rPr>
                <a:t>中長期的な企業価値の向上と</a:t>
              </a:r>
              <a:endParaRPr kumimoji="1" lang="en-US" altLang="ja-JP"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endParaRPr>
            </a:p>
            <a:p>
              <a:pPr algn="ctr">
                <a:lnSpc>
                  <a:spcPct val="110000"/>
                </a:lnSpc>
                <a:spcAft>
                  <a:spcPts val="600"/>
                </a:spcAft>
              </a:pPr>
              <a:r>
                <a:rPr kumimoji="1" lang="ja-JP" altLang="en-US"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rPr>
                <a:t>社会全体の持続的な発展への貢献</a:t>
              </a:r>
              <a:endParaRPr kumimoji="1" lang="en-US" altLang="ja-JP" sz="2800" b="1" spc="200" dirty="0">
                <a:ln w="6350">
                  <a:noFill/>
                  <a:prstDash val="solid"/>
                </a:ln>
                <a:solidFill>
                  <a:srgbClr val="FFFFFF"/>
                </a:solidFill>
                <a:effectLst>
                  <a:glow rad="228600">
                    <a:schemeClr val="accent1"/>
                  </a:glow>
                  <a:outerShdw blurRad="50800" dist="38100" dir="2700000" algn="tl" rotWithShape="0">
                    <a:schemeClr val="tx1">
                      <a:lumMod val="50000"/>
                      <a:lumOff val="50000"/>
                      <a:alpha val="40000"/>
                    </a:schemeClr>
                  </a:outerShdw>
                </a:effectLst>
                <a:latin typeface="游ゴシック" panose="020B0400000000000000" pitchFamily="50" charset="-128"/>
                <a:ea typeface="游ゴシック" panose="020B0400000000000000" pitchFamily="50" charset="-128"/>
              </a:endParaRPr>
            </a:p>
          </p:txBody>
        </p:sp>
      </p:grpSp>
      <p:grpSp>
        <p:nvGrpSpPr>
          <p:cNvPr id="11" name="グループ化 10">
            <a:extLst>
              <a:ext uri="{FF2B5EF4-FFF2-40B4-BE49-F238E27FC236}">
                <a16:creationId xmlns:a16="http://schemas.microsoft.com/office/drawing/2014/main" id="{56589BE2-A2AE-8405-9586-CD53C4D139F2}"/>
              </a:ext>
            </a:extLst>
          </p:cNvPr>
          <p:cNvGrpSpPr/>
          <p:nvPr/>
        </p:nvGrpSpPr>
        <p:grpSpPr>
          <a:xfrm>
            <a:off x="692507" y="3242528"/>
            <a:ext cx="8802454" cy="627014"/>
            <a:chOff x="692507" y="3242528"/>
            <a:chExt cx="8802454" cy="627014"/>
          </a:xfrm>
        </p:grpSpPr>
        <p:sp>
          <p:nvSpPr>
            <p:cNvPr id="40" name="二等辺三角形 39">
              <a:extLst>
                <a:ext uri="{FF2B5EF4-FFF2-40B4-BE49-F238E27FC236}">
                  <a16:creationId xmlns:a16="http://schemas.microsoft.com/office/drawing/2014/main" id="{C022E7AC-0B10-4E08-B79B-0CE531E7CFFD}"/>
                </a:ext>
              </a:extLst>
            </p:cNvPr>
            <p:cNvSpPr/>
            <p:nvPr/>
          </p:nvSpPr>
          <p:spPr>
            <a:xfrm>
              <a:off x="4773078" y="3700438"/>
              <a:ext cx="641310" cy="169104"/>
            </a:xfrm>
            <a:prstGeom prst="triangle">
              <a:avLst/>
            </a:prstGeom>
            <a:solidFill>
              <a:schemeClr val="bg2">
                <a:lumMod val="75000"/>
              </a:schemeClr>
            </a:solidFill>
            <a:ln>
              <a:noFill/>
            </a:ln>
          </p:spPr>
          <p:style>
            <a:lnRef idx="1">
              <a:schemeClr val="accent3"/>
            </a:lnRef>
            <a:fillRef idx="2">
              <a:schemeClr val="accent3"/>
            </a:fillRef>
            <a:effectRef idx="1">
              <a:schemeClr val="accent3"/>
            </a:effectRef>
            <a:fontRef idx="minor">
              <a:schemeClr val="dk1"/>
            </a:fontRef>
          </p:style>
          <p:txBody>
            <a:bodyPr wrap="square" lIns="0" rIns="72000" rtlCol="0" anchor="ctr">
              <a:noAutofit/>
            </a:bodyPr>
            <a:lstStyle/>
            <a:p>
              <a:pPr algn="ctr"/>
              <a:endParaRPr kumimoji="1" lang="ja-JP" altLang="en-US" sz="1400" b="1" dirty="0">
                <a:latin typeface="游ゴシック" panose="020B0400000000000000" pitchFamily="50" charset="-128"/>
                <a:ea typeface="游ゴシック" panose="020B0400000000000000" pitchFamily="50" charset="-128"/>
              </a:endParaRPr>
            </a:p>
          </p:txBody>
        </p:sp>
        <p:sp>
          <p:nvSpPr>
            <p:cNvPr id="30" name="テキスト ボックス 29">
              <a:extLst>
                <a:ext uri="{FF2B5EF4-FFF2-40B4-BE49-F238E27FC236}">
                  <a16:creationId xmlns:a16="http://schemas.microsoft.com/office/drawing/2014/main" id="{8424EF3E-1EF8-5411-7E69-18BF38643BDB}"/>
                </a:ext>
              </a:extLst>
            </p:cNvPr>
            <p:cNvSpPr txBox="1"/>
            <p:nvPr/>
          </p:nvSpPr>
          <p:spPr>
            <a:xfrm>
              <a:off x="692507" y="3242528"/>
              <a:ext cx="8802454" cy="489534"/>
            </a:xfrm>
            <a:prstGeom prst="rect">
              <a:avLst/>
            </a:prstGeom>
            <a:noFill/>
          </p:spPr>
          <p:txBody>
            <a:bodyPr wrap="square" lIns="180000" tIns="108000" rIns="180000" bIns="72000">
              <a:spAutoFit/>
            </a:bodyPr>
            <a:lstStyle/>
            <a:p>
              <a:pPr algn="ctr">
                <a:spcAft>
                  <a:spcPts val="600"/>
                </a:spcAft>
              </a:pPr>
              <a:r>
                <a:rPr kumimoji="1" lang="ja-JP" altLang="en-US" sz="2000" b="1" spc="300" dirty="0">
                  <a:ln w="3175">
                    <a:noFill/>
                    <a:prstDash val="solid"/>
                  </a:ln>
                  <a:solidFill>
                    <a:schemeClr val="bg1"/>
                  </a:solidFill>
                  <a:effectLst>
                    <a:glow rad="228600">
                      <a:srgbClr val="25C8B8"/>
                    </a:glow>
                  </a:effectLst>
                  <a:latin typeface="游ゴシック" panose="020B0400000000000000" pitchFamily="50" charset="-128"/>
                  <a:ea typeface="游ゴシック" panose="020B0400000000000000" pitchFamily="50" charset="-128"/>
                </a:rPr>
                <a:t>東北発の“スマート社会”の実現</a:t>
              </a:r>
              <a:endParaRPr kumimoji="1" lang="en-US" altLang="ja-JP" sz="2000" b="1" spc="300" dirty="0">
                <a:ln w="3175">
                  <a:noFill/>
                  <a:prstDash val="solid"/>
                </a:ln>
                <a:solidFill>
                  <a:schemeClr val="bg1"/>
                </a:solidFill>
                <a:effectLst>
                  <a:glow rad="228600">
                    <a:srgbClr val="25C8B8"/>
                  </a:glow>
                </a:effectLst>
                <a:latin typeface="游ゴシック" panose="020B0400000000000000" pitchFamily="50" charset="-128"/>
                <a:ea typeface="游ゴシック" panose="020B0400000000000000" pitchFamily="50" charset="-128"/>
              </a:endParaRPr>
            </a:p>
          </p:txBody>
        </p:sp>
      </p:grpSp>
      <p:grpSp>
        <p:nvGrpSpPr>
          <p:cNvPr id="4" name="グループ化 3">
            <a:extLst>
              <a:ext uri="{FF2B5EF4-FFF2-40B4-BE49-F238E27FC236}">
                <a16:creationId xmlns:a16="http://schemas.microsoft.com/office/drawing/2014/main" id="{ADFA89CF-21BD-2501-891F-6C6DED009AA4}"/>
              </a:ext>
            </a:extLst>
          </p:cNvPr>
          <p:cNvGrpSpPr/>
          <p:nvPr/>
        </p:nvGrpSpPr>
        <p:grpSpPr>
          <a:xfrm>
            <a:off x="905269" y="5728928"/>
            <a:ext cx="8274933" cy="1552991"/>
            <a:chOff x="905269" y="5665557"/>
            <a:chExt cx="8274933" cy="1552991"/>
          </a:xfrm>
        </p:grpSpPr>
        <p:grpSp>
          <p:nvGrpSpPr>
            <p:cNvPr id="28" name="グループ化 27">
              <a:extLst>
                <a:ext uri="{FF2B5EF4-FFF2-40B4-BE49-F238E27FC236}">
                  <a16:creationId xmlns:a16="http://schemas.microsoft.com/office/drawing/2014/main" id="{0DB7C329-83BD-4224-95B1-AE6E6D470EDF}"/>
                </a:ext>
              </a:extLst>
            </p:cNvPr>
            <p:cNvGrpSpPr/>
            <p:nvPr/>
          </p:nvGrpSpPr>
          <p:grpSpPr>
            <a:xfrm>
              <a:off x="1232186" y="5665557"/>
              <a:ext cx="7621100" cy="1552991"/>
              <a:chOff x="651130" y="5573156"/>
              <a:chExt cx="8776780" cy="1788488"/>
            </a:xfrm>
          </p:grpSpPr>
          <p:grpSp>
            <p:nvGrpSpPr>
              <p:cNvPr id="86" name="グループ化 85">
                <a:extLst>
                  <a:ext uri="{FF2B5EF4-FFF2-40B4-BE49-F238E27FC236}">
                    <a16:creationId xmlns:a16="http://schemas.microsoft.com/office/drawing/2014/main" id="{67CBB84B-9A4A-4FA0-9540-F50224C8CF67}"/>
                  </a:ext>
                </a:extLst>
              </p:cNvPr>
              <p:cNvGrpSpPr/>
              <p:nvPr/>
            </p:nvGrpSpPr>
            <p:grpSpPr>
              <a:xfrm>
                <a:off x="651130" y="5573156"/>
                <a:ext cx="8776780" cy="1061704"/>
                <a:chOff x="374035" y="5776927"/>
                <a:chExt cx="9330970" cy="1108576"/>
              </a:xfrm>
            </p:grpSpPr>
            <p:pic>
              <p:nvPicPr>
                <p:cNvPr id="87" name="図 86" descr="会議室でパソコンを使っている男性&#10;&#10;自動的に生成された説明">
                  <a:extLst>
                    <a:ext uri="{FF2B5EF4-FFF2-40B4-BE49-F238E27FC236}">
                      <a16:creationId xmlns:a16="http://schemas.microsoft.com/office/drawing/2014/main" id="{F637521F-29FB-4755-9075-91ED950C105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98879" y="5776927"/>
                  <a:ext cx="1822457" cy="1108564"/>
                </a:xfrm>
                <a:prstGeom prst="rect">
                  <a:avLst/>
                </a:prstGeom>
                <a:ln>
                  <a:noFill/>
                </a:ln>
                <a:effectLst>
                  <a:softEdge rad="63500"/>
                </a:effectLst>
              </p:spPr>
            </p:pic>
            <p:pic>
              <p:nvPicPr>
                <p:cNvPr id="88" name="図 87">
                  <a:extLst>
                    <a:ext uri="{FF2B5EF4-FFF2-40B4-BE49-F238E27FC236}">
                      <a16:creationId xmlns:a16="http://schemas.microsoft.com/office/drawing/2014/main" id="{A6F24E33-A016-45F8-8CBE-A7A2F62B340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075046" y="5776927"/>
                  <a:ext cx="1629959" cy="1108564"/>
                </a:xfrm>
                <a:prstGeom prst="rect">
                  <a:avLst/>
                </a:prstGeom>
                <a:ln>
                  <a:noFill/>
                </a:ln>
                <a:effectLst>
                  <a:softEdge rad="63500"/>
                </a:effectLst>
              </p:spPr>
            </p:pic>
            <p:pic>
              <p:nvPicPr>
                <p:cNvPr id="89" name="図 88" descr="屋内, 病室, 人, 男 が含まれている画像&#10;&#10;自動的に生成された説明">
                  <a:extLst>
                    <a:ext uri="{FF2B5EF4-FFF2-40B4-BE49-F238E27FC236}">
                      <a16:creationId xmlns:a16="http://schemas.microsoft.com/office/drawing/2014/main" id="{F1E1FDBD-7C43-4351-8193-A927933EFF6E}"/>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colorTemperature colorTemp="6505"/>
                          </a14:imgEffect>
                          <a14:imgEffect>
                            <a14:saturation sat="123000"/>
                          </a14:imgEffect>
                        </a14:imgLayer>
                      </a14:imgProps>
                    </a:ext>
                    <a:ext uri="{28A0092B-C50C-407E-A947-70E740481C1C}">
                      <a14:useLocalDpi xmlns:a14="http://schemas.microsoft.com/office/drawing/2010/main"/>
                    </a:ext>
                  </a:extLst>
                </a:blip>
                <a:srcRect b="-393"/>
                <a:stretch/>
              </p:blipFill>
              <p:spPr>
                <a:xfrm>
                  <a:off x="374035" y="5776932"/>
                  <a:ext cx="1961042" cy="1108564"/>
                </a:xfrm>
                <a:prstGeom prst="rect">
                  <a:avLst/>
                </a:prstGeom>
                <a:ln>
                  <a:noFill/>
                </a:ln>
                <a:effectLst>
                  <a:softEdge rad="63500"/>
                </a:effectLst>
              </p:spPr>
            </p:pic>
            <p:pic>
              <p:nvPicPr>
                <p:cNvPr id="90" name="図 89" descr="屋外, トラック, 輸送, 道路 が含まれている画像&#10;&#10;自動的に生成された説明">
                  <a:extLst>
                    <a:ext uri="{FF2B5EF4-FFF2-40B4-BE49-F238E27FC236}">
                      <a16:creationId xmlns:a16="http://schemas.microsoft.com/office/drawing/2014/main" id="{3396B9FA-82E7-4DD0-8E61-21E00D0CE7E1}"/>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saturation sat="114000"/>
                          </a14:imgEffect>
                          <a14:imgEffect>
                            <a14:brightnessContrast bright="10000"/>
                          </a14:imgEffect>
                        </a14:imgLayer>
                      </a14:imgProps>
                    </a:ext>
                    <a:ext uri="{28A0092B-C50C-407E-A947-70E740481C1C}">
                      <a14:useLocalDpi xmlns:a14="http://schemas.microsoft.com/office/drawing/2010/main"/>
                    </a:ext>
                  </a:extLst>
                </a:blip>
                <a:srcRect/>
                <a:stretch/>
              </p:blipFill>
              <p:spPr>
                <a:xfrm>
                  <a:off x="2405749" y="5776938"/>
                  <a:ext cx="1822457" cy="1108565"/>
                </a:xfrm>
                <a:prstGeom prst="rect">
                  <a:avLst/>
                </a:prstGeom>
                <a:ln>
                  <a:noFill/>
                </a:ln>
                <a:effectLst>
                  <a:softEdge rad="63500"/>
                </a:effectLst>
              </p:spPr>
            </p:pic>
            <p:pic>
              <p:nvPicPr>
                <p:cNvPr id="91" name="図 90" descr="人, テーブル, 屋内, 少年 が含まれている画像&#10;&#10;自動的に生成された説明">
                  <a:extLst>
                    <a:ext uri="{FF2B5EF4-FFF2-40B4-BE49-F238E27FC236}">
                      <a16:creationId xmlns:a16="http://schemas.microsoft.com/office/drawing/2014/main" id="{E82777BF-5084-415E-A4D1-297C0D84F6CF}"/>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192009" y="5783067"/>
                  <a:ext cx="1812364" cy="1102424"/>
                </a:xfrm>
                <a:prstGeom prst="rect">
                  <a:avLst/>
                </a:prstGeom>
                <a:ln>
                  <a:noFill/>
                </a:ln>
                <a:effectLst>
                  <a:softEdge rad="63500"/>
                </a:effectLst>
              </p:spPr>
            </p:pic>
          </p:grpSp>
          <p:pic>
            <p:nvPicPr>
              <p:cNvPr id="22" name="図 21">
                <a:extLst>
                  <a:ext uri="{FF2B5EF4-FFF2-40B4-BE49-F238E27FC236}">
                    <a16:creationId xmlns:a16="http://schemas.microsoft.com/office/drawing/2014/main" id="{51004026-4B5A-4076-A027-0D5C896E34B5}"/>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aturation sat="125000"/>
                        </a14:imgEffect>
                        <a14:imgEffect>
                          <a14:brightnessContrast bright="26000"/>
                        </a14:imgEffect>
                      </a14:imgLayer>
                    </a14:imgProps>
                  </a:ext>
                  <a:ext uri="{28A0092B-C50C-407E-A947-70E740481C1C}">
                    <a14:useLocalDpi xmlns:a14="http://schemas.microsoft.com/office/drawing/2010/main"/>
                  </a:ext>
                </a:extLst>
              </a:blip>
              <a:srcRect r="-91"/>
              <a:stretch/>
            </p:blipFill>
            <p:spPr>
              <a:xfrm>
                <a:off x="6989769" y="6380853"/>
                <a:ext cx="1738026" cy="980788"/>
              </a:xfrm>
              <a:prstGeom prst="rect">
                <a:avLst/>
              </a:prstGeom>
              <a:effectLst>
                <a:softEdge rad="63500"/>
              </a:effectLst>
            </p:spPr>
          </p:pic>
          <p:pic>
            <p:nvPicPr>
              <p:cNvPr id="24" name="図 23">
                <a:extLst>
                  <a:ext uri="{FF2B5EF4-FFF2-40B4-BE49-F238E27FC236}">
                    <a16:creationId xmlns:a16="http://schemas.microsoft.com/office/drawing/2014/main" id="{C62F98B4-2F33-443D-B0BE-5CADA5B32701}"/>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l="-130"/>
              <a:stretch/>
            </p:blipFill>
            <p:spPr>
              <a:xfrm>
                <a:off x="3443251" y="6380851"/>
                <a:ext cx="1732758" cy="980787"/>
              </a:xfrm>
              <a:prstGeom prst="rect">
                <a:avLst/>
              </a:prstGeom>
              <a:effectLst>
                <a:softEdge rad="63500"/>
              </a:effectLst>
            </p:spPr>
          </p:pic>
          <p:pic>
            <p:nvPicPr>
              <p:cNvPr id="71" name="図 70" descr="人, 男, 立つ, 持つ が含まれている画像&#10;&#10;自動的に生成された説明">
                <a:extLst>
                  <a:ext uri="{FF2B5EF4-FFF2-40B4-BE49-F238E27FC236}">
                    <a16:creationId xmlns:a16="http://schemas.microsoft.com/office/drawing/2014/main" id="{15659AFC-C9E2-49F7-B725-90720C5376FD}"/>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1659459" y="6380849"/>
                <a:ext cx="1735006" cy="980788"/>
              </a:xfrm>
              <a:prstGeom prst="rect">
                <a:avLst/>
              </a:prstGeom>
              <a:effectLst>
                <a:softEdge rad="63500"/>
              </a:effectLst>
            </p:spPr>
          </p:pic>
          <p:pic>
            <p:nvPicPr>
              <p:cNvPr id="74" name="図 73">
                <a:extLst>
                  <a:ext uri="{FF2B5EF4-FFF2-40B4-BE49-F238E27FC236}">
                    <a16:creationId xmlns:a16="http://schemas.microsoft.com/office/drawing/2014/main" id="{9F5916CB-9DDD-4278-92E5-FDDFAB65EFB9}"/>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3000"/>
                        </a14:imgEffect>
                      </a14:imgLayer>
                    </a14:imgProps>
                  </a:ext>
                  <a:ext uri="{28A0092B-C50C-407E-A947-70E740481C1C}">
                    <a14:useLocalDpi xmlns:a14="http://schemas.microsoft.com/office/drawing/2010/main"/>
                  </a:ext>
                </a:extLst>
              </a:blip>
              <a:srcRect l="-8"/>
              <a:stretch/>
            </p:blipFill>
            <p:spPr>
              <a:xfrm>
                <a:off x="5223789" y="6380855"/>
                <a:ext cx="1734864" cy="980789"/>
              </a:xfrm>
              <a:prstGeom prst="rect">
                <a:avLst/>
              </a:prstGeom>
              <a:effectLst>
                <a:softEdge rad="63500"/>
              </a:effectLst>
            </p:spPr>
          </p:pic>
        </p:grpSp>
        <p:sp>
          <p:nvSpPr>
            <p:cNvPr id="2" name="正方形/長方形 1">
              <a:extLst>
                <a:ext uri="{FF2B5EF4-FFF2-40B4-BE49-F238E27FC236}">
                  <a16:creationId xmlns:a16="http://schemas.microsoft.com/office/drawing/2014/main" id="{D00E7B4E-2318-9672-B448-F23430E8A863}"/>
                </a:ext>
              </a:extLst>
            </p:cNvPr>
            <p:cNvSpPr/>
            <p:nvPr/>
          </p:nvSpPr>
          <p:spPr>
            <a:xfrm>
              <a:off x="905269" y="6261309"/>
              <a:ext cx="8274933" cy="369332"/>
            </a:xfrm>
            <a:prstGeom prst="rect">
              <a:avLst/>
            </a:prstGeom>
            <a:ln w="3175">
              <a:noFill/>
            </a:ln>
          </p:spPr>
          <p:txBody>
            <a:bodyPr wrap="square">
              <a:spAutoFit/>
            </a:bodyPr>
            <a:lstStyle/>
            <a:p>
              <a:pPr algn="ctr"/>
              <a:r>
                <a:rPr kumimoji="1" lang="ja-JP" altLang="en-US" b="1" dirty="0">
                  <a:effectLst>
                    <a:glow rad="355600">
                      <a:schemeClr val="accent3">
                        <a:satMod val="175000"/>
                      </a:schemeClr>
                    </a:glow>
                  </a:effectLst>
                  <a:latin typeface="游ゴシック" panose="020B0400000000000000" pitchFamily="50" charset="-128"/>
                  <a:ea typeface="游ゴシック" panose="020B0400000000000000" pitchFamily="50" charset="-128"/>
                </a:rPr>
                <a:t>日常業務を通して「より、そう、ちから。」を実践</a:t>
              </a:r>
            </a:p>
          </p:txBody>
        </p:sp>
      </p:grpSp>
    </p:spTree>
    <p:extLst>
      <p:ext uri="{BB962C8B-B14F-4D97-AF65-F5344CB8AC3E}">
        <p14:creationId xmlns:p14="http://schemas.microsoft.com/office/powerpoint/2010/main" val="256824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22" presetClass="entr" presetSubtype="4" fill="hold" nodeType="withEffect">
                                  <p:stCondLst>
                                    <p:cond delay="1500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2000"/>
                                        <p:tgtEl>
                                          <p:spTgt spid="10"/>
                                        </p:tgtEl>
                                      </p:cBhvr>
                                    </p:animEffect>
                                  </p:childTnLst>
                                </p:cTn>
                              </p:par>
                              <p:par>
                                <p:cTn id="11" presetID="22" presetClass="entr" presetSubtype="4" fill="hold" nodeType="withEffect">
                                  <p:stCondLst>
                                    <p:cond delay="2500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2000"/>
                                        <p:tgtEl>
                                          <p:spTgt spid="11"/>
                                        </p:tgtEl>
                                      </p:cBhvr>
                                    </p:animEffect>
                                  </p:childTnLst>
                                </p:cTn>
                              </p:par>
                              <p:par>
                                <p:cTn id="14" presetID="22" presetClass="entr" presetSubtype="4" fill="hold" nodeType="withEffect">
                                  <p:stCondLst>
                                    <p:cond delay="2700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pattFill prst="wdUpDiag">
          <a:fgClr>
            <a:srgbClr val="00D2BE"/>
          </a:fgClr>
          <a:bgClr>
            <a:srgbClr val="3DDBCC"/>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6C04D935-19BF-C94B-878D-E160AB286272}"/>
              </a:ext>
            </a:extLst>
          </p:cNvPr>
          <p:cNvSpPr/>
          <p:nvPr/>
        </p:nvSpPr>
        <p:spPr>
          <a:xfrm>
            <a:off x="358775" y="719424"/>
            <a:ext cx="9361488" cy="6445250"/>
          </a:xfrm>
          <a:prstGeom prst="roundRect">
            <a:avLst>
              <a:gd name="adj" fmla="val 1231"/>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 name="グループ化 5">
            <a:extLst>
              <a:ext uri="{FF2B5EF4-FFF2-40B4-BE49-F238E27FC236}">
                <a16:creationId xmlns:a16="http://schemas.microsoft.com/office/drawing/2014/main" id="{E69F8474-B99C-5E4A-95D7-5A638B810E51}"/>
              </a:ext>
            </a:extLst>
          </p:cNvPr>
          <p:cNvGrpSpPr/>
          <p:nvPr/>
        </p:nvGrpSpPr>
        <p:grpSpPr>
          <a:xfrm>
            <a:off x="693597" y="1573076"/>
            <a:ext cx="8636304" cy="1523595"/>
            <a:chOff x="749136" y="1128258"/>
            <a:chExt cx="8636304" cy="1523595"/>
          </a:xfrm>
        </p:grpSpPr>
        <p:sp>
          <p:nvSpPr>
            <p:cNvPr id="20" name="テキスト ボックス 19">
              <a:extLst>
                <a:ext uri="{FF2B5EF4-FFF2-40B4-BE49-F238E27FC236}">
                  <a16:creationId xmlns:a16="http://schemas.microsoft.com/office/drawing/2014/main" id="{E7F5BB9A-A195-6648-BFD4-36816B2FE0C0}"/>
                </a:ext>
              </a:extLst>
            </p:cNvPr>
            <p:cNvSpPr txBox="1"/>
            <p:nvPr/>
          </p:nvSpPr>
          <p:spPr>
            <a:xfrm>
              <a:off x="1268195" y="1128258"/>
              <a:ext cx="8117245" cy="1523595"/>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latin typeface="游ゴシック" panose="020B0400000000000000" pitchFamily="50" charset="-128"/>
                  <a:ea typeface="游ゴシック" panose="020B0400000000000000" pitchFamily="50" charset="-128"/>
                  <a:cs typeface="Times New Roman" panose="02020603050405020304" pitchFamily="18" charset="0"/>
                </a:rPr>
                <a:t>中長期ビジョン「よりそう</a:t>
              </a:r>
              <a:r>
                <a:rPr kumimoji="1" lang="en-US" altLang="ja-JP" sz="2400" kern="100" dirty="0">
                  <a:latin typeface="游ゴシック" panose="020B0400000000000000" pitchFamily="50" charset="-128"/>
                  <a:ea typeface="游ゴシック" panose="020B0400000000000000" pitchFamily="50" charset="-128"/>
                  <a:cs typeface="Times New Roman" panose="02020603050405020304" pitchFamily="18" charset="0"/>
                </a:rPr>
                <a:t>next</a:t>
              </a:r>
              <a:r>
                <a:rPr kumimoji="1" lang="ja-JP" altLang="en-US" sz="2400" kern="100" dirty="0">
                  <a:latin typeface="游ゴシック" panose="020B0400000000000000" pitchFamily="50" charset="-128"/>
                  <a:ea typeface="游ゴシック" panose="020B0400000000000000" pitchFamily="50" charset="-128"/>
                  <a:cs typeface="Times New Roman" panose="02020603050405020304" pitchFamily="18" charset="0"/>
                </a:rPr>
                <a:t>」は、電力供給事業を基盤に、お客さまの豊かさの最大化や社会課題の解決に資するスマート社会実現事業に挑戦することとしている。</a:t>
              </a:r>
            </a:p>
          </p:txBody>
        </p:sp>
        <p:sp>
          <p:nvSpPr>
            <p:cNvPr id="24" name="テキスト ボックス 23">
              <a:extLst>
                <a:ext uri="{FF2B5EF4-FFF2-40B4-BE49-F238E27FC236}">
                  <a16:creationId xmlns:a16="http://schemas.microsoft.com/office/drawing/2014/main" id="{F05C87AF-DC36-9E42-8C69-3FECD10E6D2F}"/>
                </a:ext>
              </a:extLst>
            </p:cNvPr>
            <p:cNvSpPr txBox="1"/>
            <p:nvPr/>
          </p:nvSpPr>
          <p:spPr>
            <a:xfrm>
              <a:off x="749136" y="1128258"/>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Q1</a:t>
              </a:r>
              <a:endParaRPr lang="ja-JP" altLang="en-US" sz="2000" dirty="0">
                <a:latin typeface="游ゴシック" panose="020B0400000000000000" pitchFamily="50" charset="-128"/>
                <a:ea typeface="游ゴシック" panose="020B0400000000000000" pitchFamily="50" charset="-128"/>
              </a:endParaRPr>
            </a:p>
          </p:txBody>
        </p:sp>
      </p:grpSp>
      <p:grpSp>
        <p:nvGrpSpPr>
          <p:cNvPr id="7" name="グループ化 6">
            <a:extLst>
              <a:ext uri="{FF2B5EF4-FFF2-40B4-BE49-F238E27FC236}">
                <a16:creationId xmlns:a16="http://schemas.microsoft.com/office/drawing/2014/main" id="{D277F18B-0081-C344-B4CB-0B9D3C66AB7B}"/>
              </a:ext>
            </a:extLst>
          </p:cNvPr>
          <p:cNvGrpSpPr/>
          <p:nvPr/>
        </p:nvGrpSpPr>
        <p:grpSpPr>
          <a:xfrm>
            <a:off x="693597" y="3147556"/>
            <a:ext cx="8636305" cy="1966858"/>
            <a:chOff x="719138" y="2883777"/>
            <a:chExt cx="8636305" cy="1966858"/>
          </a:xfrm>
        </p:grpSpPr>
        <p:sp>
          <p:nvSpPr>
            <p:cNvPr id="21" name="テキスト ボックス 20">
              <a:extLst>
                <a:ext uri="{FF2B5EF4-FFF2-40B4-BE49-F238E27FC236}">
                  <a16:creationId xmlns:a16="http://schemas.microsoft.com/office/drawing/2014/main" id="{01D70A84-F88A-D449-A0DB-8E00A6108FDE}"/>
                </a:ext>
              </a:extLst>
            </p:cNvPr>
            <p:cNvSpPr txBox="1"/>
            <p:nvPr/>
          </p:nvSpPr>
          <p:spPr>
            <a:xfrm>
              <a:off x="1268196" y="2883777"/>
              <a:ext cx="8087247" cy="1966858"/>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「より、そう、ちから。」の取り組みを深化させる</a:t>
              </a:r>
              <a: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
              </a:r>
              <a:b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b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ことは、サステナビリティ重要課題（マテリアリティ）の解決、中長期ビジョン「よりそう</a:t>
              </a:r>
              <a:r>
                <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next</a:t>
              </a: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」の実現にもつながる。</a:t>
              </a:r>
              <a:endParaRPr kumimoji="1" lang="en-US" altLang="ja-JP"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endParaRPr>
            </a:p>
          </p:txBody>
        </p:sp>
        <p:sp>
          <p:nvSpPr>
            <p:cNvPr id="25" name="テキスト ボックス 24">
              <a:extLst>
                <a:ext uri="{FF2B5EF4-FFF2-40B4-BE49-F238E27FC236}">
                  <a16:creationId xmlns:a16="http://schemas.microsoft.com/office/drawing/2014/main" id="{0A4B123F-A719-EE46-8502-FBA7C1C2782F}"/>
                </a:ext>
              </a:extLst>
            </p:cNvPr>
            <p:cNvSpPr txBox="1"/>
            <p:nvPr/>
          </p:nvSpPr>
          <p:spPr>
            <a:xfrm>
              <a:off x="719138" y="2883777"/>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Q2</a:t>
              </a:r>
              <a:endParaRPr lang="ja-JP" altLang="en-US" sz="2000" dirty="0">
                <a:latin typeface="游ゴシック" panose="020B0400000000000000" pitchFamily="50" charset="-128"/>
                <a:ea typeface="游ゴシック" panose="020B0400000000000000" pitchFamily="50" charset="-128"/>
              </a:endParaRPr>
            </a:p>
          </p:txBody>
        </p:sp>
      </p:grpSp>
      <p:grpSp>
        <p:nvGrpSpPr>
          <p:cNvPr id="8" name="グループ化 7">
            <a:extLst>
              <a:ext uri="{FF2B5EF4-FFF2-40B4-BE49-F238E27FC236}">
                <a16:creationId xmlns:a16="http://schemas.microsoft.com/office/drawing/2014/main" id="{25DD950F-ED32-624D-AF73-80F240A079A8}"/>
              </a:ext>
            </a:extLst>
          </p:cNvPr>
          <p:cNvGrpSpPr/>
          <p:nvPr/>
        </p:nvGrpSpPr>
        <p:grpSpPr>
          <a:xfrm>
            <a:off x="693597" y="5051743"/>
            <a:ext cx="8636304" cy="1966858"/>
            <a:chOff x="749136" y="4888808"/>
            <a:chExt cx="8636304" cy="1966858"/>
          </a:xfrm>
        </p:grpSpPr>
        <p:sp>
          <p:nvSpPr>
            <p:cNvPr id="39" name="テキスト ボックス 38">
              <a:extLst>
                <a:ext uri="{FF2B5EF4-FFF2-40B4-BE49-F238E27FC236}">
                  <a16:creationId xmlns:a16="http://schemas.microsoft.com/office/drawing/2014/main" id="{5E0307DF-43B0-E548-9DE0-4E41FEBD5607}"/>
                </a:ext>
              </a:extLst>
            </p:cNvPr>
            <p:cNvSpPr txBox="1"/>
            <p:nvPr/>
          </p:nvSpPr>
          <p:spPr>
            <a:xfrm>
              <a:off x="1298194" y="4888808"/>
              <a:ext cx="8087246" cy="1966858"/>
            </a:xfrm>
            <a:prstGeom prst="rect">
              <a:avLst/>
            </a:prstGeom>
            <a:noFill/>
          </p:spPr>
          <p:txBody>
            <a:bodyPr wrap="square" lIns="180000" tIns="108000" rIns="180000" bIns="108000" rtlCol="0">
              <a:spAutoFit/>
            </a:bodyPr>
            <a:lstStyle/>
            <a:p>
              <a:pPr algn="just">
                <a:lnSpc>
                  <a:spcPct val="120000"/>
                </a:lnSpc>
                <a:spcAft>
                  <a:spcPts val="600"/>
                </a:spcAft>
              </a:pPr>
              <a:r>
                <a:rPr kumimoji="1" lang="ja-JP" altLang="en-US" sz="24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グループ従業員一人ひとりが日々の業務で、お客さまや地域の目線に立ち、「東北電力グループだからできること」でお応えしていく、「より、そう、ちから。」の実践が大切である。</a:t>
              </a:r>
            </a:p>
          </p:txBody>
        </p:sp>
        <p:sp>
          <p:nvSpPr>
            <p:cNvPr id="40" name="テキスト ボックス 39">
              <a:extLst>
                <a:ext uri="{FF2B5EF4-FFF2-40B4-BE49-F238E27FC236}">
                  <a16:creationId xmlns:a16="http://schemas.microsoft.com/office/drawing/2014/main" id="{CC185C1E-2DF2-B14A-BABB-3410317CA467}"/>
                </a:ext>
              </a:extLst>
            </p:cNvPr>
            <p:cNvSpPr txBox="1"/>
            <p:nvPr/>
          </p:nvSpPr>
          <p:spPr>
            <a:xfrm>
              <a:off x="749136" y="4888808"/>
              <a:ext cx="873442" cy="572052"/>
            </a:xfrm>
            <a:prstGeom prst="rect">
              <a:avLst/>
            </a:prstGeom>
            <a:noFill/>
          </p:spPr>
          <p:txBody>
            <a:bodyPr wrap="square" lIns="180000" tIns="108000" rIns="180000" bIns="108000">
              <a:spAutoFit/>
            </a:bodyPr>
            <a:lstStyle/>
            <a:p>
              <a:pPr algn="just">
                <a:lnSpc>
                  <a:spcPct val="120000"/>
                </a:lnSpc>
                <a:spcAft>
                  <a:spcPts val="600"/>
                </a:spcAft>
              </a:pPr>
              <a:r>
                <a:rPr kumimoji="1" lang="en-US" altLang="ja-JP" sz="2000"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Q3</a:t>
              </a:r>
              <a:endParaRPr lang="ja-JP" altLang="en-US" sz="2000" dirty="0">
                <a:latin typeface="游ゴシック" panose="020B0400000000000000" pitchFamily="50" charset="-128"/>
                <a:ea typeface="游ゴシック" panose="020B0400000000000000" pitchFamily="50" charset="-128"/>
              </a:endParaRPr>
            </a:p>
          </p:txBody>
        </p:sp>
      </p:grpSp>
      <p:sp>
        <p:nvSpPr>
          <p:cNvPr id="43" name="四角形: 角を丸くする 4">
            <a:extLst>
              <a:ext uri="{FF2B5EF4-FFF2-40B4-BE49-F238E27FC236}">
                <a16:creationId xmlns:a16="http://schemas.microsoft.com/office/drawing/2014/main" id="{1372B7A3-57BF-DA45-A189-9BE7AA07B955}"/>
              </a:ext>
            </a:extLst>
          </p:cNvPr>
          <p:cNvSpPr/>
          <p:nvPr/>
        </p:nvSpPr>
        <p:spPr>
          <a:xfrm>
            <a:off x="7577959" y="5183249"/>
            <a:ext cx="1282262"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6" name="四角形: 角を丸くする 4">
            <a:extLst>
              <a:ext uri="{FF2B5EF4-FFF2-40B4-BE49-F238E27FC236}">
                <a16:creationId xmlns:a16="http://schemas.microsoft.com/office/drawing/2014/main" id="{F1547181-E2AB-4BD5-9EEF-B37259645176}"/>
              </a:ext>
            </a:extLst>
          </p:cNvPr>
          <p:cNvSpPr/>
          <p:nvPr/>
        </p:nvSpPr>
        <p:spPr>
          <a:xfrm>
            <a:off x="1376856" y="5637251"/>
            <a:ext cx="662151" cy="370744"/>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8" name="四角形: 角を丸くする 4">
            <a:extLst>
              <a:ext uri="{FF2B5EF4-FFF2-40B4-BE49-F238E27FC236}">
                <a16:creationId xmlns:a16="http://schemas.microsoft.com/office/drawing/2014/main" id="{14D48D0D-1694-DC46-8533-1B6D0F58D599}"/>
              </a:ext>
            </a:extLst>
          </p:cNvPr>
          <p:cNvSpPr/>
          <p:nvPr/>
        </p:nvSpPr>
        <p:spPr>
          <a:xfrm>
            <a:off x="3889049" y="2144027"/>
            <a:ext cx="939800" cy="362406"/>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7" name="四角形: 角を丸くする 4">
            <a:extLst>
              <a:ext uri="{FF2B5EF4-FFF2-40B4-BE49-F238E27FC236}">
                <a16:creationId xmlns:a16="http://schemas.microsoft.com/office/drawing/2014/main" id="{14D48D0D-1694-DC46-8533-1B6D0F58D599}"/>
              </a:ext>
            </a:extLst>
          </p:cNvPr>
          <p:cNvSpPr/>
          <p:nvPr/>
        </p:nvSpPr>
        <p:spPr>
          <a:xfrm>
            <a:off x="7887952" y="2144027"/>
            <a:ext cx="682625" cy="371128"/>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9" name="四角形: 角を丸くする 4">
            <a:extLst>
              <a:ext uri="{FF2B5EF4-FFF2-40B4-BE49-F238E27FC236}">
                <a16:creationId xmlns:a16="http://schemas.microsoft.com/office/drawing/2014/main" id="{C91FEF8E-BB05-45EE-A684-ADDC3C47AA73}"/>
              </a:ext>
            </a:extLst>
          </p:cNvPr>
          <p:cNvSpPr/>
          <p:nvPr/>
        </p:nvSpPr>
        <p:spPr>
          <a:xfrm>
            <a:off x="2601173" y="4157461"/>
            <a:ext cx="4593022" cy="412039"/>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BCAE5FA8-5602-4C5A-9FFF-E6AF8E8232B6}"/>
              </a:ext>
            </a:extLst>
          </p:cNvPr>
          <p:cNvSpPr txBox="1"/>
          <p:nvPr/>
        </p:nvSpPr>
        <p:spPr>
          <a:xfrm>
            <a:off x="635293" y="793430"/>
            <a:ext cx="7935284" cy="770944"/>
          </a:xfrm>
          <a:prstGeom prst="rect">
            <a:avLst/>
          </a:prstGeom>
          <a:noFill/>
        </p:spPr>
        <p:txBody>
          <a:bodyPr wrap="square" lIns="180000" tIns="108000" rIns="180000" bIns="180000">
            <a:spAutoFit/>
          </a:bodyPr>
          <a:lstStyle/>
          <a:p>
            <a:pPr fontAlgn="t">
              <a:lnSpc>
                <a:spcPct val="120000"/>
              </a:lnSpc>
              <a:spcAft>
                <a:spcPts val="600"/>
              </a:spcAft>
              <a:buSzPts val="2200"/>
            </a:pPr>
            <a:r>
              <a:rPr lang="ja-JP" altLang="en-US" sz="1300" b="1" dirty="0">
                <a:latin typeface="游ゴシック" panose="020B0400000000000000" pitchFamily="50" charset="-128"/>
                <a:ea typeface="游ゴシック" panose="020B0400000000000000" pitchFamily="50" charset="-128"/>
              </a:rPr>
              <a:t>サステナビリティ重要課題の解決やよりそう</a:t>
            </a:r>
            <a:r>
              <a:rPr lang="en-US" altLang="ja-JP" sz="1300" b="1" dirty="0">
                <a:latin typeface="游ゴシック" panose="020B0400000000000000" pitchFamily="50" charset="-128"/>
                <a:ea typeface="游ゴシック" panose="020B0400000000000000" pitchFamily="50" charset="-128"/>
              </a:rPr>
              <a:t>next</a:t>
            </a:r>
            <a:r>
              <a:rPr lang="ja-JP" altLang="en-US" sz="1300" b="1" dirty="0">
                <a:latin typeface="游ゴシック" panose="020B0400000000000000" pitchFamily="50" charset="-128"/>
                <a:ea typeface="游ゴシック" panose="020B0400000000000000" pitchFamily="50" charset="-128"/>
              </a:rPr>
              <a:t>の実現に向けた深化についてお答えください。</a:t>
            </a:r>
            <a:r>
              <a:rPr lang="en-US" altLang="ja-JP" sz="1300" b="1" dirty="0">
                <a:latin typeface="游ゴシック" panose="020B0400000000000000" pitchFamily="50" charset="-128"/>
                <a:ea typeface="游ゴシック" panose="020B0400000000000000" pitchFamily="50" charset="-128"/>
              </a:rPr>
              <a:t/>
            </a:r>
            <a:br>
              <a:rPr lang="en-US" altLang="ja-JP" sz="1300" b="1" dirty="0">
                <a:latin typeface="游ゴシック" panose="020B0400000000000000" pitchFamily="50" charset="-128"/>
                <a:ea typeface="游ゴシック" panose="020B0400000000000000" pitchFamily="50" charset="-128"/>
              </a:rPr>
            </a:br>
            <a:r>
              <a:rPr lang="ja-JP" altLang="en-US" sz="1300" b="1" dirty="0">
                <a:solidFill>
                  <a:srgbClr val="FF0000"/>
                </a:solidFill>
                <a:latin typeface="游ゴシック" panose="020B0400000000000000" pitchFamily="50" charset="-128"/>
                <a:ea typeface="游ゴシック" panose="020B0400000000000000" pitchFamily="50" charset="-128"/>
              </a:rPr>
              <a:t>答えが出たら、クリックして答え合わせをしましょう。</a:t>
            </a:r>
            <a:endParaRPr lang="en-US" altLang="ja-JP" sz="1300" b="1" dirty="0">
              <a:solidFill>
                <a:srgbClr val="FF0000"/>
              </a:solidFill>
              <a:latin typeface="游ゴシック" panose="020B0400000000000000" pitchFamily="50" charset="-128"/>
              <a:ea typeface="游ゴシック" panose="020B0400000000000000" pitchFamily="50" charset="-128"/>
            </a:endParaRPr>
          </a:p>
        </p:txBody>
      </p:sp>
      <p:sp>
        <p:nvSpPr>
          <p:cNvPr id="15" name="フッター プレースホルダー 14">
            <a:extLst>
              <a:ext uri="{FF2B5EF4-FFF2-40B4-BE49-F238E27FC236}">
                <a16:creationId xmlns:a16="http://schemas.microsoft.com/office/drawing/2014/main" id="{5874AD9A-07A7-CC48-8AFF-C7285CC11CF1}"/>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6" name="スライド番号プレースホルダー 15">
            <a:extLst>
              <a:ext uri="{FF2B5EF4-FFF2-40B4-BE49-F238E27FC236}">
                <a16:creationId xmlns:a16="http://schemas.microsoft.com/office/drawing/2014/main" id="{EE024BD0-5E04-EF46-8B58-DFE1172BF006}"/>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20</a:t>
            </a:fld>
            <a:endParaRPr kumimoji="1" lang="ja-JP" altLang="en-US"/>
          </a:p>
        </p:txBody>
      </p:sp>
      <p:sp>
        <p:nvSpPr>
          <p:cNvPr id="28" name="タイトル 1">
            <a:extLst>
              <a:ext uri="{FF2B5EF4-FFF2-40B4-BE49-F238E27FC236}">
                <a16:creationId xmlns:a16="http://schemas.microsoft.com/office/drawing/2014/main" id="{0AC08597-A588-4FF2-A146-D09D9A2746D6}"/>
              </a:ext>
            </a:extLst>
          </p:cNvPr>
          <p:cNvSpPr txBox="1">
            <a:spLocks/>
          </p:cNvSpPr>
          <p:nvPr/>
        </p:nvSpPr>
        <p:spPr>
          <a:xfrm>
            <a:off x="1161734" y="129115"/>
            <a:ext cx="8737916"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ja-JP" altLang="en-US" sz="1800" b="1" spc="50" dirty="0">
                <a:ln w="0"/>
                <a:solidFill>
                  <a:schemeClr val="bg1"/>
                </a:solidFill>
                <a:latin typeface="游ゴシック" panose="020B0400000000000000" pitchFamily="50" charset="-128"/>
                <a:ea typeface="游ゴシック" panose="020B0400000000000000" pitchFamily="50" charset="-128"/>
              </a:rPr>
              <a:t>習熟度テスト</a:t>
            </a:r>
          </a:p>
        </p:txBody>
      </p:sp>
      <p:sp>
        <p:nvSpPr>
          <p:cNvPr id="30" name="テキスト ボックス 29">
            <a:extLst>
              <a:ext uri="{FF2B5EF4-FFF2-40B4-BE49-F238E27FC236}">
                <a16:creationId xmlns:a16="http://schemas.microsoft.com/office/drawing/2014/main" id="{555937CE-F718-4945-845C-E6E525C3D644}"/>
              </a:ext>
            </a:extLst>
          </p:cNvPr>
          <p:cNvSpPr txBox="1"/>
          <p:nvPr/>
        </p:nvSpPr>
        <p:spPr>
          <a:xfrm>
            <a:off x="6669328" y="25112"/>
            <a:ext cx="3325865" cy="740350"/>
          </a:xfrm>
          <a:prstGeom prst="rect">
            <a:avLst/>
          </a:prstGeom>
          <a:noFill/>
        </p:spPr>
        <p:txBody>
          <a:bodyPr wrap="none" lIns="180000" tIns="180000" rIns="180000" bIns="180000" rtlCol="0">
            <a:spAutoFit/>
          </a:bodyPr>
          <a:lstStyle/>
          <a:p>
            <a:pPr algn="l">
              <a:lnSpc>
                <a:spcPct val="120000"/>
              </a:lnSpc>
            </a:pPr>
            <a:r>
              <a:rPr kumimoji="1" lang="en-US" altLang="ja-JP" sz="1050" b="1" dirty="0">
                <a:solidFill>
                  <a:schemeClr val="bg1"/>
                </a:solidFill>
                <a:latin typeface="游ゴシック" panose="020B0400000000000000" pitchFamily="50" charset="-128"/>
                <a:ea typeface="游ゴシック" panose="020B0400000000000000" pitchFamily="50" charset="-128"/>
              </a:rPr>
              <a:t>※</a:t>
            </a:r>
            <a:r>
              <a:rPr kumimoji="1" lang="ja-JP" altLang="en-US" sz="1050" b="1" dirty="0">
                <a:solidFill>
                  <a:schemeClr val="bg1"/>
                </a:solidFill>
                <a:latin typeface="游ゴシック" panose="020B0400000000000000" pitchFamily="50" charset="-128"/>
                <a:ea typeface="游ゴシック" panose="020B0400000000000000" pitchFamily="50" charset="-128"/>
              </a:rPr>
              <a:t>このページは自動では進みません。</a:t>
            </a:r>
            <a:endParaRPr kumimoji="1" lang="en-US" altLang="ja-JP" sz="1050" b="1" dirty="0">
              <a:solidFill>
                <a:schemeClr val="bg1"/>
              </a:solidFill>
              <a:latin typeface="游ゴシック" panose="020B0400000000000000" pitchFamily="50" charset="-128"/>
              <a:ea typeface="游ゴシック" panose="020B0400000000000000" pitchFamily="50" charset="-128"/>
            </a:endParaRPr>
          </a:p>
          <a:p>
            <a:pPr algn="l">
              <a:lnSpc>
                <a:spcPct val="120000"/>
              </a:lnSpc>
            </a:pPr>
            <a:r>
              <a:rPr kumimoji="1" lang="ja-JP" altLang="en-US" sz="1050" b="1" dirty="0">
                <a:solidFill>
                  <a:schemeClr val="bg1"/>
                </a:solidFill>
                <a:latin typeface="游ゴシック" panose="020B0400000000000000" pitchFamily="50" charset="-128"/>
                <a:ea typeface="游ゴシック" panose="020B0400000000000000" pitchFamily="50" charset="-128"/>
              </a:rPr>
              <a:t>　クリックして答えあわせをしてみてください。</a:t>
            </a:r>
          </a:p>
        </p:txBody>
      </p:sp>
      <p:sp>
        <p:nvSpPr>
          <p:cNvPr id="31" name="角丸四角形 34">
            <a:extLst>
              <a:ext uri="{FF2B5EF4-FFF2-40B4-BE49-F238E27FC236}">
                <a16:creationId xmlns:a16="http://schemas.microsoft.com/office/drawing/2014/main" id="{932D2596-6D7D-493F-8859-AC169749DEDD}"/>
              </a:ext>
            </a:extLst>
          </p:cNvPr>
          <p:cNvSpPr/>
          <p:nvPr/>
        </p:nvSpPr>
        <p:spPr>
          <a:xfrm>
            <a:off x="362269" y="210997"/>
            <a:ext cx="799465" cy="298253"/>
          </a:xfrm>
          <a:prstGeom prst="roundRect">
            <a:avLst>
              <a:gd name="adj" fmla="val 50000"/>
            </a:avLst>
          </a:prstGeom>
          <a:solidFill>
            <a:schemeClr val="bg1"/>
          </a:solidFill>
          <a:ln w="6350">
            <a:solidFill>
              <a:schemeClr val="bg1"/>
            </a:solidFill>
          </a:ln>
        </p:spPr>
        <p:style>
          <a:lnRef idx="1">
            <a:schemeClr val="accent3"/>
          </a:lnRef>
          <a:fillRef idx="2">
            <a:schemeClr val="accent3"/>
          </a:fillRef>
          <a:effectRef idx="1">
            <a:schemeClr val="accent3"/>
          </a:effectRef>
          <a:fontRef idx="minor">
            <a:schemeClr val="dk1"/>
          </a:fontRef>
        </p:style>
        <p:txBody>
          <a:bodyPr wrap="square" lIns="72000" tIns="36000" rIns="72000" bIns="36000" rtlCol="0" anchor="ctr">
            <a:spAutoFit/>
          </a:bodyPr>
          <a:lstStyle/>
          <a:p>
            <a:pPr algn="ctr">
              <a:lnSpc>
                <a:spcPct val="120000"/>
              </a:lnSpc>
              <a:spcAft>
                <a:spcPts val="600"/>
              </a:spcAft>
            </a:pPr>
            <a:r>
              <a:rPr kumimoji="1" lang="en-US" altLang="ja-JP" sz="800" b="1" dirty="0">
                <a:solidFill>
                  <a:schemeClr val="tx1">
                    <a:lumMod val="75000"/>
                    <a:lumOff val="25000"/>
                  </a:schemeClr>
                </a:solidFill>
                <a:latin typeface="游ゴシック" panose="020B0400000000000000" pitchFamily="50" charset="-128"/>
                <a:ea typeface="游ゴシック" panose="020B0400000000000000" pitchFamily="50" charset="-128"/>
              </a:rPr>
              <a:t>Chapter</a:t>
            </a:r>
            <a:r>
              <a:rPr kumimoji="1" lang="ja-JP" altLang="en-US" sz="800" b="1" dirty="0">
                <a:solidFill>
                  <a:schemeClr val="tx1">
                    <a:lumMod val="75000"/>
                    <a:lumOff val="25000"/>
                  </a:schemeClr>
                </a:solidFill>
                <a:latin typeface="游ゴシック" panose="020B0400000000000000" pitchFamily="50" charset="-128"/>
                <a:ea typeface="游ゴシック" panose="020B0400000000000000" pitchFamily="50" charset="-128"/>
              </a:rPr>
              <a:t>２</a:t>
            </a:r>
          </a:p>
        </p:txBody>
      </p:sp>
      <p:sp>
        <p:nvSpPr>
          <p:cNvPr id="41" name="四角形: 角を丸くする 4">
            <a:extLst>
              <a:ext uri="{FF2B5EF4-FFF2-40B4-BE49-F238E27FC236}">
                <a16:creationId xmlns:a16="http://schemas.microsoft.com/office/drawing/2014/main" id="{C91FEF8E-BB05-45EE-A684-ADDC3C47AA73}"/>
              </a:ext>
            </a:extLst>
          </p:cNvPr>
          <p:cNvSpPr/>
          <p:nvPr/>
        </p:nvSpPr>
        <p:spPr>
          <a:xfrm>
            <a:off x="2601173" y="3664842"/>
            <a:ext cx="6462006" cy="420190"/>
          </a:xfrm>
          <a:prstGeom prst="roundRect">
            <a:avLst/>
          </a:prstGeom>
          <a:pattFill prst="wdUpDiag">
            <a:fgClr>
              <a:schemeClr val="bg2"/>
            </a:fgClr>
            <a:bgClr>
              <a:schemeClr val="bg1">
                <a:lumMod val="9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797482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27"/>
                                        </p:tgtEl>
                                      </p:cBhvr>
                                    </p:animEffect>
                                    <p:set>
                                      <p:cBhvr>
                                        <p:cTn id="12" dur="1" fill="hold">
                                          <p:stCondLst>
                                            <p:cond delay="499"/>
                                          </p:stCondLst>
                                        </p:cTn>
                                        <p:tgtEl>
                                          <p:spTgt spid="2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41"/>
                                        </p:tgtEl>
                                      </p:cBhvr>
                                    </p:animEffect>
                                    <p:set>
                                      <p:cBhvr>
                                        <p:cTn id="17" dur="1" fill="hold">
                                          <p:stCondLst>
                                            <p:cond delay="499"/>
                                          </p:stCondLst>
                                        </p:cTn>
                                        <p:tgtEl>
                                          <p:spTgt spid="4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29"/>
                                        </p:tgtEl>
                                      </p:cBhvr>
                                    </p:animEffect>
                                    <p:set>
                                      <p:cBhvr>
                                        <p:cTn id="22" dur="1" fill="hold">
                                          <p:stCondLst>
                                            <p:cond delay="499"/>
                                          </p:stCondLst>
                                        </p:cTn>
                                        <p:tgtEl>
                                          <p:spTgt spid="2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8" fill="hold" grpId="0" nodeType="clickEffect">
                                  <p:stCondLst>
                                    <p:cond delay="0"/>
                                  </p:stCondLst>
                                  <p:childTnLst>
                                    <p:animEffect transition="out" filter="wipe(left)">
                                      <p:cBhvr>
                                        <p:cTn id="26" dur="500"/>
                                        <p:tgtEl>
                                          <p:spTgt spid="43"/>
                                        </p:tgtEl>
                                      </p:cBhvr>
                                    </p:animEffect>
                                    <p:set>
                                      <p:cBhvr>
                                        <p:cTn id="27" dur="1" fill="hold">
                                          <p:stCondLst>
                                            <p:cond delay="499"/>
                                          </p:stCondLst>
                                        </p:cTn>
                                        <p:tgtEl>
                                          <p:spTgt spid="43"/>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8" fill="hold" grpId="0" nodeType="clickEffect">
                                  <p:stCondLst>
                                    <p:cond delay="0"/>
                                  </p:stCondLst>
                                  <p:childTnLst>
                                    <p:animEffect transition="out" filter="wipe(left)">
                                      <p:cBhvr>
                                        <p:cTn id="31" dur="500"/>
                                        <p:tgtEl>
                                          <p:spTgt spid="26"/>
                                        </p:tgtEl>
                                      </p:cBhvr>
                                    </p:animEffect>
                                    <p:set>
                                      <p:cBhvr>
                                        <p:cTn id="32"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6" grpId="0" animBg="1"/>
      <p:bldP spid="18" grpId="0" animBg="1"/>
      <p:bldP spid="27" grpId="0" animBg="1"/>
      <p:bldP spid="29" grpId="0" animBg="1"/>
      <p:bldP spid="4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メイリオ" panose="020B0604030504040204" pitchFamily="50" charset="-128"/>
              <a:ea typeface="メイリオ" panose="020B0604030504040204"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sp>
        <p:nvSpPr>
          <p:cNvPr id="24" name="フッター プレースホルダー 23">
            <a:extLst>
              <a:ext uri="{FF2B5EF4-FFF2-40B4-BE49-F238E27FC236}">
                <a16:creationId xmlns:a16="http://schemas.microsoft.com/office/drawing/2014/main" id="{92229841-D995-F345-AE5F-B955BF9EBD03}"/>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Co.,Inc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27" name="スライド番号プレースホルダー 26">
            <a:extLst>
              <a:ext uri="{FF2B5EF4-FFF2-40B4-BE49-F238E27FC236}">
                <a16:creationId xmlns:a16="http://schemas.microsoft.com/office/drawing/2014/main" id="{3CA37D9B-09E6-E64C-B9B8-7FC4678191DF}"/>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21</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grpSp>
        <p:nvGrpSpPr>
          <p:cNvPr id="16" name="グループ化 15">
            <a:extLst>
              <a:ext uri="{FF2B5EF4-FFF2-40B4-BE49-F238E27FC236}">
                <a16:creationId xmlns:a16="http://schemas.microsoft.com/office/drawing/2014/main" id="{6570B2F8-45B3-1F6F-8494-A53669187A16}"/>
              </a:ext>
            </a:extLst>
          </p:cNvPr>
          <p:cNvGrpSpPr/>
          <p:nvPr/>
        </p:nvGrpSpPr>
        <p:grpSpPr>
          <a:xfrm>
            <a:off x="558285" y="996094"/>
            <a:ext cx="8686475" cy="5682016"/>
            <a:chOff x="558285" y="715491"/>
            <a:chExt cx="8686475" cy="5682016"/>
          </a:xfrm>
        </p:grpSpPr>
        <p:grpSp>
          <p:nvGrpSpPr>
            <p:cNvPr id="6" name="グループ化 5">
              <a:extLst>
                <a:ext uri="{FF2B5EF4-FFF2-40B4-BE49-F238E27FC236}">
                  <a16:creationId xmlns:a16="http://schemas.microsoft.com/office/drawing/2014/main" id="{69B1B1E9-B1B3-4F04-A4F2-17E7F1AB4AA3}"/>
                </a:ext>
              </a:extLst>
            </p:cNvPr>
            <p:cNvGrpSpPr/>
            <p:nvPr/>
          </p:nvGrpSpPr>
          <p:grpSpPr>
            <a:xfrm>
              <a:off x="558285" y="715491"/>
              <a:ext cx="8647733" cy="393954"/>
              <a:chOff x="666569" y="842491"/>
              <a:chExt cx="8647733" cy="393954"/>
            </a:xfrm>
          </p:grpSpPr>
          <p:sp>
            <p:nvSpPr>
              <p:cNvPr id="7" name="テキスト ボックス 6">
                <a:extLst>
                  <a:ext uri="{FF2B5EF4-FFF2-40B4-BE49-F238E27FC236}">
                    <a16:creationId xmlns:a16="http://schemas.microsoft.com/office/drawing/2014/main" id="{028F8130-F019-4419-A16B-F2D42DC38145}"/>
                  </a:ext>
                </a:extLst>
              </p:cNvPr>
              <p:cNvSpPr txBox="1"/>
              <p:nvPr/>
            </p:nvSpPr>
            <p:spPr>
              <a:xfrm>
                <a:off x="666569" y="870191"/>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Q1</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10" name="テキスト ボックス 9">
                <a:extLst>
                  <a:ext uri="{FF2B5EF4-FFF2-40B4-BE49-F238E27FC236}">
                    <a16:creationId xmlns:a16="http://schemas.microsoft.com/office/drawing/2014/main" id="{2CB931CF-BFFC-4C6B-8EFC-8C040476D5F2}"/>
                  </a:ext>
                </a:extLst>
              </p:cNvPr>
              <p:cNvSpPr txBox="1"/>
              <p:nvPr/>
            </p:nvSpPr>
            <p:spPr>
              <a:xfrm>
                <a:off x="1143942" y="842491"/>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333333"/>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を東北電力グループスローガンと定めたのはなぜですか。</a:t>
                </a:r>
              </a:p>
            </p:txBody>
          </p:sp>
        </p:grpSp>
        <p:sp>
          <p:nvSpPr>
            <p:cNvPr id="11" name="角丸四角形 3">
              <a:extLst>
                <a:ext uri="{FF2B5EF4-FFF2-40B4-BE49-F238E27FC236}">
                  <a16:creationId xmlns:a16="http://schemas.microsoft.com/office/drawing/2014/main" id="{0943E30B-3581-4C0D-92AF-CDB0C9B798A0}"/>
                </a:ext>
              </a:extLst>
            </p:cNvPr>
            <p:cNvSpPr/>
            <p:nvPr/>
          </p:nvSpPr>
          <p:spPr>
            <a:xfrm>
              <a:off x="1203373" y="1252142"/>
              <a:ext cx="8019353" cy="1143787"/>
            </a:xfrm>
            <a:prstGeom prst="roundRect">
              <a:avLst>
                <a:gd name="adj" fmla="val 432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電気事業を取り巻く環境の大きな変化の中で、東北電力グループが今後も持続的に成長</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して　いく</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ためには、グループが一体となって、これまで以上に積極的にお客さまや地域に </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　そう</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 取り組みを推進していく必要があると考えたためです。</a:t>
              </a:r>
            </a:p>
          </p:txBody>
        </p:sp>
        <p:sp>
          <p:nvSpPr>
            <p:cNvPr id="23" name="角丸四角形 3">
              <a:extLst>
                <a:ext uri="{FF2B5EF4-FFF2-40B4-BE49-F238E27FC236}">
                  <a16:creationId xmlns:a16="http://schemas.microsoft.com/office/drawing/2014/main" id="{9772CA53-C90C-4042-B9A6-96A399ADC232}"/>
                </a:ext>
              </a:extLst>
            </p:cNvPr>
            <p:cNvSpPr/>
            <p:nvPr/>
          </p:nvSpPr>
          <p:spPr>
            <a:xfrm>
              <a:off x="1225407" y="3284600"/>
              <a:ext cx="8019353" cy="3112907"/>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「より、そう、ちから。」とは、東北電力グループの経営理念である「地域社会との共栄」を、グループ従業員一人ひとりが日々の行動で体現していくという基本姿勢を端的に表現した</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　お客</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さまや地域社会との「お約束」と位置付けています。すなわち、「より、そう、ちから。」とは日々の業務にあたるうえで私たちが持つべき基本姿勢、心構えなのです。お客さまがどのようなニーズをお持ちなのか、地域社会はどのような課題を抱えているのか、それ</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に　対して</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東北電力グループとして解決に貢献できることはないのか。そういった視点を一人ひとりが常に持ち、「東北電力グループだからこそ」の価値を生み出すことが必要なのです。</a:t>
              </a:r>
              <a:endParaRPr kumimoji="0" lang="en-US" altLang="ja-JP"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endParaRP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　加えて，「ブランド力の向上」という観点では、私たち一人ひとりが、東北電力</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グループ　ブランド</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の担い手であり、「より、そう、ちから。」を一人ひとりが実践することが、東北電力グループのブランド価値を高めることにもつながります。</a:t>
              </a:r>
            </a:p>
          </p:txBody>
        </p:sp>
        <p:grpSp>
          <p:nvGrpSpPr>
            <p:cNvPr id="2" name="グループ化 1">
              <a:extLst>
                <a:ext uri="{FF2B5EF4-FFF2-40B4-BE49-F238E27FC236}">
                  <a16:creationId xmlns:a16="http://schemas.microsoft.com/office/drawing/2014/main" id="{4B7C96C7-9BBC-0E02-973E-8DE734B9B813}"/>
                </a:ext>
              </a:extLst>
            </p:cNvPr>
            <p:cNvGrpSpPr/>
            <p:nvPr/>
          </p:nvGrpSpPr>
          <p:grpSpPr>
            <a:xfrm>
              <a:off x="580319" y="2747949"/>
              <a:ext cx="8647733" cy="393954"/>
              <a:chOff x="688603" y="3108632"/>
              <a:chExt cx="8647733" cy="393954"/>
            </a:xfrm>
          </p:grpSpPr>
          <p:sp>
            <p:nvSpPr>
              <p:cNvPr id="3" name="テキスト ボックス 2">
                <a:extLst>
                  <a:ext uri="{FF2B5EF4-FFF2-40B4-BE49-F238E27FC236}">
                    <a16:creationId xmlns:a16="http://schemas.microsoft.com/office/drawing/2014/main" id="{DDE1B5CF-E24A-D180-CD11-46C1CE153C2C}"/>
                  </a:ext>
                </a:extLst>
              </p:cNvPr>
              <p:cNvSpPr txBox="1"/>
              <p:nvPr/>
            </p:nvSpPr>
            <p:spPr>
              <a:xfrm>
                <a:off x="688603" y="3136332"/>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Q2</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F8EB67BA-42BE-A260-AD2B-E0B8DD1845F7}"/>
                  </a:ext>
                </a:extLst>
              </p:cNvPr>
              <p:cNvSpPr txBox="1"/>
              <p:nvPr/>
            </p:nvSpPr>
            <p:spPr>
              <a:xfrm>
                <a:off x="1165976" y="3108632"/>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は、なぜ全従業員が実践する必要があるのですか？</a:t>
                </a:r>
              </a:p>
            </p:txBody>
          </p:sp>
        </p:grpSp>
      </p:grpSp>
    </p:spTree>
    <p:extLst>
      <p:ext uri="{BB962C8B-B14F-4D97-AF65-F5344CB8AC3E}">
        <p14:creationId xmlns:p14="http://schemas.microsoft.com/office/powerpoint/2010/main" val="34648945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FFFFFF"/>
              </a:solidFill>
              <a:effectLst/>
              <a:uLnTx/>
              <a:uFillTx/>
              <a:latin typeface="游ゴシック" panose="020B0400000000000000" pitchFamily="50" charset="-128"/>
              <a:ea typeface="游ゴシック" panose="020B0400000000000000"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grpSp>
        <p:nvGrpSpPr>
          <p:cNvPr id="3" name="グループ化 2">
            <a:extLst>
              <a:ext uri="{FF2B5EF4-FFF2-40B4-BE49-F238E27FC236}">
                <a16:creationId xmlns:a16="http://schemas.microsoft.com/office/drawing/2014/main" id="{A9F857B8-46D4-42BD-70AF-F64DA4C4FE9E}"/>
              </a:ext>
            </a:extLst>
          </p:cNvPr>
          <p:cNvGrpSpPr/>
          <p:nvPr/>
        </p:nvGrpSpPr>
        <p:grpSpPr>
          <a:xfrm>
            <a:off x="580319" y="3855387"/>
            <a:ext cx="8997315" cy="2858802"/>
            <a:chOff x="580318" y="925796"/>
            <a:chExt cx="8997315" cy="2858802"/>
          </a:xfrm>
        </p:grpSpPr>
        <p:grpSp>
          <p:nvGrpSpPr>
            <p:cNvPr id="27" name="グループ化 26">
              <a:extLst>
                <a:ext uri="{FF2B5EF4-FFF2-40B4-BE49-F238E27FC236}">
                  <a16:creationId xmlns:a16="http://schemas.microsoft.com/office/drawing/2014/main" id="{D83EBE1C-2F71-47F9-BE72-B1D15C4A6E81}"/>
                </a:ext>
              </a:extLst>
            </p:cNvPr>
            <p:cNvGrpSpPr/>
            <p:nvPr/>
          </p:nvGrpSpPr>
          <p:grpSpPr>
            <a:xfrm>
              <a:off x="580318" y="925796"/>
              <a:ext cx="8997315" cy="389530"/>
              <a:chOff x="688602" y="5062503"/>
              <a:chExt cx="8997315" cy="389530"/>
            </a:xfrm>
          </p:grpSpPr>
          <p:sp>
            <p:nvSpPr>
              <p:cNvPr id="28" name="テキスト ボックス 27">
                <a:extLst>
                  <a:ext uri="{FF2B5EF4-FFF2-40B4-BE49-F238E27FC236}">
                    <a16:creationId xmlns:a16="http://schemas.microsoft.com/office/drawing/2014/main" id="{AF23E82F-6523-4708-83BE-68398FF42670}"/>
                  </a:ext>
                </a:extLst>
              </p:cNvPr>
              <p:cNvSpPr txBox="1"/>
              <p:nvPr/>
            </p:nvSpPr>
            <p:spPr>
              <a:xfrm>
                <a:off x="688602" y="5090203"/>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Q4</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9" name="テキスト ボックス 28">
                <a:extLst>
                  <a:ext uri="{FF2B5EF4-FFF2-40B4-BE49-F238E27FC236}">
                    <a16:creationId xmlns:a16="http://schemas.microsoft.com/office/drawing/2014/main" id="{ABA9AB00-FDA5-4E91-BE9B-78E6F3EC786D}"/>
                  </a:ext>
                </a:extLst>
              </p:cNvPr>
              <p:cNvSpPr txBox="1"/>
              <p:nvPr/>
            </p:nvSpPr>
            <p:spPr>
              <a:xfrm>
                <a:off x="1165974" y="5062503"/>
                <a:ext cx="8519943" cy="389530"/>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の深化とは何ですか</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どのようなことをすれば良いのでしょうか。</a:t>
                </a:r>
              </a:p>
            </p:txBody>
          </p:sp>
        </p:grpSp>
        <p:sp>
          <p:nvSpPr>
            <p:cNvPr id="30" name="角丸四角形 3">
              <a:extLst>
                <a:ext uri="{FF2B5EF4-FFF2-40B4-BE49-F238E27FC236}">
                  <a16:creationId xmlns:a16="http://schemas.microsoft.com/office/drawing/2014/main" id="{E9826C00-C49B-470D-95B7-C49CABB4CA5D}"/>
                </a:ext>
              </a:extLst>
            </p:cNvPr>
            <p:cNvSpPr/>
            <p:nvPr/>
          </p:nvSpPr>
          <p:spPr>
            <a:xfrm>
              <a:off x="1225406" y="1464237"/>
              <a:ext cx="8019353" cy="2320361"/>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深化とは、お客さま一人ひとりのご要望をこれまで以上に大切にし、「お客さまに</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より沿う</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」、「地域に</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寄り添う</a:t>
              </a:r>
              <a:r>
                <a:rPr kumimoji="0" lang="en-US" altLang="ja-JP"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この二つの「よりそう」を通じ、当社グループだからこその価値を創出することです。このためには、お客さまや地域の皆さまとさらなるコミュニケーションをとって、地域課題を発掘し、解決のために考え、実行するようお願いします。例えば、社員だけで清掃活動を⾏うのではなく、町内会の方と一緒に清掃活動を⾏いながら、相⼿</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の　電気</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のお悩みや、地域の課題などを雑談し、東北電⼒グループとして解決できそうだと思えば、相⼿に提案してみるといったことを想定しています。</a:t>
              </a:r>
            </a:p>
          </p:txBody>
        </p:sp>
      </p:grpSp>
      <p:sp>
        <p:nvSpPr>
          <p:cNvPr id="12" name="フッター プレースホルダー 11">
            <a:extLst>
              <a:ext uri="{FF2B5EF4-FFF2-40B4-BE49-F238E27FC236}">
                <a16:creationId xmlns:a16="http://schemas.microsoft.com/office/drawing/2014/main" id="{B8EC761F-BF7C-9A4E-8B76-9ACD69A6E4BE}"/>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Co.,Inc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3" name="スライド番号プレースホルダー 12">
            <a:extLst>
              <a:ext uri="{FF2B5EF4-FFF2-40B4-BE49-F238E27FC236}">
                <a16:creationId xmlns:a16="http://schemas.microsoft.com/office/drawing/2014/main" id="{AB2F1FF5-AB74-2E4B-85F3-52FA54A95B66}"/>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22</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9" name="テキスト ボックス 18">
            <a:extLst>
              <a:ext uri="{FF2B5EF4-FFF2-40B4-BE49-F238E27FC236}">
                <a16:creationId xmlns:a16="http://schemas.microsoft.com/office/drawing/2014/main" id="{159D91DD-D402-4382-922E-B582CB22A0AB}"/>
              </a:ext>
            </a:extLst>
          </p:cNvPr>
          <p:cNvSpPr txBox="1"/>
          <p:nvPr/>
        </p:nvSpPr>
        <p:spPr>
          <a:xfrm>
            <a:off x="580315" y="1059338"/>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Q3</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0" name="テキスト ボックス 19">
            <a:extLst>
              <a:ext uri="{FF2B5EF4-FFF2-40B4-BE49-F238E27FC236}">
                <a16:creationId xmlns:a16="http://schemas.microsoft.com/office/drawing/2014/main" id="{57FE5370-B9D4-4345-997C-6CEB44692F52}"/>
              </a:ext>
            </a:extLst>
          </p:cNvPr>
          <p:cNvSpPr txBox="1"/>
          <p:nvPr/>
        </p:nvSpPr>
        <p:spPr>
          <a:xfrm>
            <a:off x="1057688" y="1031638"/>
            <a:ext cx="8170360" cy="393954"/>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」に平仮名を入れたのはなぜですか。</a:t>
            </a:r>
          </a:p>
        </p:txBody>
      </p:sp>
      <p:sp>
        <p:nvSpPr>
          <p:cNvPr id="21" name="角丸四角形 3">
            <a:extLst>
              <a:ext uri="{FF2B5EF4-FFF2-40B4-BE49-F238E27FC236}">
                <a16:creationId xmlns:a16="http://schemas.microsoft.com/office/drawing/2014/main" id="{AE4450CA-D7FF-4002-A479-4B98DB48437B}"/>
              </a:ext>
            </a:extLst>
          </p:cNvPr>
          <p:cNvSpPr/>
          <p:nvPr/>
        </p:nvSpPr>
        <p:spPr>
          <a:xfrm>
            <a:off x="1225407" y="1591224"/>
            <a:ext cx="8019353" cy="1842046"/>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「より、そう」には２つの意味がありますが、漢字で表現すると一方の意味しか読み取ることができません。「ちから」は、電力やエネルギーとしての「力」だけでなく、これから</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は　「</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提案する力」や「地域に貢献する力」、「想像力」「発見力」「開拓力」など、幅広い意味での「ちから」をイメージさせたいために平仮名にしました。また、全て平仮名にして統一感を持たせた方が、視覚的に受け入れやすいことを考慮したためです。</a:t>
            </a:r>
          </a:p>
        </p:txBody>
      </p:sp>
    </p:spTree>
    <p:extLst>
      <p:ext uri="{BB962C8B-B14F-4D97-AF65-F5344CB8AC3E}">
        <p14:creationId xmlns:p14="http://schemas.microsoft.com/office/powerpoint/2010/main" val="26363065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pattFill prst="wdUpDiag">
          <a:fgClr>
            <a:srgbClr val="F5D783"/>
          </a:fgClr>
          <a:bgClr>
            <a:srgbClr val="EEC42A"/>
          </a:bgClr>
        </a:pattFill>
        <a:effectLst/>
      </p:bgPr>
    </p:bg>
    <p:spTree>
      <p:nvGrpSpPr>
        <p:cNvPr id="1" name=""/>
        <p:cNvGrpSpPr/>
        <p:nvPr/>
      </p:nvGrpSpPr>
      <p:grpSpPr>
        <a:xfrm>
          <a:off x="0" y="0"/>
          <a:ext cx="0" cy="0"/>
          <a:chOff x="0" y="0"/>
          <a:chExt cx="0" cy="0"/>
        </a:xfrm>
      </p:grpSpPr>
      <p:sp>
        <p:nvSpPr>
          <p:cNvPr id="4" name="角丸四角形 3">
            <a:extLst>
              <a:ext uri="{FF2B5EF4-FFF2-40B4-BE49-F238E27FC236}">
                <a16:creationId xmlns:a16="http://schemas.microsoft.com/office/drawing/2014/main" id="{7DCF1F75-6F5F-F343-B945-FB0A32C37FCE}"/>
              </a:ext>
            </a:extLst>
          </p:cNvPr>
          <p:cNvSpPr/>
          <p:nvPr/>
        </p:nvSpPr>
        <p:spPr>
          <a:xfrm>
            <a:off x="358775" y="719138"/>
            <a:ext cx="9361488" cy="6445250"/>
          </a:xfrm>
          <a:prstGeom prst="roundRect">
            <a:avLst>
              <a:gd name="adj" fmla="val 15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4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5" name="タイトル 1">
            <a:extLst>
              <a:ext uri="{FF2B5EF4-FFF2-40B4-BE49-F238E27FC236}">
                <a16:creationId xmlns:a16="http://schemas.microsoft.com/office/drawing/2014/main" id="{8400B847-4D56-4DBA-B4B2-DEF6DD9CAFEE}"/>
              </a:ext>
            </a:extLst>
          </p:cNvPr>
          <p:cNvSpPr txBox="1">
            <a:spLocks/>
          </p:cNvSpPr>
          <p:nvPr/>
        </p:nvSpPr>
        <p:spPr>
          <a:xfrm>
            <a:off x="179388" y="129112"/>
            <a:ext cx="9720262" cy="462022"/>
          </a:xfrm>
          <a:prstGeom prst="rect">
            <a:avLst/>
          </a:prstGeom>
        </p:spPr>
        <p:txBody>
          <a:bodyPr lIns="180000" tIns="72000" rIns="180000" bIns="72000" anchor="ct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pPr marL="0" marR="0" lvl="0" indent="0" algn="l" defTabSz="1007943" rtl="0" eaLnBrk="1" fontAlgn="auto" latinLnBrk="0" hangingPunct="1">
              <a:lnSpc>
                <a:spcPct val="120000"/>
              </a:lnSpc>
              <a:spcBef>
                <a:spcPct val="0"/>
              </a:spcBef>
              <a:spcAft>
                <a:spcPts val="600"/>
              </a:spcAft>
              <a:buClrTx/>
              <a:buSzTx/>
              <a:buFontTx/>
              <a:buNone/>
              <a:tabLst/>
              <a:defRPr/>
            </a:pP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Q</a:t>
            </a:r>
            <a:r>
              <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t>
            </a:r>
            <a:r>
              <a:rPr kumimoji="1" lang="en-US" altLang="ja-JP"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rPr>
              <a:t>A</a:t>
            </a:r>
            <a:endParaRPr kumimoji="1" lang="ja-JP" altLang="en-US" sz="1800" b="1" i="0" u="none" strike="noStrike" kern="1200" cap="none" spc="50" normalizeH="0" baseline="0" noProof="0" dirty="0">
              <a:ln w="0"/>
              <a:solidFill>
                <a:srgbClr val="FFFFFF"/>
              </a:solidFill>
              <a:effectLst>
                <a:innerShdw blurRad="63500" dist="50800" dir="13500000">
                  <a:srgbClr val="000000">
                    <a:alpha val="50000"/>
                  </a:srgbClr>
                </a:innerShdw>
              </a:effectLst>
              <a:uLnTx/>
              <a:uFillTx/>
              <a:latin typeface="Meiryo" panose="020B0604030504040204" pitchFamily="34" charset="-128"/>
              <a:ea typeface="Meiryo" panose="020B0604030504040204" pitchFamily="34" charset="-128"/>
              <a:cs typeface="+mj-cs"/>
            </a:endParaRPr>
          </a:p>
        </p:txBody>
      </p:sp>
      <p:grpSp>
        <p:nvGrpSpPr>
          <p:cNvPr id="9" name="グループ化 8">
            <a:extLst>
              <a:ext uri="{FF2B5EF4-FFF2-40B4-BE49-F238E27FC236}">
                <a16:creationId xmlns:a16="http://schemas.microsoft.com/office/drawing/2014/main" id="{B97CC5E2-A97F-4213-49FD-68AA5EC517DC}"/>
              </a:ext>
            </a:extLst>
          </p:cNvPr>
          <p:cNvGrpSpPr/>
          <p:nvPr/>
        </p:nvGrpSpPr>
        <p:grpSpPr>
          <a:xfrm>
            <a:off x="600845" y="3855779"/>
            <a:ext cx="8647733" cy="2786280"/>
            <a:chOff x="579330" y="924068"/>
            <a:chExt cx="8647733" cy="2786280"/>
          </a:xfrm>
        </p:grpSpPr>
        <p:grpSp>
          <p:nvGrpSpPr>
            <p:cNvPr id="16" name="グループ化 15">
              <a:extLst>
                <a:ext uri="{FF2B5EF4-FFF2-40B4-BE49-F238E27FC236}">
                  <a16:creationId xmlns:a16="http://schemas.microsoft.com/office/drawing/2014/main" id="{D08E88B0-2371-43B8-9BFF-5EB6FEEFD9CF}"/>
                </a:ext>
              </a:extLst>
            </p:cNvPr>
            <p:cNvGrpSpPr/>
            <p:nvPr/>
          </p:nvGrpSpPr>
          <p:grpSpPr>
            <a:xfrm>
              <a:off x="579330" y="924068"/>
              <a:ext cx="8647733" cy="732508"/>
              <a:chOff x="688603" y="3045132"/>
              <a:chExt cx="8647733" cy="732508"/>
            </a:xfrm>
          </p:grpSpPr>
          <p:sp>
            <p:nvSpPr>
              <p:cNvPr id="17" name="テキスト ボックス 16">
                <a:extLst>
                  <a:ext uri="{FF2B5EF4-FFF2-40B4-BE49-F238E27FC236}">
                    <a16:creationId xmlns:a16="http://schemas.microsoft.com/office/drawing/2014/main" id="{1CC8DE5C-2C70-4E6F-B5FB-417AA3B2CCE1}"/>
                  </a:ext>
                </a:extLst>
              </p:cNvPr>
              <p:cNvSpPr txBox="1"/>
              <p:nvPr/>
            </p:nvSpPr>
            <p:spPr>
              <a:xfrm>
                <a:off x="688603" y="3072832"/>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Q6</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18" name="テキスト ボックス 17">
                <a:extLst>
                  <a:ext uri="{FF2B5EF4-FFF2-40B4-BE49-F238E27FC236}">
                    <a16:creationId xmlns:a16="http://schemas.microsoft.com/office/drawing/2014/main" id="{2B439AAB-F25B-44CC-87B1-F7FF53D26080}"/>
                  </a:ext>
                </a:extLst>
              </p:cNvPr>
              <p:cNvSpPr txBox="1"/>
              <p:nvPr/>
            </p:nvSpPr>
            <p:spPr>
              <a:xfrm>
                <a:off x="1165976" y="3045132"/>
                <a:ext cx="8170360" cy="732508"/>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直接お客さまや地域の方と接触する機会がありませんが、どのように「より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を実践すれば良いのでしょうか？</a:t>
                </a:r>
              </a:p>
            </p:txBody>
          </p:sp>
        </p:grpSp>
        <p:sp>
          <p:nvSpPr>
            <p:cNvPr id="19" name="角丸四角形 3">
              <a:extLst>
                <a:ext uri="{FF2B5EF4-FFF2-40B4-BE49-F238E27FC236}">
                  <a16:creationId xmlns:a16="http://schemas.microsoft.com/office/drawing/2014/main" id="{1E037E5C-2C00-49C0-B5AF-06CDD37C6BB7}"/>
                </a:ext>
              </a:extLst>
            </p:cNvPr>
            <p:cNvSpPr/>
            <p:nvPr/>
          </p:nvSpPr>
          <p:spPr>
            <a:xfrm>
              <a:off x="1132206" y="1755466"/>
              <a:ext cx="8019353" cy="1954882"/>
            </a:xfrm>
            <a:prstGeom prst="roundRect">
              <a:avLst>
                <a:gd name="adj" fmla="val 3969"/>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spAutoFit/>
            </a:bodyP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全ての業務が，お客さまや地域と繋がっています。</a:t>
              </a: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どのようにすればこれまで以上の付加価値をお客さまや地域の皆さまにお届けできるのかを、一人ひとりが自分の置かれた状況を踏まえ、主体的に考え、行動することが必要です。</a:t>
              </a:r>
            </a:p>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自分の持ち場・立場において，お客さま・地域と当社グループが</a:t>
              </a:r>
              <a:r>
                <a:rPr kumimoji="0" lang="en-US" altLang="ja-JP"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Win-Win</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となる</a:t>
              </a:r>
              <a:r>
                <a:rPr kumimoji="0" lang="ja-JP" altLang="en-US" sz="1400" b="0" i="0" u="none" strike="noStrike" kern="1200" cap="none" spc="0" normalizeH="0" baseline="0" noProof="0" dirty="0" smtClean="0">
                  <a:ln>
                    <a:noFill/>
                  </a:ln>
                  <a:solidFill>
                    <a:schemeClr val="tx1"/>
                  </a:solidFill>
                  <a:effectLst/>
                  <a:uLnTx/>
                  <a:uFillTx/>
                  <a:latin typeface="游ゴシック" panose="020B0400000000000000" pitchFamily="50" charset="-128"/>
                  <a:ea typeface="游ゴシック" panose="020B0400000000000000" pitchFamily="50" charset="-128"/>
                  <a:cs typeface="+mn-cs"/>
                </a:rPr>
                <a:t>取り組みを　多角的</a:t>
              </a:r>
              <a:r>
                <a:rPr kumimoji="0" lang="ja-JP" altLang="en-US" sz="1400" b="0" i="0" u="none" strike="noStrike" kern="1200" cap="none" spc="0" normalizeH="0" baseline="0" noProof="0" dirty="0">
                  <a:ln>
                    <a:noFill/>
                  </a:ln>
                  <a:solidFill>
                    <a:schemeClr val="tx1"/>
                  </a:solidFill>
                  <a:effectLst/>
                  <a:uLnTx/>
                  <a:uFillTx/>
                  <a:latin typeface="游ゴシック" panose="020B0400000000000000" pitchFamily="50" charset="-128"/>
                  <a:ea typeface="游ゴシック" panose="020B0400000000000000" pitchFamily="50" charset="-128"/>
                  <a:cs typeface="+mn-cs"/>
                </a:rPr>
                <a:t>・柔軟に実践していただくようお願いいたします。</a:t>
              </a:r>
            </a:p>
          </p:txBody>
        </p:sp>
      </p:grpSp>
      <p:sp>
        <p:nvSpPr>
          <p:cNvPr id="12" name="フッター プレースホルダー 11">
            <a:extLst>
              <a:ext uri="{FF2B5EF4-FFF2-40B4-BE49-F238E27FC236}">
                <a16:creationId xmlns:a16="http://schemas.microsoft.com/office/drawing/2014/main" id="{B86A69CB-BF06-AB46-A0AD-135DFDDA374C}"/>
              </a:ext>
            </a:extLst>
          </p:cNvPr>
          <p:cNvSpPr>
            <a:spLocks noGrp="1"/>
          </p:cNvSpPr>
          <p:nvPr>
            <p:ph type="ftr" sz="quarter" idx="11"/>
          </p:nvPr>
        </p:nvSpPr>
        <p:spPr>
          <a:xfrm>
            <a:off x="7814821" y="7187744"/>
            <a:ext cx="1762813" cy="347376"/>
          </a:xfrm>
        </p:spPr>
        <p:txBody>
          <a:bodyPr/>
          <a:lstStyle/>
          <a:p>
            <a:pPr marL="0" marR="0" lvl="0" indent="0" algn="l"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 2023 Tohoku Electric Power </a:t>
            </a:r>
            <a:r>
              <a:rPr kumimoji="1" lang="en-US" altLang="ja-JP" sz="700" b="0" i="0" u="none" strike="noStrike" kern="1200" cap="none" spc="0" normalizeH="0" baseline="0" noProof="0" dirty="0" err="1">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Co.,Inc</a:t>
            </a:r>
            <a:r>
              <a:rPr kumimoji="1" lang="en-US" altLang="ja-JP"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t>.</a:t>
            </a:r>
            <a:endParaRPr kumimoji="1" lang="ja-JP" altLang="en-US" sz="700" b="0" i="0" u="none" strike="noStrike" kern="1200" cap="none" spc="0" normalizeH="0" baseline="0" noProof="0" dirty="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13" name="スライド番号プレースホルダー 12">
            <a:extLst>
              <a:ext uri="{FF2B5EF4-FFF2-40B4-BE49-F238E27FC236}">
                <a16:creationId xmlns:a16="http://schemas.microsoft.com/office/drawing/2014/main" id="{5FAB8454-6AB0-9044-AD4E-FA6D37E3ABCF}"/>
              </a:ext>
            </a:extLst>
          </p:cNvPr>
          <p:cNvSpPr>
            <a:spLocks noGrp="1"/>
          </p:cNvSpPr>
          <p:nvPr>
            <p:ph type="sldNum" sz="quarter" idx="12"/>
          </p:nvPr>
        </p:nvSpPr>
        <p:spPr/>
        <p:txBody>
          <a:bodyPr/>
          <a:lstStyle/>
          <a:p>
            <a:pPr marL="0" marR="0" lvl="0" indent="0" algn="r" defTabSz="457200" rtl="0" eaLnBrk="1" fontAlgn="auto" latinLnBrk="0" hangingPunct="1">
              <a:lnSpc>
                <a:spcPct val="120000"/>
              </a:lnSpc>
              <a:spcBef>
                <a:spcPts val="0"/>
              </a:spcBef>
              <a:spcAft>
                <a:spcPts val="600"/>
              </a:spcAft>
              <a:buClrTx/>
              <a:buSzTx/>
              <a:buFontTx/>
              <a:buNone/>
              <a:tabLst/>
              <a:defRPr/>
            </a:pPr>
            <a:r>
              <a:rPr kumimoji="1" lang="en-US" altLang="ja-JP" sz="700" b="0" i="0" u="none" strike="noStrike" kern="1200" cap="none" spc="0" normalizeH="0" baseline="0" noProof="0">
                <a:ln>
                  <a:noFill/>
                </a:ln>
                <a:solidFill>
                  <a:srgbClr val="FFFFFF">
                    <a:lumMod val="75000"/>
                  </a:srgbClr>
                </a:solidFill>
                <a:effectLst/>
                <a:uLnTx/>
                <a:uFillTx/>
                <a:latin typeface="Yu Gothic UI Semilight" panose="020B0400000000000000" pitchFamily="34" charset="-128"/>
                <a:ea typeface="Yu Gothic UI Semilight" panose="020B0400000000000000" pitchFamily="34" charset="-128"/>
                <a:cs typeface="+mn-cs"/>
              </a:rPr>
              <a:t>#</a:t>
            </a:r>
            <a:fld id="{333886D2-0EBE-448B-9C70-C282F8453824}" type="slidenum">
              <a:rPr kumimoji="1" lang="ja-JP" altLang="en-US" sz="700" b="0" i="0" u="none" strike="noStrike" kern="1200" cap="none" spc="0" normalizeH="0" baseline="0" noProof="0" smtClean="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rPr>
              <a:pPr marL="0" marR="0" lvl="0" indent="0" algn="r" defTabSz="457200" rtl="0" eaLnBrk="1" fontAlgn="auto" latinLnBrk="0" hangingPunct="1">
                <a:lnSpc>
                  <a:spcPct val="120000"/>
                </a:lnSpc>
                <a:spcBef>
                  <a:spcPts val="0"/>
                </a:spcBef>
                <a:spcAft>
                  <a:spcPts val="600"/>
                </a:spcAft>
                <a:buClrTx/>
                <a:buSzTx/>
                <a:buFontTx/>
                <a:buNone/>
                <a:tabLst/>
                <a:defRPr/>
              </a:pPr>
              <a:t>23</a:t>
            </a:fld>
            <a:endParaRPr kumimoji="1" lang="ja-JP" altLang="en-US" sz="700" b="0" i="0" u="none" strike="noStrike" kern="1200" cap="none" spc="0" normalizeH="0" baseline="0" noProof="0">
              <a:ln>
                <a:noFill/>
              </a:ln>
              <a:solidFill>
                <a:srgbClr val="000000">
                  <a:lumMod val="75000"/>
                  <a:lumOff val="25000"/>
                </a:srgbClr>
              </a:solidFill>
              <a:effectLst/>
              <a:uLnTx/>
              <a:uFillTx/>
              <a:latin typeface="Yu Gothic UI Semilight" panose="020B0400000000000000" pitchFamily="34" charset="-128"/>
              <a:ea typeface="Yu Gothic UI Semilight" panose="020B0400000000000000" pitchFamily="34" charset="-128"/>
              <a:cs typeface="+mn-cs"/>
            </a:endParaRPr>
          </a:p>
        </p:txBody>
      </p:sp>
      <p:sp>
        <p:nvSpPr>
          <p:cNvPr id="25" name="テキスト ボックス 24">
            <a:extLst>
              <a:ext uri="{FF2B5EF4-FFF2-40B4-BE49-F238E27FC236}">
                <a16:creationId xmlns:a16="http://schemas.microsoft.com/office/drawing/2014/main" id="{F213173F-DD29-44BC-83F8-FA487D52CF57}"/>
              </a:ext>
            </a:extLst>
          </p:cNvPr>
          <p:cNvSpPr txBox="1"/>
          <p:nvPr/>
        </p:nvSpPr>
        <p:spPr>
          <a:xfrm>
            <a:off x="591962" y="1061935"/>
            <a:ext cx="873442" cy="33855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Q5</a:t>
            </a:r>
            <a:endParaRPr kumimoji="0" lang="ja-JP" altLang="en-US" sz="1600" b="1"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endParaRPr>
          </a:p>
        </p:txBody>
      </p:sp>
      <p:sp>
        <p:nvSpPr>
          <p:cNvPr id="26" name="テキスト ボックス 25">
            <a:extLst>
              <a:ext uri="{FF2B5EF4-FFF2-40B4-BE49-F238E27FC236}">
                <a16:creationId xmlns:a16="http://schemas.microsoft.com/office/drawing/2014/main" id="{7CC11EA3-EC2E-481C-B1BE-EF0DBAB2B92B}"/>
              </a:ext>
            </a:extLst>
          </p:cNvPr>
          <p:cNvSpPr txBox="1"/>
          <p:nvPr/>
        </p:nvSpPr>
        <p:spPr>
          <a:xfrm>
            <a:off x="1069335" y="1034235"/>
            <a:ext cx="8170360" cy="1034129"/>
          </a:xfrm>
          <a:prstGeom prst="rect">
            <a:avLst/>
          </a:prstGeom>
          <a:noFill/>
        </p:spPr>
        <p:txBody>
          <a:bodyPr wrap="square" rtlCol="0">
            <a:spAutoFit/>
          </a:bodyPr>
          <a:lstStyle/>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「より</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そう</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ちから</a:t>
            </a:r>
            <a:r>
              <a:rPr kumimoji="1" lang="ja-JP" altLang="en-US" sz="1600" b="1" i="0" u="none" strike="noStrike" kern="100" cap="none" spc="-30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と行為規制の関係はどのように考えれば良いのでしょうか？</a:t>
            </a:r>
            <a:endParaRPr kumimoji="1" lang="en-US" altLang="ja-JP"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endParaRPr>
          </a:p>
          <a:p>
            <a:pPr marL="0" marR="0" lvl="0" indent="0" algn="l" defTabSz="457200" rtl="0" eaLnBrk="1" fontAlgn="auto" latinLnBrk="0" hangingPunct="1">
              <a:lnSpc>
                <a:spcPct val="130000"/>
              </a:lnSpc>
              <a:spcBef>
                <a:spcPts val="0"/>
              </a:spcBef>
              <a:spcAft>
                <a:spcPts val="0"/>
              </a:spcAft>
              <a:buClrTx/>
              <a:buSzTx/>
              <a:buFontTx/>
              <a:buNone/>
              <a:tabLst/>
              <a:defRPr/>
            </a:pPr>
            <a:r>
              <a:rPr kumimoji="1" lang="ja-JP" altLang="en-US" sz="1600" b="1" i="0" u="none" strike="noStrike" kern="1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中立性・公平性が求められるネットワークの従業員が一人ひとりに「よりそう」ことは難しいのではないでしょうか。</a:t>
            </a:r>
          </a:p>
        </p:txBody>
      </p:sp>
      <p:sp>
        <p:nvSpPr>
          <p:cNvPr id="27" name="角丸四角形 3">
            <a:extLst>
              <a:ext uri="{FF2B5EF4-FFF2-40B4-BE49-F238E27FC236}">
                <a16:creationId xmlns:a16="http://schemas.microsoft.com/office/drawing/2014/main" id="{0BF43CFD-CFFC-4CAB-8657-D9382DB4CBC0}"/>
              </a:ext>
            </a:extLst>
          </p:cNvPr>
          <p:cNvSpPr/>
          <p:nvPr/>
        </p:nvSpPr>
        <p:spPr>
          <a:xfrm>
            <a:off x="1220344" y="2147847"/>
            <a:ext cx="8019351" cy="1238920"/>
          </a:xfrm>
          <a:prstGeom prst="roundRect">
            <a:avLst>
              <a:gd name="adj" fmla="val 3217"/>
            </a:avLst>
          </a:prstGeom>
          <a:solidFill>
            <a:srgbClr val="FBF1C9"/>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marL="0" marR="0" lvl="0" indent="0" algn="just" defTabSz="457200" rtl="0" eaLnBrk="1" fontAlgn="auto" latinLnBrk="0" hangingPunct="1">
              <a:lnSpc>
                <a:spcPct val="130000"/>
              </a:lnSpc>
              <a:spcBef>
                <a:spcPts val="0"/>
              </a:spcBef>
              <a:spcAft>
                <a:spcPts val="600"/>
              </a:spcAft>
              <a:buClrTx/>
              <a:buSzTx/>
              <a:buFontTx/>
              <a:buNone/>
              <a:tabLst/>
              <a:defRPr/>
            </a:pP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託送供給業務では中⽴性・公平性が⼤前提ですが、そうした中でも、お客さまや地域の声</a:t>
            </a:r>
            <a:r>
              <a:rPr kumimoji="0" lang="ja-JP" altLang="en-US" sz="1400" b="0" i="0" u="none" strike="noStrike" kern="1200" cap="none" spc="0" normalizeH="0" baseline="0" noProof="0" dirty="0" smtClean="0">
                <a:ln>
                  <a:noFill/>
                </a:ln>
                <a:solidFill>
                  <a:srgbClr val="000000"/>
                </a:solidFill>
                <a:effectLst/>
                <a:uLnTx/>
                <a:uFillTx/>
                <a:latin typeface="游ゴシック" panose="020B0400000000000000" pitchFamily="50" charset="-128"/>
                <a:ea typeface="游ゴシック" panose="020B0400000000000000" pitchFamily="50" charset="-128"/>
                <a:cs typeface="+mn-cs"/>
              </a:rPr>
              <a:t>に　耳</a:t>
            </a:r>
            <a:r>
              <a:rPr kumimoji="0" lang="ja-JP" altLang="en-US" sz="14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mn-cs"/>
              </a:rPr>
              <a:t>を傾けて、お客さま・地域のニーズや課題に対して、ルールの範囲内で、できることはないか考えていただくようお願いいたします。</a:t>
            </a:r>
            <a:endParaRPr kumimoji="0" lang="ja-JP" altLang="en-US" sz="1400" b="0" i="0" u="none" strike="noStrike" kern="1200" cap="none" spc="0" normalizeH="0" baseline="0" noProof="0" dirty="0">
              <a:ln>
                <a:noFill/>
              </a:ln>
              <a:solidFill>
                <a:srgbClr val="FF0000"/>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39588114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5219700" y="3416381"/>
            <a:ext cx="4500563" cy="1052935"/>
          </a:xfrm>
          <a:prstGeom prst="rect">
            <a:avLst/>
          </a:prstGeom>
          <a:noFill/>
        </p:spPr>
        <p:txBody>
          <a:bodyPr wrap="square" lIns="180000" tIns="180000" rIns="180000" bIns="180000">
            <a:spAutoFit/>
          </a:bodyPr>
          <a:lstStyle/>
          <a:p>
            <a:pPr>
              <a:lnSpc>
                <a:spcPct val="120000"/>
              </a:lnSpc>
              <a:spcAft>
                <a:spcPts val="600"/>
              </a:spcAft>
            </a:pPr>
            <a:r>
              <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rPr>
              <a:t>Chapter</a:t>
            </a:r>
            <a:r>
              <a:rPr kumimoji="1" lang="ja-JP" altLang="en-US" sz="1400" b="1" dirty="0">
                <a:solidFill>
                  <a:schemeClr val="bg2">
                    <a:lumMod val="75000"/>
                  </a:schemeClr>
                </a:solidFill>
                <a:latin typeface="游ゴシック" panose="020B0400000000000000" pitchFamily="50" charset="-128"/>
                <a:ea typeface="游ゴシック" panose="020B0400000000000000" pitchFamily="50" charset="-128"/>
              </a:rPr>
              <a:t>３</a:t>
            </a:r>
            <a:endParaRPr kumimoji="1" lang="en-US" altLang="ja-JP" sz="1400" b="1" dirty="0">
              <a:solidFill>
                <a:schemeClr val="bg2">
                  <a:lumMod val="75000"/>
                </a:schemeClr>
              </a:solidFill>
              <a:latin typeface="游ゴシック" panose="020B0400000000000000" pitchFamily="50" charset="-128"/>
              <a:ea typeface="游ゴシック" panose="020B0400000000000000" pitchFamily="50" charset="-128"/>
            </a:endParaRPr>
          </a:p>
          <a:p>
            <a:pPr>
              <a:lnSpc>
                <a:spcPct val="120000"/>
              </a:lnSpc>
              <a:spcAft>
                <a:spcPts val="600"/>
              </a:spcAft>
            </a:pPr>
            <a:r>
              <a:rPr kumimoji="1" lang="ja-JP" altLang="en-US" sz="2000" b="1" dirty="0">
                <a:latin typeface="游ゴシック" panose="020B0400000000000000" pitchFamily="50" charset="-128"/>
                <a:ea typeface="游ゴシック" panose="020B0400000000000000" pitchFamily="50" charset="-128"/>
              </a:rPr>
              <a:t>私の</a:t>
            </a:r>
            <a:r>
              <a:rPr kumimoji="1" lang="en-US" altLang="ja-JP" sz="2000" b="1" dirty="0">
                <a:latin typeface="游ゴシック" panose="020B0400000000000000" pitchFamily="50" charset="-128"/>
                <a:ea typeface="游ゴシック" panose="020B0400000000000000" pitchFamily="50" charset="-128"/>
              </a:rPr>
              <a:t>  </a:t>
            </a:r>
            <a:r>
              <a:rPr kumimoji="1" lang="ja-JP" altLang="en-US" sz="2000" b="1" dirty="0">
                <a:latin typeface="游ゴシック" panose="020B0400000000000000" pitchFamily="50" charset="-128"/>
                <a:ea typeface="游ゴシック" panose="020B0400000000000000" pitchFamily="50" charset="-128"/>
              </a:rPr>
              <a:t>より</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そう</a:t>
            </a:r>
            <a:r>
              <a:rPr kumimoji="1" lang="ja-JP" altLang="en-US" sz="2000" b="1" spc="-300" dirty="0">
                <a:latin typeface="游ゴシック" panose="020B0400000000000000" pitchFamily="50" charset="-128"/>
                <a:ea typeface="游ゴシック" panose="020B0400000000000000" pitchFamily="50" charset="-128"/>
              </a:rPr>
              <a:t>、</a:t>
            </a:r>
            <a:r>
              <a:rPr kumimoji="1" lang="ja-JP" altLang="en-US" sz="2000" b="1" dirty="0">
                <a:latin typeface="游ゴシック" panose="020B0400000000000000" pitchFamily="50" charset="-128"/>
                <a:ea typeface="游ゴシック" panose="020B0400000000000000" pitchFamily="50" charset="-128"/>
              </a:rPr>
              <a:t>ちから。</a:t>
            </a:r>
            <a:endParaRPr kumimoji="1" lang="en-US" altLang="ja-JP" sz="2000" b="1" dirty="0">
              <a:latin typeface="游ゴシック" panose="020B0400000000000000" pitchFamily="50" charset="-128"/>
              <a:ea typeface="游ゴシック" panose="020B0400000000000000" pitchFamily="50" charset="-128"/>
            </a:endParaRPr>
          </a:p>
        </p:txBody>
      </p:sp>
      <p:sp>
        <p:nvSpPr>
          <p:cNvPr id="12" name="フッター プレースホルダー 11">
            <a:extLst>
              <a:ext uri="{FF2B5EF4-FFF2-40B4-BE49-F238E27FC236}">
                <a16:creationId xmlns:a16="http://schemas.microsoft.com/office/drawing/2014/main" id="{9AC2FF02-F182-7E41-85DB-5DF6F10CCE0C}"/>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3" name="スライド番号プレースホルダー 12">
            <a:extLst>
              <a:ext uri="{FF2B5EF4-FFF2-40B4-BE49-F238E27FC236}">
                <a16:creationId xmlns:a16="http://schemas.microsoft.com/office/drawing/2014/main" id="{3B8D42D8-891C-EC4E-8E2C-241E44FEC236}"/>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24</a:t>
            </a:fld>
            <a:endParaRPr kumimoji="1" lang="ja-JP" altLang="en-US"/>
          </a:p>
        </p:txBody>
      </p:sp>
    </p:spTree>
    <p:extLst>
      <p:ext uri="{BB962C8B-B14F-4D97-AF65-F5344CB8AC3E}">
        <p14:creationId xmlns:p14="http://schemas.microsoft.com/office/powerpoint/2010/main" val="134270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96635B61-0C18-4B70-A05B-464A4F8B3625}"/>
              </a:ext>
            </a:extLst>
          </p:cNvPr>
          <p:cNvSpPr txBox="1"/>
          <p:nvPr/>
        </p:nvSpPr>
        <p:spPr>
          <a:xfrm>
            <a:off x="358775" y="884238"/>
            <a:ext cx="9361488" cy="698822"/>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1400" b="1" dirty="0">
                <a:ln w="3175">
                  <a:noFill/>
                  <a:prstDash val="solid"/>
                </a:ln>
                <a:latin typeface="游ゴシック" panose="020B0400000000000000" pitchFamily="50" charset="-128"/>
                <a:ea typeface="游ゴシック" panose="020B0400000000000000" pitchFamily="50" charset="-128"/>
              </a:rPr>
              <a:t>「よりそう</a:t>
            </a:r>
            <a:r>
              <a:rPr kumimoji="1" lang="en-US" altLang="ja-JP" sz="1400" b="1" dirty="0">
                <a:ln w="3175">
                  <a:noFill/>
                  <a:prstDash val="solid"/>
                </a:ln>
                <a:latin typeface="游ゴシック" panose="020B0400000000000000" pitchFamily="50" charset="-128"/>
                <a:ea typeface="游ゴシック" panose="020B0400000000000000" pitchFamily="50" charset="-128"/>
              </a:rPr>
              <a:t>next</a:t>
            </a:r>
            <a:r>
              <a:rPr kumimoji="1" lang="ja-JP" altLang="en-US" sz="1400" b="1" dirty="0">
                <a:ln w="3175">
                  <a:noFill/>
                  <a:prstDash val="solid"/>
                </a:ln>
                <a:latin typeface="游ゴシック" panose="020B0400000000000000" pitchFamily="50" charset="-128"/>
                <a:ea typeface="游ゴシック" panose="020B0400000000000000" pitchFamily="50" charset="-128"/>
              </a:rPr>
              <a:t>」「東北電力グループサステナビリティ方針」</a:t>
            </a:r>
            <a:r>
              <a:rPr kumimoji="1" lang="ja-JP" altLang="en-US" sz="1400" b="1" dirty="0">
                <a:ln w="3175">
                  <a:noFill/>
                  <a:prstDash val="solid"/>
                </a:ln>
                <a:effectLst/>
                <a:latin typeface="游ゴシック" panose="020B0400000000000000" pitchFamily="50" charset="-128"/>
                <a:ea typeface="游ゴシック" panose="020B0400000000000000" pitchFamily="50" charset="-128"/>
              </a:rPr>
              <a:t>の内容や現在の皆さんの業務・立場と次の３つの視点を踏まえ、「より、そう、ちから。」宣言をしましょう。</a:t>
            </a:r>
          </a:p>
        </p:txBody>
      </p:sp>
      <p:sp>
        <p:nvSpPr>
          <p:cNvPr id="10" name="平行四辺形 9">
            <a:extLst>
              <a:ext uri="{FF2B5EF4-FFF2-40B4-BE49-F238E27FC236}">
                <a16:creationId xmlns:a16="http://schemas.microsoft.com/office/drawing/2014/main" id="{7F4BD2F9-FBC4-4B64-A378-396C173F3C90}"/>
              </a:ext>
            </a:extLst>
          </p:cNvPr>
          <p:cNvSpPr/>
          <p:nvPr/>
        </p:nvSpPr>
        <p:spPr>
          <a:xfrm>
            <a:off x="2247608" y="1144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1" name="正方形/長方形 16">
            <a:extLst>
              <a:ext uri="{FF2B5EF4-FFF2-40B4-BE49-F238E27FC236}">
                <a16:creationId xmlns:a16="http://schemas.microsoft.com/office/drawing/2014/main" id="{8A57B809-974E-44C8-8964-CDE4764E70BE}"/>
              </a:ext>
            </a:extLst>
          </p:cNvPr>
          <p:cNvSpPr/>
          <p:nvPr/>
        </p:nvSpPr>
        <p:spPr>
          <a:xfrm>
            <a:off x="358774" y="1144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游ゴシック" panose="020B0400000000000000" pitchFamily="50" charset="-128"/>
              <a:ea typeface="游ゴシック" panose="020B0400000000000000" pitchFamily="50" charset="-128"/>
            </a:endParaRPr>
          </a:p>
        </p:txBody>
      </p:sp>
      <p:sp>
        <p:nvSpPr>
          <p:cNvPr id="13" name="平行四辺形 12">
            <a:extLst>
              <a:ext uri="{FF2B5EF4-FFF2-40B4-BE49-F238E27FC236}">
                <a16:creationId xmlns:a16="http://schemas.microsoft.com/office/drawing/2014/main" id="{607F7630-9C79-4592-A268-809FF3524581}"/>
              </a:ext>
            </a:extLst>
          </p:cNvPr>
          <p:cNvSpPr/>
          <p:nvPr/>
        </p:nvSpPr>
        <p:spPr>
          <a:xfrm>
            <a:off x="2247608" y="114482"/>
            <a:ext cx="300147" cy="462022"/>
          </a:xfrm>
          <a:prstGeom prst="parallelogram">
            <a:avLst>
              <a:gd name="adj" fmla="val 79167"/>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4" name="正方形/長方形 16">
            <a:extLst>
              <a:ext uri="{FF2B5EF4-FFF2-40B4-BE49-F238E27FC236}">
                <a16:creationId xmlns:a16="http://schemas.microsoft.com/office/drawing/2014/main" id="{20144B87-1FF0-47A7-BA80-24C0A2AB71CB}"/>
              </a:ext>
            </a:extLst>
          </p:cNvPr>
          <p:cNvSpPr/>
          <p:nvPr/>
        </p:nvSpPr>
        <p:spPr>
          <a:xfrm>
            <a:off x="358774" y="114482"/>
            <a:ext cx="2082024" cy="462022"/>
          </a:xfrm>
          <a:custGeom>
            <a:avLst/>
            <a:gdLst>
              <a:gd name="connsiteX0" fmla="*/ 0 w 1840724"/>
              <a:gd name="connsiteY0" fmla="*/ 0 h 462022"/>
              <a:gd name="connsiteX1" fmla="*/ 1840724 w 1840724"/>
              <a:gd name="connsiteY1" fmla="*/ 0 h 462022"/>
              <a:gd name="connsiteX2" fmla="*/ 1840724 w 1840724"/>
              <a:gd name="connsiteY2" fmla="*/ 462022 h 462022"/>
              <a:gd name="connsiteX3" fmla="*/ 0 w 1840724"/>
              <a:gd name="connsiteY3" fmla="*/ 462022 h 462022"/>
              <a:gd name="connsiteX4" fmla="*/ 0 w 1840724"/>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78849"/>
              <a:gd name="connsiteY0" fmla="*/ 0 h 462022"/>
              <a:gd name="connsiteX1" fmla="*/ 2078849 w 2078849"/>
              <a:gd name="connsiteY1" fmla="*/ 6350 h 462022"/>
              <a:gd name="connsiteX2" fmla="*/ 1840724 w 2078849"/>
              <a:gd name="connsiteY2" fmla="*/ 462022 h 462022"/>
              <a:gd name="connsiteX3" fmla="*/ 0 w 2078849"/>
              <a:gd name="connsiteY3" fmla="*/ 462022 h 462022"/>
              <a:gd name="connsiteX4" fmla="*/ 0 w 2078849"/>
              <a:gd name="connsiteY4" fmla="*/ 0 h 462022"/>
              <a:gd name="connsiteX0" fmla="*/ 0 w 2075674"/>
              <a:gd name="connsiteY0" fmla="*/ 0 h 462022"/>
              <a:gd name="connsiteX1" fmla="*/ 2075674 w 2075674"/>
              <a:gd name="connsiteY1" fmla="*/ 3175 h 462022"/>
              <a:gd name="connsiteX2" fmla="*/ 1840724 w 2075674"/>
              <a:gd name="connsiteY2" fmla="*/ 462022 h 462022"/>
              <a:gd name="connsiteX3" fmla="*/ 0 w 2075674"/>
              <a:gd name="connsiteY3" fmla="*/ 462022 h 462022"/>
              <a:gd name="connsiteX4" fmla="*/ 0 w 2075674"/>
              <a:gd name="connsiteY4" fmla="*/ 0 h 462022"/>
              <a:gd name="connsiteX0" fmla="*/ 0 w 2082024"/>
              <a:gd name="connsiteY0" fmla="*/ 0 h 462022"/>
              <a:gd name="connsiteX1" fmla="*/ 2082024 w 2082024"/>
              <a:gd name="connsiteY1" fmla="*/ 0 h 462022"/>
              <a:gd name="connsiteX2" fmla="*/ 1840724 w 2082024"/>
              <a:gd name="connsiteY2" fmla="*/ 462022 h 462022"/>
              <a:gd name="connsiteX3" fmla="*/ 0 w 2082024"/>
              <a:gd name="connsiteY3" fmla="*/ 462022 h 462022"/>
              <a:gd name="connsiteX4" fmla="*/ 0 w 2082024"/>
              <a:gd name="connsiteY4" fmla="*/ 0 h 462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2024" h="462022">
                <a:moveTo>
                  <a:pt x="0" y="0"/>
                </a:moveTo>
                <a:lnTo>
                  <a:pt x="2082024" y="0"/>
                </a:lnTo>
                <a:lnTo>
                  <a:pt x="1840724" y="462022"/>
                </a:lnTo>
                <a:lnTo>
                  <a:pt x="0" y="462022"/>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15" name="タイトル 1">
            <a:extLst>
              <a:ext uri="{FF2B5EF4-FFF2-40B4-BE49-F238E27FC236}">
                <a16:creationId xmlns:a16="http://schemas.microsoft.com/office/drawing/2014/main" id="{B421B9E8-0509-4251-AAF1-731429B83CB2}"/>
              </a:ext>
            </a:extLst>
          </p:cNvPr>
          <p:cNvSpPr txBox="1">
            <a:spLocks/>
          </p:cNvSpPr>
          <p:nvPr/>
        </p:nvSpPr>
        <p:spPr>
          <a:xfrm>
            <a:off x="358775" y="114482"/>
            <a:ext cx="2254885" cy="613602"/>
          </a:xfrm>
          <a:prstGeom prst="rect">
            <a:avLst/>
          </a:prstGeom>
        </p:spPr>
        <p:txBody>
          <a:bodyPr/>
          <a:lstStyle>
            <a:lvl1pPr algn="l" defTabSz="1007943" rtl="0" eaLnBrk="1" latinLnBrk="0" hangingPunct="1">
              <a:lnSpc>
                <a:spcPct val="120000"/>
              </a:lnSpc>
              <a:spcBef>
                <a:spcPct val="0"/>
              </a:spcBef>
              <a:spcAft>
                <a:spcPts val="600"/>
              </a:spcAft>
              <a:buNone/>
              <a:defRPr kumimoji="1" sz="4850" b="0" i="0" kern="1200">
                <a:solidFill>
                  <a:schemeClr val="tx1"/>
                </a:solidFill>
                <a:latin typeface="Yu Gothic Medium" panose="020B0400000000000000" pitchFamily="34" charset="-128"/>
                <a:ea typeface="Yu Gothic Medium" panose="020B0400000000000000" pitchFamily="34" charset="-128"/>
                <a:cs typeface="+mj-cs"/>
              </a:defRPr>
            </a:lvl1pPr>
          </a:lstStyle>
          <a:p>
            <a:r>
              <a:rPr lang="en-US" altLang="ja-JP" sz="800" b="1" dirty="0">
                <a:latin typeface="游ゴシック" panose="020B0400000000000000" pitchFamily="50" charset="-128"/>
                <a:ea typeface="游ゴシック" panose="020B0400000000000000" pitchFamily="50" charset="-128"/>
              </a:rPr>
              <a:t>CHALLENGE</a:t>
            </a:r>
            <a:r>
              <a:rPr lang="en-US" altLang="ja-JP" sz="700" b="1" dirty="0">
                <a:latin typeface="游ゴシック" panose="020B0400000000000000" pitchFamily="50" charset="-128"/>
                <a:ea typeface="游ゴシック" panose="020B0400000000000000" pitchFamily="50" charset="-128"/>
              </a:rPr>
              <a:t/>
            </a:r>
            <a:br>
              <a:rPr lang="en-US" altLang="ja-JP" sz="700" b="1" dirty="0">
                <a:latin typeface="游ゴシック" panose="020B0400000000000000" pitchFamily="50" charset="-128"/>
                <a:ea typeface="游ゴシック" panose="020B0400000000000000" pitchFamily="50" charset="-128"/>
              </a:rPr>
            </a:br>
            <a:r>
              <a:rPr lang="ja-JP" altLang="en-US" sz="1400" b="1" dirty="0">
                <a:latin typeface="游ゴシック" panose="020B0400000000000000" pitchFamily="50" charset="-128"/>
                <a:ea typeface="游ゴシック" panose="020B0400000000000000" pitchFamily="50" charset="-128"/>
              </a:rPr>
              <a:t>よりそうチャレンジ</a:t>
            </a:r>
            <a:r>
              <a:rPr lang="en-US" altLang="ja-JP" sz="1400" b="1" dirty="0">
                <a:latin typeface="游ゴシック" panose="020B0400000000000000" pitchFamily="50" charset="-128"/>
                <a:ea typeface="游ゴシック" panose="020B0400000000000000" pitchFamily="50" charset="-128"/>
              </a:rPr>
              <a:t>	</a:t>
            </a:r>
            <a:endParaRPr lang="ja-JP" altLang="en-US" sz="4800" b="1" dirty="0">
              <a:latin typeface="游ゴシック" panose="020B0400000000000000" pitchFamily="50" charset="-128"/>
              <a:ea typeface="游ゴシック" panose="020B0400000000000000" pitchFamily="50" charset="-128"/>
            </a:endParaRPr>
          </a:p>
        </p:txBody>
      </p:sp>
      <p:sp>
        <p:nvSpPr>
          <p:cNvPr id="16" name="テキスト ボックス 15">
            <a:extLst>
              <a:ext uri="{FF2B5EF4-FFF2-40B4-BE49-F238E27FC236}">
                <a16:creationId xmlns:a16="http://schemas.microsoft.com/office/drawing/2014/main" id="{7589CFBC-8719-4BE1-B63E-B6583731F9BC}"/>
              </a:ext>
            </a:extLst>
          </p:cNvPr>
          <p:cNvSpPr txBox="1"/>
          <p:nvPr/>
        </p:nvSpPr>
        <p:spPr>
          <a:xfrm>
            <a:off x="358775" y="1940365"/>
            <a:ext cx="9361488" cy="606489"/>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4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お客さまに選んでいただくために私だからできること</a:t>
            </a:r>
          </a:p>
        </p:txBody>
      </p:sp>
      <p:grpSp>
        <p:nvGrpSpPr>
          <p:cNvPr id="3" name="グループ化 2">
            <a:extLst>
              <a:ext uri="{FF2B5EF4-FFF2-40B4-BE49-F238E27FC236}">
                <a16:creationId xmlns:a16="http://schemas.microsoft.com/office/drawing/2014/main" id="{10CDCFE4-8405-4F35-90CD-DA56F80776BB}"/>
              </a:ext>
            </a:extLst>
          </p:cNvPr>
          <p:cNvGrpSpPr/>
          <p:nvPr/>
        </p:nvGrpSpPr>
        <p:grpSpPr>
          <a:xfrm>
            <a:off x="800269" y="3037936"/>
            <a:ext cx="8478500" cy="3290042"/>
            <a:chOff x="800269" y="2872836"/>
            <a:chExt cx="8478500" cy="3290042"/>
          </a:xfrm>
        </p:grpSpPr>
        <p:grpSp>
          <p:nvGrpSpPr>
            <p:cNvPr id="41" name="グループ化 40">
              <a:extLst>
                <a:ext uri="{FF2B5EF4-FFF2-40B4-BE49-F238E27FC236}">
                  <a16:creationId xmlns:a16="http://schemas.microsoft.com/office/drawing/2014/main" id="{3A2F9122-276C-47D8-A8BA-706E6B94C44D}"/>
                </a:ext>
              </a:extLst>
            </p:cNvPr>
            <p:cNvGrpSpPr/>
            <p:nvPr/>
          </p:nvGrpSpPr>
          <p:grpSpPr>
            <a:xfrm>
              <a:off x="933770" y="4202793"/>
              <a:ext cx="8344998" cy="802697"/>
              <a:chOff x="857402" y="4042764"/>
              <a:chExt cx="8344998" cy="802697"/>
            </a:xfrm>
          </p:grpSpPr>
          <p:grpSp>
            <p:nvGrpSpPr>
              <p:cNvPr id="29" name="グループ化 28">
                <a:extLst>
                  <a:ext uri="{FF2B5EF4-FFF2-40B4-BE49-F238E27FC236}">
                    <a16:creationId xmlns:a16="http://schemas.microsoft.com/office/drawing/2014/main" id="{D9EE1457-BCF6-48CC-97CF-A30863D9663F}"/>
                  </a:ext>
                </a:extLst>
              </p:cNvPr>
              <p:cNvGrpSpPr/>
              <p:nvPr/>
            </p:nvGrpSpPr>
            <p:grpSpPr>
              <a:xfrm>
                <a:off x="857402" y="4116265"/>
                <a:ext cx="671292" cy="609737"/>
                <a:chOff x="589048" y="2637182"/>
                <a:chExt cx="671292" cy="609737"/>
              </a:xfrm>
            </p:grpSpPr>
            <p:sp>
              <p:nvSpPr>
                <p:cNvPr id="30" name="楕円 29">
                  <a:extLst>
                    <a:ext uri="{FF2B5EF4-FFF2-40B4-BE49-F238E27FC236}">
                      <a16:creationId xmlns:a16="http://schemas.microsoft.com/office/drawing/2014/main" id="{118B1EAF-F015-4D5E-9C1C-804C6155D40B}"/>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1" name="楕円 30">
                  <a:extLst>
                    <a:ext uri="{FF2B5EF4-FFF2-40B4-BE49-F238E27FC236}">
                      <a16:creationId xmlns:a16="http://schemas.microsoft.com/office/drawing/2014/main" id="{59522874-66AF-4A67-AA45-CC96736ED37E}"/>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2" name="テキスト ボックス 31">
                  <a:extLst>
                    <a:ext uri="{FF2B5EF4-FFF2-40B4-BE49-F238E27FC236}">
                      <a16:creationId xmlns:a16="http://schemas.microsoft.com/office/drawing/2014/main" id="{DE20253B-AB83-49A0-8997-943A9FBEC020}"/>
                    </a:ext>
                  </a:extLst>
                </p:cNvPr>
                <p:cNvSpPr txBox="1"/>
                <p:nvPr/>
              </p:nvSpPr>
              <p:spPr>
                <a:xfrm>
                  <a:off x="589048"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その２</a:t>
                  </a:r>
                </a:p>
              </p:txBody>
            </p:sp>
          </p:grpSp>
          <p:sp>
            <p:nvSpPr>
              <p:cNvPr id="33" name="テキスト ボックス 32">
                <a:extLst>
                  <a:ext uri="{FF2B5EF4-FFF2-40B4-BE49-F238E27FC236}">
                    <a16:creationId xmlns:a16="http://schemas.microsoft.com/office/drawing/2014/main" id="{EBD4AA07-9603-4E34-AF37-9B6D079BD3DA}"/>
                  </a:ext>
                </a:extLst>
              </p:cNvPr>
              <p:cNvSpPr txBox="1"/>
              <p:nvPr/>
            </p:nvSpPr>
            <p:spPr>
              <a:xfrm>
                <a:off x="1662935" y="4042764"/>
                <a:ext cx="7539465" cy="802697"/>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すべての業務の先にはお客さま・地域の方々がいます。</a:t>
                </a:r>
                <a:endParaRPr kumimoji="1" lang="en-US" altLang="ja-JP" sz="14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お客さま・地域へのサービス向上に向けて、何が必要か考え、行動することを心がけます。</a:t>
                </a:r>
              </a:p>
            </p:txBody>
          </p:sp>
        </p:grpSp>
        <p:grpSp>
          <p:nvGrpSpPr>
            <p:cNvPr id="45" name="グループ化 44">
              <a:extLst>
                <a:ext uri="{FF2B5EF4-FFF2-40B4-BE49-F238E27FC236}">
                  <a16:creationId xmlns:a16="http://schemas.microsoft.com/office/drawing/2014/main" id="{286BA77F-272D-4AC5-9526-6B5144213D7F}"/>
                </a:ext>
              </a:extLst>
            </p:cNvPr>
            <p:cNvGrpSpPr/>
            <p:nvPr/>
          </p:nvGrpSpPr>
          <p:grpSpPr>
            <a:xfrm>
              <a:off x="800269" y="2872836"/>
              <a:ext cx="8478500" cy="3290042"/>
              <a:chOff x="723901" y="2872836"/>
              <a:chExt cx="8478500" cy="3290042"/>
            </a:xfrm>
          </p:grpSpPr>
          <p:grpSp>
            <p:nvGrpSpPr>
              <p:cNvPr id="40" name="グループ化 39">
                <a:extLst>
                  <a:ext uri="{FF2B5EF4-FFF2-40B4-BE49-F238E27FC236}">
                    <a16:creationId xmlns:a16="http://schemas.microsoft.com/office/drawing/2014/main" id="{0E99D594-67CE-4AB2-8E24-8424417FDA66}"/>
                  </a:ext>
                </a:extLst>
              </p:cNvPr>
              <p:cNvGrpSpPr/>
              <p:nvPr/>
            </p:nvGrpSpPr>
            <p:grpSpPr>
              <a:xfrm>
                <a:off x="858680" y="2872836"/>
                <a:ext cx="8343720" cy="802697"/>
                <a:chOff x="858680" y="2653761"/>
                <a:chExt cx="8343720" cy="802697"/>
              </a:xfrm>
            </p:grpSpPr>
            <p:grpSp>
              <p:nvGrpSpPr>
                <p:cNvPr id="24" name="グループ化 23">
                  <a:extLst>
                    <a:ext uri="{FF2B5EF4-FFF2-40B4-BE49-F238E27FC236}">
                      <a16:creationId xmlns:a16="http://schemas.microsoft.com/office/drawing/2014/main" id="{4CC59676-A9A9-4C88-B759-7A31B7245B37}"/>
                    </a:ext>
                  </a:extLst>
                </p:cNvPr>
                <p:cNvGrpSpPr/>
                <p:nvPr/>
              </p:nvGrpSpPr>
              <p:grpSpPr>
                <a:xfrm>
                  <a:off x="858680" y="2749564"/>
                  <a:ext cx="671292" cy="609737"/>
                  <a:chOff x="590326" y="2637182"/>
                  <a:chExt cx="671292" cy="609737"/>
                </a:xfrm>
              </p:grpSpPr>
              <p:sp>
                <p:nvSpPr>
                  <p:cNvPr id="20" name="楕円 19">
                    <a:extLst>
                      <a:ext uri="{FF2B5EF4-FFF2-40B4-BE49-F238E27FC236}">
                        <a16:creationId xmlns:a16="http://schemas.microsoft.com/office/drawing/2014/main" id="{FDD4D6C6-BB63-4818-BD1C-912C02256F6F}"/>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21" name="楕円 20">
                    <a:extLst>
                      <a:ext uri="{FF2B5EF4-FFF2-40B4-BE49-F238E27FC236}">
                        <a16:creationId xmlns:a16="http://schemas.microsoft.com/office/drawing/2014/main" id="{40F2663C-9BBD-43B8-9DE9-75995155138F}"/>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13685D34-4FDD-4460-B2AD-55EE673D98A5}"/>
                      </a:ext>
                    </a:extLst>
                  </p:cNvPr>
                  <p:cNvSpPr txBox="1"/>
                  <p:nvPr/>
                </p:nvSpPr>
                <p:spPr>
                  <a:xfrm>
                    <a:off x="590326"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その１</a:t>
                    </a:r>
                  </a:p>
                </p:txBody>
              </p:sp>
            </p:grpSp>
            <p:sp>
              <p:nvSpPr>
                <p:cNvPr id="25" name="テキスト ボックス 24">
                  <a:extLst>
                    <a:ext uri="{FF2B5EF4-FFF2-40B4-BE49-F238E27FC236}">
                      <a16:creationId xmlns:a16="http://schemas.microsoft.com/office/drawing/2014/main" id="{318EBDC8-0C7B-425F-AF1C-5127B2123680}"/>
                    </a:ext>
                  </a:extLst>
                </p:cNvPr>
                <p:cNvSpPr txBox="1"/>
                <p:nvPr/>
              </p:nvSpPr>
              <p:spPr>
                <a:xfrm>
                  <a:off x="1662935" y="2653761"/>
                  <a:ext cx="7539465" cy="802697"/>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当社の事業運営におけるすべての土台は、地道で信頼される行動です。</a:t>
                  </a:r>
                  <a:endParaRPr kumimoji="1" lang="en-US" altLang="ja-JP" sz="14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これまで以上に、信頼される日常業務の遂行を心がけます。</a:t>
                  </a:r>
                </a:p>
              </p:txBody>
            </p:sp>
          </p:grpSp>
          <p:grpSp>
            <p:nvGrpSpPr>
              <p:cNvPr id="42" name="グループ化 41">
                <a:extLst>
                  <a:ext uri="{FF2B5EF4-FFF2-40B4-BE49-F238E27FC236}">
                    <a16:creationId xmlns:a16="http://schemas.microsoft.com/office/drawing/2014/main" id="{4F8EE569-1E1B-416E-AC55-3510E23A06D7}"/>
                  </a:ext>
                </a:extLst>
              </p:cNvPr>
              <p:cNvGrpSpPr/>
              <p:nvPr/>
            </p:nvGrpSpPr>
            <p:grpSpPr>
              <a:xfrm>
                <a:off x="857402" y="5437125"/>
                <a:ext cx="8192262" cy="725753"/>
                <a:chOff x="857402" y="5218050"/>
                <a:chExt cx="8192262" cy="725753"/>
              </a:xfrm>
            </p:grpSpPr>
            <p:grpSp>
              <p:nvGrpSpPr>
                <p:cNvPr id="34" name="グループ化 33">
                  <a:extLst>
                    <a:ext uri="{FF2B5EF4-FFF2-40B4-BE49-F238E27FC236}">
                      <a16:creationId xmlns:a16="http://schemas.microsoft.com/office/drawing/2014/main" id="{8057B005-39B1-4447-91D4-F1A0522671DF}"/>
                    </a:ext>
                  </a:extLst>
                </p:cNvPr>
                <p:cNvGrpSpPr/>
                <p:nvPr/>
              </p:nvGrpSpPr>
              <p:grpSpPr>
                <a:xfrm>
                  <a:off x="857402" y="5259544"/>
                  <a:ext cx="671292" cy="609737"/>
                  <a:chOff x="589048" y="2637182"/>
                  <a:chExt cx="671292" cy="609737"/>
                </a:xfrm>
              </p:grpSpPr>
              <p:sp>
                <p:nvSpPr>
                  <p:cNvPr id="35" name="楕円 34">
                    <a:extLst>
                      <a:ext uri="{FF2B5EF4-FFF2-40B4-BE49-F238E27FC236}">
                        <a16:creationId xmlns:a16="http://schemas.microsoft.com/office/drawing/2014/main" id="{3583A86A-BF52-4944-8A12-4B43802F17CC}"/>
                      </a:ext>
                    </a:extLst>
                  </p:cNvPr>
                  <p:cNvSpPr/>
                  <p:nvPr/>
                </p:nvSpPr>
                <p:spPr>
                  <a:xfrm>
                    <a:off x="732808" y="2744302"/>
                    <a:ext cx="383772" cy="383772"/>
                  </a:xfrm>
                  <a:prstGeom prst="ellipse">
                    <a:avLst/>
                  </a:prstGeom>
                  <a:solidFill>
                    <a:schemeClr val="bg1"/>
                  </a:solidFill>
                  <a:ln>
                    <a:gradFill>
                      <a:gsLst>
                        <a:gs pos="0">
                          <a:schemeClr val="accent1">
                            <a:lumMod val="6000"/>
                            <a:lumOff val="9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165100">
                      <a:srgbClr val="EB5E7C">
                        <a:alpha val="42000"/>
                      </a:srgbClr>
                    </a:glow>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6" name="楕円 35">
                    <a:extLst>
                      <a:ext uri="{FF2B5EF4-FFF2-40B4-BE49-F238E27FC236}">
                        <a16:creationId xmlns:a16="http://schemas.microsoft.com/office/drawing/2014/main" id="{02447605-9B7A-4E4B-83F6-7A767C50A8D0}"/>
                      </a:ext>
                    </a:extLst>
                  </p:cNvPr>
                  <p:cNvSpPr/>
                  <p:nvPr/>
                </p:nvSpPr>
                <p:spPr>
                  <a:xfrm>
                    <a:off x="723910" y="2735404"/>
                    <a:ext cx="401569" cy="4015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latin typeface="游ゴシック" panose="020B0400000000000000" pitchFamily="50" charset="-128"/>
                      <a:ea typeface="游ゴシック" panose="020B0400000000000000" pitchFamily="50" charset="-128"/>
                    </a:endParaRPr>
                  </a:p>
                </p:txBody>
              </p:sp>
              <p:sp>
                <p:nvSpPr>
                  <p:cNvPr id="37" name="テキスト ボックス 36">
                    <a:extLst>
                      <a:ext uri="{FF2B5EF4-FFF2-40B4-BE49-F238E27FC236}">
                        <a16:creationId xmlns:a16="http://schemas.microsoft.com/office/drawing/2014/main" id="{C7DAFC2C-BA1A-4EBC-B54F-DD9788098884}"/>
                      </a:ext>
                    </a:extLst>
                  </p:cNvPr>
                  <p:cNvSpPr txBox="1"/>
                  <p:nvPr/>
                </p:nvSpPr>
                <p:spPr>
                  <a:xfrm>
                    <a:off x="589048" y="2637182"/>
                    <a:ext cx="671292" cy="609737"/>
                  </a:xfrm>
                  <a:prstGeom prst="rect">
                    <a:avLst/>
                  </a:prstGeom>
                  <a:noFill/>
                </p:spPr>
                <p:txBody>
                  <a:bodyPr wrap="none" lIns="180000" tIns="180000" rIns="180000" bIns="180000" rtlCol="0">
                    <a:spAutoFit/>
                  </a:bodyPr>
                  <a:lstStyle/>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視点</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a:p>
                    <a:pPr algn="ctr"/>
                    <a:r>
                      <a:rPr kumimoji="1" lang="ja-JP" altLang="en-US" sz="800" b="1" dirty="0">
                        <a:solidFill>
                          <a:srgbClr val="EB5E7C"/>
                        </a:solidFill>
                        <a:latin typeface="游ゴシック" panose="020B0400000000000000" pitchFamily="50" charset="-128"/>
                        <a:ea typeface="游ゴシック" panose="020B0400000000000000" pitchFamily="50" charset="-128"/>
                      </a:rPr>
                      <a:t>その３</a:t>
                    </a:r>
                    <a:endParaRPr kumimoji="1" lang="en-US" altLang="ja-JP" sz="800" b="1" dirty="0">
                      <a:solidFill>
                        <a:srgbClr val="EB5E7C"/>
                      </a:solidFill>
                      <a:latin typeface="游ゴシック" panose="020B0400000000000000" pitchFamily="50" charset="-128"/>
                      <a:ea typeface="游ゴシック" panose="020B0400000000000000" pitchFamily="50" charset="-128"/>
                    </a:endParaRPr>
                  </a:p>
                </p:txBody>
              </p:sp>
            </p:grpSp>
            <p:sp>
              <p:nvSpPr>
                <p:cNvPr id="38" name="テキスト ボックス 37">
                  <a:extLst>
                    <a:ext uri="{FF2B5EF4-FFF2-40B4-BE49-F238E27FC236}">
                      <a16:creationId xmlns:a16="http://schemas.microsoft.com/office/drawing/2014/main" id="{14E69D83-A222-47F1-AFCF-6BB9B9209123}"/>
                    </a:ext>
                  </a:extLst>
                </p:cNvPr>
                <p:cNvSpPr txBox="1"/>
                <p:nvPr/>
              </p:nvSpPr>
              <p:spPr>
                <a:xfrm>
                  <a:off x="1662935" y="5218050"/>
                  <a:ext cx="7386729" cy="725753"/>
                </a:xfrm>
                <a:prstGeom prst="rect">
                  <a:avLst/>
                </a:prstGeom>
                <a:noFill/>
              </p:spPr>
              <p:txBody>
                <a:bodyPr wrap="square" lIns="180000" tIns="108000" rIns="180000" bIns="72000">
                  <a:spAutoFit/>
                </a:bodyPr>
                <a:lstStyle/>
                <a:p>
                  <a:pPr>
                    <a:lnSpc>
                      <a:spcPct val="130000"/>
                    </a:lnSpc>
                    <a:spcAft>
                      <a:spcPts val="600"/>
                    </a:spcAft>
                  </a:pP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「東北電力</a:t>
                  </a:r>
                  <a:r>
                    <a:rPr kumimoji="1" lang="ja-JP" altLang="en-US" sz="1400" b="1" dirty="0">
                      <a:ln w="3175">
                        <a:noFill/>
                        <a:prstDash val="solid"/>
                      </a:ln>
                      <a:solidFill>
                        <a:srgbClr val="EB5E7C"/>
                      </a:solidFill>
                      <a:latin typeface="游ゴシック" panose="020B0400000000000000" pitchFamily="50" charset="-128"/>
                      <a:ea typeface="游ゴシック" panose="020B0400000000000000" pitchFamily="50" charset="-128"/>
                    </a:rPr>
                    <a:t>グループスローガン</a:t>
                  </a:r>
                  <a:r>
                    <a:rPr kumimoji="1" lang="ja-JP" altLang="en-US" sz="1400" b="1" dirty="0">
                      <a:ln w="3175">
                        <a:noFill/>
                        <a:prstDash val="solid"/>
                      </a:ln>
                      <a:solidFill>
                        <a:srgbClr val="EB5E7C"/>
                      </a:solidFill>
                      <a:effectLst/>
                      <a:latin typeface="游ゴシック" panose="020B0400000000000000" pitchFamily="50" charset="-128"/>
                      <a:ea typeface="游ゴシック" panose="020B0400000000000000" pitchFamily="50" charset="-128"/>
                    </a:rPr>
                    <a:t>」について、自分なりの「できること」を考えて、それに沿った行動を心がけます。</a:t>
                  </a:r>
                </a:p>
              </p:txBody>
            </p:sp>
          </p:grpSp>
          <p:grpSp>
            <p:nvGrpSpPr>
              <p:cNvPr id="43" name="グループ化 42">
                <a:extLst>
                  <a:ext uri="{FF2B5EF4-FFF2-40B4-BE49-F238E27FC236}">
                    <a16:creationId xmlns:a16="http://schemas.microsoft.com/office/drawing/2014/main" id="{6B8C22F6-A5C5-46F4-B3B3-A282E9DBEAE8}"/>
                  </a:ext>
                </a:extLst>
              </p:cNvPr>
              <p:cNvGrpSpPr/>
              <p:nvPr/>
            </p:nvGrpSpPr>
            <p:grpSpPr>
              <a:xfrm>
                <a:off x="723901" y="3921472"/>
                <a:ext cx="8478500" cy="1307655"/>
                <a:chOff x="1020489" y="3702397"/>
                <a:chExt cx="8550978" cy="1307655"/>
              </a:xfrm>
            </p:grpSpPr>
            <p:cxnSp>
              <p:nvCxnSpPr>
                <p:cNvPr id="28" name="直線コネクタ 27">
                  <a:extLst>
                    <a:ext uri="{FF2B5EF4-FFF2-40B4-BE49-F238E27FC236}">
                      <a16:creationId xmlns:a16="http://schemas.microsoft.com/office/drawing/2014/main" id="{01ACC617-1F0C-48F4-8B04-49477CC6D5F3}"/>
                    </a:ext>
                  </a:extLst>
                </p:cNvPr>
                <p:cNvCxnSpPr/>
                <p:nvPr/>
              </p:nvCxnSpPr>
              <p:spPr>
                <a:xfrm>
                  <a:off x="1020489" y="3702397"/>
                  <a:ext cx="8550978" cy="0"/>
                </a:xfrm>
                <a:prstGeom prst="line">
                  <a:avLst/>
                </a:prstGeom>
                <a:ln w="3175">
                  <a:solidFill>
                    <a:srgbClr val="EB5E7C"/>
                  </a:solidFill>
                  <a:tailEnd type="non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BC35AC19-CF9B-4F56-96D3-E9641467EEF0}"/>
                    </a:ext>
                  </a:extLst>
                </p:cNvPr>
                <p:cNvCxnSpPr/>
                <p:nvPr/>
              </p:nvCxnSpPr>
              <p:spPr>
                <a:xfrm>
                  <a:off x="1020489" y="5010052"/>
                  <a:ext cx="8550978" cy="0"/>
                </a:xfrm>
                <a:prstGeom prst="line">
                  <a:avLst/>
                </a:prstGeom>
                <a:ln w="3175">
                  <a:solidFill>
                    <a:srgbClr val="EB5E7C"/>
                  </a:solidFill>
                  <a:tailEnd type="none"/>
                </a:ln>
              </p:spPr>
              <p:style>
                <a:lnRef idx="1">
                  <a:schemeClr val="accent1"/>
                </a:lnRef>
                <a:fillRef idx="0">
                  <a:schemeClr val="accent1"/>
                </a:fillRef>
                <a:effectRef idx="0">
                  <a:schemeClr val="accent1"/>
                </a:effectRef>
                <a:fontRef idx="minor">
                  <a:schemeClr val="tx1"/>
                </a:fontRef>
              </p:style>
            </p:cxnSp>
          </p:grpSp>
        </p:grpSp>
      </p:grpSp>
      <p:sp>
        <p:nvSpPr>
          <p:cNvPr id="19" name="フッター プレースホルダー 18">
            <a:extLst>
              <a:ext uri="{FF2B5EF4-FFF2-40B4-BE49-F238E27FC236}">
                <a16:creationId xmlns:a16="http://schemas.microsoft.com/office/drawing/2014/main" id="{FB248B83-866A-8448-9D0C-427A75CB1253}"/>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22" name="スライド番号プレースホルダー 21">
            <a:extLst>
              <a:ext uri="{FF2B5EF4-FFF2-40B4-BE49-F238E27FC236}">
                <a16:creationId xmlns:a16="http://schemas.microsoft.com/office/drawing/2014/main" id="{D037BDE7-9806-CB4B-AB90-19F309CBEE6E}"/>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25</a:t>
            </a:fld>
            <a:endParaRPr kumimoji="1" lang="ja-JP" altLang="en-US"/>
          </a:p>
        </p:txBody>
      </p:sp>
    </p:spTree>
    <p:extLst>
      <p:ext uri="{BB962C8B-B14F-4D97-AF65-F5344CB8AC3E}">
        <p14:creationId xmlns:p14="http://schemas.microsoft.com/office/powerpoint/2010/main" val="262151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230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230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9B401722-2D1F-41E9-9012-B4393F37C9AF}"/>
              </a:ext>
            </a:extLst>
          </p:cNvPr>
          <p:cNvSpPr txBox="1"/>
          <p:nvPr/>
        </p:nvSpPr>
        <p:spPr>
          <a:xfrm>
            <a:off x="358775" y="719138"/>
            <a:ext cx="9361488" cy="351035"/>
          </a:xfrm>
          <a:prstGeom prst="rect">
            <a:avLst/>
          </a:prstGeom>
          <a:noFill/>
        </p:spPr>
        <p:txBody>
          <a:bodyPr wrap="square" lIns="180000" tIns="108000" rIns="180000" bIns="72000">
            <a:spAutoFit/>
          </a:bodyPr>
          <a:lstStyle/>
          <a:p>
            <a:pPr algn="ctr"/>
            <a:r>
              <a:rPr kumimoji="1" lang="ja-JP" altLang="en-US" sz="1100" b="1" kern="100" dirty="0">
                <a:solidFill>
                  <a:srgbClr val="333333"/>
                </a:solidFill>
                <a:latin typeface="游ゴシック" panose="020B0400000000000000" pitchFamily="50" charset="-128"/>
                <a:ea typeface="游ゴシック" panose="020B0400000000000000" pitchFamily="50" charset="-128"/>
                <a:cs typeface="Times New Roman" panose="02020603050405020304" pitchFamily="18" charset="0"/>
              </a:rPr>
              <a:t>あなたの宣言をここに。</a:t>
            </a:r>
          </a:p>
        </p:txBody>
      </p:sp>
      <p:sp>
        <p:nvSpPr>
          <p:cNvPr id="12" name="フリーフォーム: 図形 11">
            <a:extLst>
              <a:ext uri="{FF2B5EF4-FFF2-40B4-BE49-F238E27FC236}">
                <a16:creationId xmlns:a16="http://schemas.microsoft.com/office/drawing/2014/main" id="{55010357-A191-4E86-B70B-BB60BED2C77A}"/>
              </a:ext>
            </a:extLst>
          </p:cNvPr>
          <p:cNvSpPr/>
          <p:nvPr/>
        </p:nvSpPr>
        <p:spPr>
          <a:xfrm flipH="1">
            <a:off x="1140232" y="1799772"/>
            <a:ext cx="7796981" cy="4810142"/>
          </a:xfrm>
          <a:custGeom>
            <a:avLst/>
            <a:gdLst>
              <a:gd name="connsiteX0" fmla="*/ 126906 w 7796981"/>
              <a:gd name="connsiteY0" fmla="*/ 0 h 5208932"/>
              <a:gd name="connsiteX1" fmla="*/ 7670075 w 7796981"/>
              <a:gd name="connsiteY1" fmla="*/ 0 h 5208932"/>
              <a:gd name="connsiteX2" fmla="*/ 7796981 w 7796981"/>
              <a:gd name="connsiteY2" fmla="*/ 126906 h 5208932"/>
              <a:gd name="connsiteX3" fmla="*/ 7796981 w 7796981"/>
              <a:gd name="connsiteY3" fmla="*/ 4386100 h 5208932"/>
              <a:gd name="connsiteX4" fmla="*/ 7670075 w 7796981"/>
              <a:gd name="connsiteY4" fmla="*/ 4513006 h 5208932"/>
              <a:gd name="connsiteX5" fmla="*/ 6626633 w 7796981"/>
              <a:gd name="connsiteY5" fmla="*/ 4513006 h 5208932"/>
              <a:gd name="connsiteX6" fmla="*/ 5678970 w 7796981"/>
              <a:gd name="connsiteY6" fmla="*/ 5208932 h 5208932"/>
              <a:gd name="connsiteX7" fmla="*/ 6018899 w 7796981"/>
              <a:gd name="connsiteY7" fmla="*/ 4513006 h 5208932"/>
              <a:gd name="connsiteX8" fmla="*/ 126906 w 7796981"/>
              <a:gd name="connsiteY8" fmla="*/ 4513006 h 5208932"/>
              <a:gd name="connsiteX9" fmla="*/ 0 w 7796981"/>
              <a:gd name="connsiteY9" fmla="*/ 4386100 h 5208932"/>
              <a:gd name="connsiteX10" fmla="*/ 0 w 7796981"/>
              <a:gd name="connsiteY10" fmla="*/ 126906 h 5208932"/>
              <a:gd name="connsiteX11" fmla="*/ 126906 w 7796981"/>
              <a:gd name="connsiteY11" fmla="*/ 0 h 520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981" h="5208932">
                <a:moveTo>
                  <a:pt x="126906" y="0"/>
                </a:moveTo>
                <a:lnTo>
                  <a:pt x="7670075" y="0"/>
                </a:lnTo>
                <a:cubicBezTo>
                  <a:pt x="7740163" y="0"/>
                  <a:pt x="7796981" y="56818"/>
                  <a:pt x="7796981" y="126906"/>
                </a:cubicBezTo>
                <a:lnTo>
                  <a:pt x="7796981" y="4386100"/>
                </a:lnTo>
                <a:cubicBezTo>
                  <a:pt x="7796981" y="4456188"/>
                  <a:pt x="7740163" y="4513006"/>
                  <a:pt x="7670075" y="4513006"/>
                </a:cubicBezTo>
                <a:lnTo>
                  <a:pt x="6626633" y="4513006"/>
                </a:lnTo>
                <a:lnTo>
                  <a:pt x="5678970" y="5208932"/>
                </a:lnTo>
                <a:lnTo>
                  <a:pt x="6018899" y="4513006"/>
                </a:lnTo>
                <a:lnTo>
                  <a:pt x="126906" y="4513006"/>
                </a:lnTo>
                <a:cubicBezTo>
                  <a:pt x="56818" y="4513006"/>
                  <a:pt x="0" y="4456188"/>
                  <a:pt x="0" y="4386100"/>
                </a:cubicBezTo>
                <a:lnTo>
                  <a:pt x="0" y="126906"/>
                </a:lnTo>
                <a:cubicBezTo>
                  <a:pt x="0" y="56818"/>
                  <a:pt x="56818" y="0"/>
                  <a:pt x="126906" y="0"/>
                </a:cubicBezTo>
                <a:close/>
              </a:path>
            </a:pathLst>
          </a:custGeom>
          <a:solidFill>
            <a:schemeClr val="bg1"/>
          </a:solidFill>
          <a:ln w="53975" cap="rnd">
            <a:solidFill>
              <a:srgbClr val="EB5E7C"/>
            </a:solidFill>
            <a:bevel/>
          </a:ln>
        </p:spPr>
        <p:style>
          <a:lnRef idx="1">
            <a:schemeClr val="accent3"/>
          </a:lnRef>
          <a:fillRef idx="2">
            <a:schemeClr val="accent3"/>
          </a:fillRef>
          <a:effectRef idx="1">
            <a:schemeClr val="accent3"/>
          </a:effectRef>
          <a:fontRef idx="minor">
            <a:schemeClr val="dk1"/>
          </a:fontRef>
        </p:style>
        <p:txBody>
          <a:bodyPr wrap="square" lIns="0" tIns="180000" rIns="72000" rtlCol="0" anchor="t">
            <a:noAutofit/>
          </a:bodyPr>
          <a:lstStyle/>
          <a:p>
            <a:pPr algn="ctr"/>
            <a:r>
              <a:rPr kumimoji="1" lang="ja-JP" altLang="en-US" sz="1600" b="1" dirty="0">
                <a:solidFill>
                  <a:srgbClr val="F4A6B7"/>
                </a:solidFill>
                <a:latin typeface="游ゴシック" panose="020B0400000000000000" pitchFamily="50" charset="-128"/>
                <a:ea typeface="游ゴシック" panose="020B0400000000000000" pitchFamily="50" charset="-128"/>
              </a:rPr>
              <a:t>私の「より、そう、ちから。」宣言</a:t>
            </a:r>
          </a:p>
        </p:txBody>
      </p:sp>
      <p:sp>
        <p:nvSpPr>
          <p:cNvPr id="13" name="テキスト ボックス 12">
            <a:extLst>
              <a:ext uri="{FF2B5EF4-FFF2-40B4-BE49-F238E27FC236}">
                <a16:creationId xmlns:a16="http://schemas.microsoft.com/office/drawing/2014/main" id="{542644A3-A871-4220-9604-F84455CD2C60}"/>
              </a:ext>
            </a:extLst>
          </p:cNvPr>
          <p:cNvSpPr txBox="1"/>
          <p:nvPr/>
        </p:nvSpPr>
        <p:spPr>
          <a:xfrm>
            <a:off x="3423469" y="6191782"/>
            <a:ext cx="5653472" cy="606489"/>
          </a:xfrm>
          <a:prstGeom prst="rect">
            <a:avLst/>
          </a:prstGeom>
          <a:noFill/>
        </p:spPr>
        <p:txBody>
          <a:bodyPr wrap="square" lIns="180000" tIns="108000" rIns="180000" bIns="72000">
            <a:spAutoFit/>
          </a:bodyPr>
          <a:lstStyle/>
          <a:p>
            <a:pPr>
              <a:lnSpc>
                <a:spcPct val="120000"/>
              </a:lnSpc>
              <a:spcAft>
                <a:spcPts val="600"/>
              </a:spcAft>
            </a:pP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ということを</a:t>
            </a:r>
            <a:r>
              <a:rPr kumimoji="1" lang="en-US" altLang="ja-JP"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することを</a:t>
            </a:r>
            <a:r>
              <a:rPr kumimoji="1" lang="en-US" altLang="ja-JP"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 </a:t>
            </a:r>
            <a:r>
              <a:rPr kumimoji="1" lang="ja-JP" altLang="en-US" sz="24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宣言します。</a:t>
            </a:r>
          </a:p>
        </p:txBody>
      </p:sp>
      <p:grpSp>
        <p:nvGrpSpPr>
          <p:cNvPr id="3" name="グループ化 2">
            <a:extLst>
              <a:ext uri="{FF2B5EF4-FFF2-40B4-BE49-F238E27FC236}">
                <a16:creationId xmlns:a16="http://schemas.microsoft.com/office/drawing/2014/main" id="{A84C5DD2-EA82-487B-8EED-97D0D37606D5}"/>
              </a:ext>
            </a:extLst>
          </p:cNvPr>
          <p:cNvGrpSpPr/>
          <p:nvPr/>
        </p:nvGrpSpPr>
        <p:grpSpPr>
          <a:xfrm>
            <a:off x="1097793" y="1234989"/>
            <a:ext cx="3329064" cy="460773"/>
            <a:chOff x="1097793" y="1234989"/>
            <a:chExt cx="3329064" cy="460773"/>
          </a:xfrm>
        </p:grpSpPr>
        <p:sp>
          <p:nvSpPr>
            <p:cNvPr id="14" name="テキスト ボックス 13">
              <a:extLst>
                <a:ext uri="{FF2B5EF4-FFF2-40B4-BE49-F238E27FC236}">
                  <a16:creationId xmlns:a16="http://schemas.microsoft.com/office/drawing/2014/main" id="{E9FD31B9-CFC8-4E39-BD4F-5E2BD394C861}"/>
                </a:ext>
              </a:extLst>
            </p:cNvPr>
            <p:cNvSpPr txBox="1"/>
            <p:nvPr/>
          </p:nvSpPr>
          <p:spPr>
            <a:xfrm>
              <a:off x="1097793" y="1234989"/>
              <a:ext cx="790002" cy="376426"/>
            </a:xfrm>
            <a:prstGeom prst="rect">
              <a:avLst/>
            </a:prstGeom>
            <a:noFill/>
          </p:spPr>
          <p:txBody>
            <a:bodyPr wrap="square" lIns="180000" tIns="108000" rIns="180000" bIns="72000">
              <a:spAutoFit/>
            </a:bodyPr>
            <a:lstStyle/>
            <a:p>
              <a:pPr>
                <a:lnSpc>
                  <a:spcPct val="120000"/>
                </a:lnSpc>
                <a:spcAft>
                  <a:spcPts val="600"/>
                </a:spcAft>
              </a:pPr>
              <a:r>
                <a:rPr kumimoji="1" lang="ja-JP" altLang="en-US" sz="1100" b="1" dirty="0">
                  <a:ln w="3175">
                    <a:noFill/>
                    <a:prstDash val="solid"/>
                  </a:ln>
                  <a:solidFill>
                    <a:srgbClr val="EB5E7C"/>
                  </a:solidFill>
                  <a:effectLst/>
                  <a:latin typeface="游ゴシック" panose="020B0400000000000000" pitchFamily="50" charset="-128"/>
                  <a:ea typeface="游ゴシック" panose="020B0400000000000000" pitchFamily="50" charset="-128"/>
                </a:rPr>
                <a:t>氏名：</a:t>
              </a:r>
              <a:endParaRPr kumimoji="1" lang="ja-JP" altLang="en-US" sz="2000" b="1" dirty="0">
                <a:ln w="3175">
                  <a:noFill/>
                  <a:prstDash val="solid"/>
                </a:ln>
                <a:solidFill>
                  <a:srgbClr val="EB5E7C"/>
                </a:solidFill>
                <a:effectLst/>
                <a:latin typeface="游ゴシック" panose="020B0400000000000000" pitchFamily="50" charset="-128"/>
                <a:ea typeface="游ゴシック" panose="020B0400000000000000" pitchFamily="50" charset="-128"/>
              </a:endParaRPr>
            </a:p>
          </p:txBody>
        </p:sp>
        <p:cxnSp>
          <p:nvCxnSpPr>
            <p:cNvPr id="15" name="直線コネクタ 14">
              <a:extLst>
                <a:ext uri="{FF2B5EF4-FFF2-40B4-BE49-F238E27FC236}">
                  <a16:creationId xmlns:a16="http://schemas.microsoft.com/office/drawing/2014/main" id="{A78E2389-4F6C-490D-8D95-40499198C24E}"/>
                </a:ext>
              </a:extLst>
            </p:cNvPr>
            <p:cNvCxnSpPr>
              <a:cxnSpLocks/>
            </p:cNvCxnSpPr>
            <p:nvPr/>
          </p:nvCxnSpPr>
          <p:spPr>
            <a:xfrm>
              <a:off x="1231931" y="1611415"/>
              <a:ext cx="2730469" cy="0"/>
            </a:xfrm>
            <a:prstGeom prst="line">
              <a:avLst/>
            </a:prstGeom>
            <a:ln w="25400" cap="rnd">
              <a:solidFill>
                <a:srgbClr val="EB5E7C"/>
              </a:solidFill>
              <a:bevel/>
              <a:tailEnd type="non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666D4136-1298-4247-96B2-D174B21EC445}"/>
                </a:ext>
              </a:extLst>
            </p:cNvPr>
            <p:cNvSpPr txBox="1"/>
            <p:nvPr/>
          </p:nvSpPr>
          <p:spPr>
            <a:xfrm>
              <a:off x="3911882" y="1301638"/>
              <a:ext cx="514975" cy="394124"/>
            </a:xfrm>
            <a:prstGeom prst="rect">
              <a:avLst/>
            </a:prstGeom>
            <a:noFill/>
          </p:spPr>
          <p:txBody>
            <a:bodyPr wrap="square" lIns="180000" tIns="108000" rIns="180000" bIns="72000">
              <a:spAutoFit/>
            </a:bodyPr>
            <a:lstStyle/>
            <a:p>
              <a:pPr>
                <a:lnSpc>
                  <a:spcPct val="120000"/>
                </a:lnSpc>
                <a:spcAft>
                  <a:spcPts val="600"/>
                </a:spcAft>
              </a:pPr>
              <a:r>
                <a:rPr kumimoji="1" lang="ja-JP" altLang="en-US" sz="12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は、</a:t>
              </a:r>
              <a:endParaRPr kumimoji="1" lang="ja-JP" altLang="en-US" sz="2400" b="1"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endParaRPr>
            </a:p>
          </p:txBody>
        </p:sp>
        <p:sp>
          <p:nvSpPr>
            <p:cNvPr id="20" name="正方形/長方形 19">
              <a:extLst>
                <a:ext uri="{FF2B5EF4-FFF2-40B4-BE49-F238E27FC236}">
                  <a16:creationId xmlns:a16="http://schemas.microsoft.com/office/drawing/2014/main" id="{EDD09BE1-F1AB-4E55-A3FE-A0F2D8622D27}"/>
                </a:ext>
              </a:extLst>
            </p:cNvPr>
            <p:cNvSpPr/>
            <p:nvPr/>
          </p:nvSpPr>
          <p:spPr>
            <a:xfrm>
              <a:off x="1789471" y="1256620"/>
              <a:ext cx="2172929" cy="329435"/>
            </a:xfrm>
            <a:prstGeom prst="rect">
              <a:avLst/>
            </a:prstGeom>
            <a:solidFill>
              <a:schemeClr val="bg1"/>
            </a:solidFill>
            <a:ln>
              <a:noFill/>
            </a:ln>
          </p:spPr>
          <p:style>
            <a:lnRef idx="1">
              <a:schemeClr val="accent3"/>
            </a:lnRef>
            <a:fillRef idx="2">
              <a:schemeClr val="accent3"/>
            </a:fillRef>
            <a:effectRef idx="1">
              <a:schemeClr val="accent3"/>
            </a:effectRef>
            <a:fontRef idx="minor">
              <a:schemeClr val="dk1"/>
            </a:fontRef>
          </p:style>
          <p:txBody>
            <a:bodyPr wrap="square" lIns="0" rIns="72000" bIns="0" rtlCol="0" anchor="ctr">
              <a:noAutofit/>
            </a:bodyPr>
            <a:lstStyle/>
            <a:p>
              <a:endParaRPr kumimoji="1" lang="ja-JP" altLang="en-US" sz="1600" b="1" dirty="0">
                <a:solidFill>
                  <a:srgbClr val="EB5E7C"/>
                </a:solidFill>
                <a:latin typeface="游ゴシック" panose="020B0400000000000000" pitchFamily="50" charset="-128"/>
                <a:ea typeface="游ゴシック" panose="020B0400000000000000" pitchFamily="50" charset="-128"/>
              </a:endParaRPr>
            </a:p>
          </p:txBody>
        </p:sp>
      </p:grpSp>
      <p:sp>
        <p:nvSpPr>
          <p:cNvPr id="17" name="フッター プレースホルダー 16">
            <a:extLst>
              <a:ext uri="{FF2B5EF4-FFF2-40B4-BE49-F238E27FC236}">
                <a16:creationId xmlns:a16="http://schemas.microsoft.com/office/drawing/2014/main" id="{F7136802-21CC-1D44-BEC7-FB9DA1976582}"/>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9" name="スライド番号プレースホルダー 18">
            <a:extLst>
              <a:ext uri="{FF2B5EF4-FFF2-40B4-BE49-F238E27FC236}">
                <a16:creationId xmlns:a16="http://schemas.microsoft.com/office/drawing/2014/main" id="{D80F49F1-CB67-4241-A5D1-DF173E10AEE3}"/>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26</a:t>
            </a:fld>
            <a:endParaRPr kumimoji="1" lang="ja-JP" altLang="en-US"/>
          </a:p>
        </p:txBody>
      </p:sp>
    </p:spTree>
    <p:extLst>
      <p:ext uri="{BB962C8B-B14F-4D97-AF65-F5344CB8AC3E}">
        <p14:creationId xmlns:p14="http://schemas.microsoft.com/office/powerpoint/2010/main" val="39624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childTnLst>
                                </p:cTn>
                              </p:par>
                              <p:par>
                                <p:cTn id="11" presetID="10" presetClass="entr" presetSubtype="0" fill="hold" grpId="0" nodeType="withEffect">
                                  <p:stCondLst>
                                    <p:cond delay="2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10" presetClass="entr" presetSubtype="0" fill="hold" grpId="0" nodeType="withEffect">
                                  <p:stCondLst>
                                    <p:cond delay="30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animBg="1"/>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5DD5A27A-B1D1-4B35-8161-F2C2C8D1085F}"/>
              </a:ext>
            </a:extLst>
          </p:cNvPr>
          <p:cNvSpPr txBox="1"/>
          <p:nvPr/>
        </p:nvSpPr>
        <p:spPr>
          <a:xfrm>
            <a:off x="1171918" y="1494271"/>
            <a:ext cx="7735201" cy="1154162"/>
          </a:xfrm>
          <a:prstGeom prst="rect">
            <a:avLst/>
          </a:prstGeom>
          <a:noFill/>
        </p:spPr>
        <p:txBody>
          <a:bodyPr wrap="square">
            <a:spAutoFit/>
          </a:bodyPr>
          <a:lstStyle/>
          <a:p>
            <a:pPr algn="ctr">
              <a:lnSpc>
                <a:spcPct val="150000"/>
              </a:lnSpc>
            </a:pPr>
            <a:r>
              <a:rPr kumimoji="1" lang="ja-JP" altLang="en-US" sz="2400" b="1" dirty="0">
                <a:solidFill>
                  <a:schemeClr val="tx1">
                    <a:lumMod val="65000"/>
                    <a:lumOff val="35000"/>
                  </a:schemeClr>
                </a:solidFill>
                <a:latin typeface="游ゴシック" panose="020B0400000000000000" pitchFamily="50" charset="-128"/>
                <a:ea typeface="游ゴシック" panose="020B0400000000000000" pitchFamily="50" charset="-128"/>
              </a:rPr>
              <a:t>お疲れ様でした。</a:t>
            </a:r>
            <a:endParaRPr kumimoji="1" lang="en-US" altLang="ja-JP" sz="2400" b="1" dirty="0">
              <a:solidFill>
                <a:schemeClr val="tx1">
                  <a:lumMod val="65000"/>
                  <a:lumOff val="35000"/>
                </a:schemeClr>
              </a:solidFill>
              <a:latin typeface="游ゴシック" panose="020B0400000000000000" pitchFamily="50" charset="-128"/>
              <a:ea typeface="游ゴシック" panose="020B0400000000000000" pitchFamily="50" charset="-128"/>
            </a:endParaRPr>
          </a:p>
          <a:p>
            <a:pPr algn="ctr">
              <a:lnSpc>
                <a:spcPct val="150000"/>
              </a:lnSpc>
            </a:pPr>
            <a:r>
              <a:rPr kumimoji="1" lang="ja-JP" altLang="en-US" sz="2400" b="1" dirty="0">
                <a:solidFill>
                  <a:schemeClr val="tx1">
                    <a:lumMod val="65000"/>
                    <a:lumOff val="35000"/>
                  </a:schemeClr>
                </a:solidFill>
                <a:latin typeface="游ゴシック" panose="020B0400000000000000" pitchFamily="50" charset="-128"/>
                <a:ea typeface="游ゴシック" panose="020B0400000000000000" pitchFamily="50" charset="-128"/>
              </a:rPr>
              <a:t>以上で終了となります。</a:t>
            </a:r>
          </a:p>
        </p:txBody>
      </p:sp>
      <p:sp>
        <p:nvSpPr>
          <p:cNvPr id="5" name="テキスト ボックス 4">
            <a:extLst>
              <a:ext uri="{FF2B5EF4-FFF2-40B4-BE49-F238E27FC236}">
                <a16:creationId xmlns:a16="http://schemas.microsoft.com/office/drawing/2014/main" id="{7CC577EC-0297-47EF-9B97-C07601E38604}"/>
              </a:ext>
            </a:extLst>
          </p:cNvPr>
          <p:cNvSpPr txBox="1"/>
          <p:nvPr/>
        </p:nvSpPr>
        <p:spPr>
          <a:xfrm>
            <a:off x="358774" y="3427810"/>
            <a:ext cx="9361488" cy="3074858"/>
          </a:xfrm>
          <a:prstGeom prst="rect">
            <a:avLst/>
          </a:prstGeom>
          <a:noFill/>
        </p:spPr>
        <p:txBody>
          <a:bodyPr wrap="square" lIns="180000" tIns="108000" rIns="180000" bIns="72000">
            <a:spAutoFit/>
          </a:bodyPr>
          <a:lstStyle/>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一人ひとりの</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「より</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そう</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ちから</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a:t>
            </a: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宣言のもと</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日々実践を積み重ね、</a:t>
            </a:r>
            <a:endParaRPr kumimoji="1" lang="en-US" altLang="ja-JP"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endParaRP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地域社会と東北電力グループが</a:t>
            </a:r>
          </a:p>
          <a:p>
            <a:pPr algn="ctr">
              <a:lnSpc>
                <a:spcPct val="120000"/>
              </a:lnSpc>
              <a:spcAft>
                <a:spcPts val="600"/>
              </a:spcAft>
            </a:pPr>
            <a:r>
              <a:rPr kumimoji="1" lang="ja-JP" altLang="en-US" sz="2800" b="1" spc="300" dirty="0">
                <a:ln w="3175">
                  <a:noFill/>
                  <a:prstDash val="solid"/>
                </a:ln>
                <a:solidFill>
                  <a:schemeClr val="bg1"/>
                </a:solidFill>
                <a:effectLst>
                  <a:glow rad="165100">
                    <a:srgbClr val="EB5E7C"/>
                  </a:glow>
                </a:effectLst>
                <a:latin typeface="游ゴシック" panose="020B0400000000000000" pitchFamily="50" charset="-128"/>
                <a:ea typeface="游ゴシック" panose="020B0400000000000000" pitchFamily="50" charset="-128"/>
              </a:rPr>
              <a:t>共に発展する未来を目指しましょう！</a:t>
            </a:r>
          </a:p>
        </p:txBody>
      </p:sp>
      <p:sp>
        <p:nvSpPr>
          <p:cNvPr id="13" name="フッター プレースホルダー 12">
            <a:extLst>
              <a:ext uri="{FF2B5EF4-FFF2-40B4-BE49-F238E27FC236}">
                <a16:creationId xmlns:a16="http://schemas.microsoft.com/office/drawing/2014/main" id="{E67431A2-E162-E54C-A704-D64B9F5E0C4E}"/>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F4B3AA50-A9AF-A443-8BCA-3BC1EF50CDE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27</a:t>
            </a:fld>
            <a:endParaRPr kumimoji="1" lang="ja-JP" altLang="en-US"/>
          </a:p>
        </p:txBody>
      </p:sp>
    </p:spTree>
    <p:extLst>
      <p:ext uri="{BB962C8B-B14F-4D97-AF65-F5344CB8AC3E}">
        <p14:creationId xmlns:p14="http://schemas.microsoft.com/office/powerpoint/2010/main" val="3128048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60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フッター プレースホルダー 12">
            <a:extLst>
              <a:ext uri="{FF2B5EF4-FFF2-40B4-BE49-F238E27FC236}">
                <a16:creationId xmlns:a16="http://schemas.microsoft.com/office/drawing/2014/main" id="{E67431A2-E162-E54C-A704-D64B9F5E0C4E}"/>
              </a:ext>
            </a:extLst>
          </p:cNvPr>
          <p:cNvSpPr>
            <a:spLocks noGrp="1"/>
          </p:cNvSpPr>
          <p:nvPr>
            <p:ph type="ftr" sz="quarter" idx="11"/>
          </p:nvPr>
        </p:nvSpPr>
        <p:spPr>
          <a:xfrm>
            <a:off x="7814821" y="7187744"/>
            <a:ext cx="1762813" cy="347376"/>
          </a:xfrm>
        </p:spPr>
        <p:txBody>
          <a:bodyPr/>
          <a:lstStyle/>
          <a:p>
            <a:r>
              <a:rPr kumimoji="1" lang="en-US" altLang="ja-JP" dirty="0"/>
              <a:t>@ 2023 Tohoku Electric Power </a:t>
            </a:r>
            <a:r>
              <a:rPr kumimoji="1" lang="en-US" altLang="ja-JP" dirty="0" err="1"/>
              <a:t>Co.,Inc</a:t>
            </a:r>
            <a:r>
              <a:rPr kumimoji="1" lang="en-US" altLang="ja-JP" dirty="0"/>
              <a:t>.</a:t>
            </a:r>
            <a:endParaRPr kumimoji="1" lang="ja-JP" altLang="en-US" dirty="0"/>
          </a:p>
        </p:txBody>
      </p:sp>
      <p:sp>
        <p:nvSpPr>
          <p:cNvPr id="14" name="スライド番号プレースホルダー 13">
            <a:extLst>
              <a:ext uri="{FF2B5EF4-FFF2-40B4-BE49-F238E27FC236}">
                <a16:creationId xmlns:a16="http://schemas.microsoft.com/office/drawing/2014/main" id="{F4B3AA50-A9AF-A443-8BCA-3BC1EF50CDE0}"/>
              </a:ext>
            </a:extLst>
          </p:cNvPr>
          <p:cNvSpPr>
            <a:spLocks noGrp="1"/>
          </p:cNvSpPr>
          <p:nvPr>
            <p:ph type="sldNum" sz="quarter" idx="12"/>
          </p:nvPr>
        </p:nvSpPr>
        <p:spPr/>
        <p:txBody>
          <a:bodyPr/>
          <a:lstStyle/>
          <a:p>
            <a:r>
              <a:rPr kumimoji="1" lang="en-US" altLang="ja-JP">
                <a:solidFill>
                  <a:schemeClr val="bg1">
                    <a:lumMod val="75000"/>
                  </a:schemeClr>
                </a:solidFill>
              </a:rPr>
              <a:t>#</a:t>
            </a:r>
            <a:fld id="{333886D2-0EBE-448B-9C70-C282F8453824}" type="slidenum">
              <a:rPr kumimoji="1" lang="ja-JP" altLang="en-US" smtClean="0"/>
              <a:pPr/>
              <a:t>28</a:t>
            </a:fld>
            <a:endParaRPr kumimoji="1" lang="ja-JP" altLang="en-US"/>
          </a:p>
        </p:txBody>
      </p:sp>
      <p:pic>
        <p:nvPicPr>
          <p:cNvPr id="3" name="図 2">
            <a:extLst>
              <a:ext uri="{FF2B5EF4-FFF2-40B4-BE49-F238E27FC236}">
                <a16:creationId xmlns:a16="http://schemas.microsoft.com/office/drawing/2014/main" id="{5D410BF9-79F9-F2FB-BE14-563F9C3FC9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87692" y="2710149"/>
            <a:ext cx="5246149" cy="1855291"/>
          </a:xfrm>
          <a:prstGeom prst="rect">
            <a:avLst/>
          </a:prstGeom>
        </p:spPr>
      </p:pic>
    </p:spTree>
    <p:extLst>
      <p:ext uri="{BB962C8B-B14F-4D97-AF65-F5344CB8AC3E}">
        <p14:creationId xmlns:p14="http://schemas.microsoft.com/office/powerpoint/2010/main" val="258980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1_デザインの設定">
  <a:themeElements>
    <a:clrScheme name="東北電力">
      <a:dk1>
        <a:srgbClr val="000000"/>
      </a:dk1>
      <a:lt1>
        <a:srgbClr val="FFFFFF"/>
      </a:lt1>
      <a:dk2>
        <a:srgbClr val="44546A"/>
      </a:dk2>
      <a:lt2>
        <a:srgbClr val="E7E6E6"/>
      </a:lt2>
      <a:accent1>
        <a:srgbClr val="F85E60"/>
      </a:accent1>
      <a:accent2>
        <a:srgbClr val="E30008"/>
      </a:accent2>
      <a:accent3>
        <a:srgbClr val="F5F6F5"/>
      </a:accent3>
      <a:accent4>
        <a:srgbClr val="23A93C"/>
      </a:accent4>
      <a:accent5>
        <a:srgbClr val="27D2C1"/>
      </a:accent5>
      <a:accent6>
        <a:srgbClr val="006533"/>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wdUpDiag">
          <a:fgClr>
            <a:schemeClr val="accent5"/>
          </a:fgClr>
          <a:bgClr>
            <a:schemeClr val="accent5">
              <a:lumMod val="40000"/>
              <a:lumOff val="60000"/>
            </a:schemeClr>
          </a:bgClr>
        </a:pattFill>
        <a:ln>
          <a:noFill/>
        </a:ln>
      </a:spPr>
      <a:bodyPr wrap="square" lIns="0" rIns="72000" rtlCol="0" anchor="ctr">
        <a:noAutofit/>
      </a:bodyPr>
      <a:lstStyle>
        <a:defPPr algn="ctr">
          <a:defRPr sz="1400" b="1" dirty="0" smtClean="0"/>
        </a:defPPr>
      </a:lstStyle>
      <a:style>
        <a:lnRef idx="1">
          <a:schemeClr val="accent3"/>
        </a:lnRef>
        <a:fillRef idx="2">
          <a:schemeClr val="accent3"/>
        </a:fillRef>
        <a:effectRef idx="1">
          <a:schemeClr val="accent3"/>
        </a:effectRef>
        <a:fontRef idx="minor">
          <a:schemeClr val="dk1"/>
        </a:fontRef>
      </a:style>
    </a:spDef>
    <a:lnDef>
      <a:spPr>
        <a:ln w="3175">
          <a:solidFill>
            <a:schemeClr val="tx1">
              <a:lumMod val="75000"/>
              <a:lumOff val="25000"/>
            </a:schemeClr>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0000" tIns="180000" rIns="180000" bIns="180000" rtlCol="0">
        <a:spAutoFit/>
      </a:bodyPr>
      <a:lstStyle>
        <a:defPPr algn="l">
          <a:lnSpc>
            <a:spcPct val="120000"/>
          </a:lnSpc>
          <a:spcAft>
            <a:spcPts val="600"/>
          </a:spcAft>
          <a:defRPr kumimoji="1" sz="120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91A3AFDB89DD684089DE6D59B828C9A1" ma:contentTypeVersion="8" ma:contentTypeDescription="新しいドキュメントを作成します。" ma:contentTypeScope="" ma:versionID="39c7f1022e672d4e2fee7636bbd1b11d">
  <xsd:schema xmlns:xsd="http://www.w3.org/2001/XMLSchema" xmlns:xs="http://www.w3.org/2001/XMLSchema" xmlns:p="http://schemas.microsoft.com/office/2006/metadata/properties" xmlns:ns2="be44a6ba-48d2-4ff7-a043-2857fb2c2a27" targetNamespace="http://schemas.microsoft.com/office/2006/metadata/properties" ma:root="true" ma:fieldsID="06a946572d98fc51cb2c2f37fff53443" ns2:_="">
    <xsd:import namespace="be44a6ba-48d2-4ff7-a043-2857fb2c2a2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44a6ba-48d2-4ff7-a043-2857fb2c2a2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68D74B-FD38-4540-A86B-90833D3452D2}">
  <ds:schemaRefs>
    <ds:schemaRef ds:uri="http://purl.org/dc/elements/1.1/"/>
    <ds:schemaRef ds:uri="http://schemas.microsoft.com/office/2006/metadata/properties"/>
    <ds:schemaRef ds:uri="be44a6ba-48d2-4ff7-a043-2857fb2c2a27"/>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dcmitype/"/>
    <ds:schemaRef ds:uri="http://www.w3.org/XML/1998/namespace"/>
  </ds:schemaRefs>
</ds:datastoreItem>
</file>

<file path=customXml/itemProps2.xml><?xml version="1.0" encoding="utf-8"?>
<ds:datastoreItem xmlns:ds="http://schemas.openxmlformats.org/officeDocument/2006/customXml" ds:itemID="{3D840E68-A2A9-49C2-AC02-F1A973D23843}">
  <ds:schemaRefs>
    <ds:schemaRef ds:uri="http://schemas.microsoft.com/sharepoint/v3/contenttype/forms"/>
  </ds:schemaRefs>
</ds:datastoreItem>
</file>

<file path=customXml/itemProps3.xml><?xml version="1.0" encoding="utf-8"?>
<ds:datastoreItem xmlns:ds="http://schemas.openxmlformats.org/officeDocument/2006/customXml" ds:itemID="{88A4F895-07B0-4B4E-A943-3105EA7CE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44a6ba-48d2-4ff7-a043-2857fb2c2a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10318</TotalTime>
  <Words>6157</Words>
  <Application>Microsoft Office PowerPoint</Application>
  <PresentationFormat>ユーザー設定</PresentationFormat>
  <Paragraphs>390</Paragraphs>
  <Slides>29</Slides>
  <Notes>29</Notes>
  <HiddenSlides>0</HiddenSlides>
  <MMClips>0</MMClips>
  <ScaleCrop>false</ScaleCrop>
  <HeadingPairs>
    <vt:vector size="6" baseType="variant">
      <vt:variant>
        <vt:lpstr>使用されているフォント</vt:lpstr>
      </vt:variant>
      <vt:variant>
        <vt:i4>15</vt:i4>
      </vt:variant>
      <vt:variant>
        <vt:lpstr>テーマ</vt:lpstr>
      </vt:variant>
      <vt:variant>
        <vt:i4>1</vt:i4>
      </vt:variant>
      <vt:variant>
        <vt:lpstr>スライド タイトル</vt:lpstr>
      </vt:variant>
      <vt:variant>
        <vt:i4>29</vt:i4>
      </vt:variant>
    </vt:vector>
  </HeadingPairs>
  <TitlesOfParts>
    <vt:vector size="45" baseType="lpstr">
      <vt:lpstr>Meiryo UI</vt:lpstr>
      <vt:lpstr>Yu Gothic Medium</vt:lpstr>
      <vt:lpstr>Yu Gothic UI</vt:lpstr>
      <vt:lpstr>Yu Gothic UI Semilight</vt:lpstr>
      <vt:lpstr>メイリオ</vt:lpstr>
      <vt:lpstr>メイリオ</vt:lpstr>
      <vt:lpstr>游ゴシック</vt:lpstr>
      <vt:lpstr>游ゴシック</vt:lpstr>
      <vt:lpstr>Yu Gothic Light</vt:lpstr>
      <vt:lpstr>游ゴシック Medium</vt:lpstr>
      <vt:lpstr>游明朝</vt:lpstr>
      <vt:lpstr>Arial</vt:lpstr>
      <vt:lpstr>Calibri</vt:lpstr>
      <vt:lpstr>Times New Roman</vt:lpstr>
      <vt:lpstr>Wingdings</vt:lpstr>
      <vt:lpstr>1_デザインの設定</vt:lpstr>
      <vt:lpstr>このスライドのつかい方</vt:lpstr>
      <vt:lpstr>PowerPoint プレゼンテーション</vt:lpstr>
      <vt:lpstr>PowerPoint プレゼンテーション</vt:lpstr>
      <vt:lpstr>「より、そう、ちから。」 ブランドステートメント※</vt:lpstr>
      <vt:lpstr>「より、そう、ちから。」の誕生プロセス</vt:lpstr>
      <vt:lpstr>「より、そう、ちから。」の根幹となる思い</vt:lpstr>
      <vt:lpstr>「より、そう、ちから。」の誕生プロセス</vt:lpstr>
      <vt:lpstr>「より、そう、ちから。」の誕生プロセス</vt:lpstr>
      <vt:lpstr>「より、そう、ちから。」の位置づけ</vt:lpstr>
      <vt:lpstr>PowerPoint プレゼンテーション</vt:lpstr>
      <vt:lpstr>COLUMN よりそうヒストリー 01_東北の繁栄なくして当社の発展なし</vt:lpstr>
      <vt:lpstr>COLUMN よりそうヒストリー 02_電力の低廉かつ安定供給への挑戦</vt:lpstr>
      <vt:lpstr>COLUMN よりそうヒストリー 03_東日本大震災における総合力の発揮</vt:lpstr>
      <vt:lpstr>COLUMN よりそうヒストリー 04_東日本大震災と原子力発電所</vt:lpstr>
      <vt:lpstr>PowerPoint プレゼンテーション</vt:lpstr>
      <vt:lpstr>よりそうnextの策定</vt:lpstr>
      <vt:lpstr>2．東北電力グループサステナビリティ方針の策定</vt:lpstr>
      <vt:lpstr>3.　「より、そう、ちから。」の深化</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sakiko@exd.co.jp</dc:creator>
  <cp:lastModifiedBy>相樂 純/東北電力</cp:lastModifiedBy>
  <cp:revision>629</cp:revision>
  <cp:lastPrinted>2023-03-30T04:19:14Z</cp:lastPrinted>
  <dcterms:created xsi:type="dcterms:W3CDTF">2018-05-18T03:06:32Z</dcterms:created>
  <dcterms:modified xsi:type="dcterms:W3CDTF">2023-03-30T04:22:03Z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0x01010091A3AFDB89DD684089DE6D59B828C9A1</vt:lpwstr>
  </property>
</Properties>
</file>