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7" r:id="rId15"/>
    <p:sldId id="268" r:id="rId16"/>
    <p:sldId id="276" r:id="rId17"/>
    <p:sldId id="269" r:id="rId18"/>
    <p:sldId id="279" r:id="rId19"/>
    <p:sldId id="270" r:id="rId20"/>
    <p:sldId id="278" r:id="rId21"/>
    <p:sldId id="271" r:id="rId22"/>
    <p:sldId id="272" r:id="rId23"/>
    <p:sldId id="273" r:id="rId24"/>
    <p:sldId id="274" r:id="rId25"/>
    <p:sldId id="275" r:id="rId26"/>
  </p:sldIdLst>
  <p:sldSz cx="13004800" cy="9753600"/>
  <p:notesSz cx="6807200" cy="99393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0" algn="l" defTabSz="587022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Medium"/>
          <a:ea typeface="Avenir Next Medium"/>
          <a:cs typeface="Avenir Next Medium"/>
        </a:font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178262"/>
              <a:satOff val="-8651"/>
              <a:lumOff val="-7254"/>
              <a:alpha val="29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6">
              <a:alpha val="25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A01D73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239254"/>
              <a:lumOff val="-1399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EB9B">
              <a:alpha val="26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81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4788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222222"/>
              </a:solidFill>
              <a:prstDash val="solid"/>
              <a:miter lim="400000"/>
            </a:ln>
          </a:top>
          <a:bottom>
            <a:ln w="12700" cap="flat">
              <a:solidFill>
                <a:srgbClr val="222222"/>
              </a:solidFill>
              <a:prstDash val="solid"/>
              <a:miter lim="400000"/>
            </a:ln>
          </a:bottom>
          <a:insideH>
            <a:ln w="127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>
              <a:alpha val="75000"/>
            </a:srgbClr>
          </a:solidFill>
        </a:fill>
      </a:tcStyle>
    </a:wholeTbl>
    <a:band2H>
      <a:tcTxStyle/>
      <a:tcStyle>
        <a:tcBdr/>
        <a:fill>
          <a:solidFill>
            <a:srgbClr val="686A6A">
              <a:alpha val="8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222222"/>
              </a:solidFill>
              <a:prstDash val="solid"/>
              <a:miter lim="400000"/>
            </a:ln>
          </a:right>
          <a:top>
            <a:ln w="12700" cap="flat">
              <a:solidFill>
                <a:srgbClr val="222222"/>
              </a:solidFill>
              <a:prstDash val="solid"/>
              <a:miter lim="400000"/>
            </a:ln>
          </a:top>
          <a:bottom>
            <a:ln w="12700" cap="flat">
              <a:solidFill>
                <a:srgbClr val="222222"/>
              </a:solidFill>
              <a:prstDash val="solid"/>
              <a:miter lim="400000"/>
            </a:ln>
          </a:bottom>
          <a:insideH>
            <a:ln w="12700" cap="flat">
              <a:solidFill>
                <a:srgbClr val="222222"/>
              </a:solidFill>
              <a:prstDash val="solid"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686A6A">
              <a:alpha val="85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127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solidFill>
                <a:srgbClr val="5F6568"/>
              </a:solidFill>
              <a:prstDash val="solid"/>
              <a:miter lim="400000"/>
            </a:ln>
          </a:left>
          <a:right>
            <a:ln w="12700" cap="flat">
              <a:solidFill>
                <a:srgbClr val="5F6568"/>
              </a:solidFill>
              <a:prstDash val="solid"/>
              <a:miter lim="400000"/>
            </a:ln>
          </a:right>
          <a:top>
            <a:ln w="127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127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solidFill>
                <a:srgbClr val="5F6568"/>
              </a:solidFill>
              <a:prstDash val="solid"/>
              <a:miter lim="400000"/>
            </a:ln>
          </a:left>
          <a:right>
            <a:ln w="12700" cap="flat">
              <a:solidFill>
                <a:srgbClr val="5F656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127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34" autoAdjust="0"/>
  </p:normalViewPr>
  <p:slideViewPr>
    <p:cSldViewPr snapToGrid="0">
      <p:cViewPr varScale="1">
        <p:scale>
          <a:sx n="44" d="100"/>
          <a:sy n="44" d="100"/>
        </p:scale>
        <p:origin x="15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7" name="Shape 167"/>
          <p:cNvSpPr>
            <a:spLocks noGrp="1"/>
          </p:cNvSpPr>
          <p:nvPr>
            <p:ph type="body" sz="quarter" idx="1"/>
          </p:nvPr>
        </p:nvSpPr>
        <p:spPr>
          <a:xfrm>
            <a:off x="907627" y="4721186"/>
            <a:ext cx="4991947" cy="447270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1pPr>
    <a:lvl2pPr indent="2286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2pPr>
    <a:lvl3pPr indent="4572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3pPr>
    <a:lvl4pPr indent="6858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4pPr>
    <a:lvl5pPr indent="9144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75869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555555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32810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62540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200" dirty="0" smtClean="0"/>
          </a:p>
        </p:txBody>
      </p:sp>
    </p:spTree>
    <p:extLst>
      <p:ext uri="{BB962C8B-B14F-4D97-AF65-F5344CB8AC3E}">
        <p14:creationId xmlns:p14="http://schemas.microsoft.com/office/powerpoint/2010/main" val="3303885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42129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885052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75096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25730448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8697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037555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4380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10396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735114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36081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581374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261447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3973084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847612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314704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3019787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5450940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5556272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669008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&amp;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13" name="本文レベル1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4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イメージ"/>
          <p:cNvSpPr>
            <a:spLocks noGrp="1"/>
          </p:cNvSpPr>
          <p:nvPr>
            <p:ph type="pic" idx="21"/>
          </p:nvPr>
        </p:nvSpPr>
        <p:spPr>
          <a:xfrm>
            <a:off x="-20321" y="568959"/>
            <a:ext cx="13045442" cy="861116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2" name="線"/>
          <p:cNvSpPr/>
          <p:nvPr/>
        </p:nvSpPr>
        <p:spPr>
          <a:xfrm flipV="1">
            <a:off x="406399" y="5824870"/>
            <a:ext cx="12192001" cy="198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27093" tIns="27093" rIns="27093" bIns="27093" anchor="ctr"/>
          <a:lstStyle/>
          <a:p>
            <a:pPr defTabSz="325120">
              <a:spcBef>
                <a:spcPts val="0"/>
              </a:spcBef>
              <a:defRPr sz="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endParaRPr/>
          </a:p>
        </p:txBody>
      </p:sp>
      <p:sp>
        <p:nvSpPr>
          <p:cNvPr id="23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24" name="本文レベル1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サブタイトル（代替）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3" name="本文レベル1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3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209272" y="1530773"/>
            <a:ext cx="359484" cy="40978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タイトルテキスト"/>
          <p:cNvSpPr txBox="1">
            <a:spLocks noGrp="1"/>
          </p:cNvSpPr>
          <p:nvPr>
            <p:ph type="title"/>
          </p:nvPr>
        </p:nvSpPr>
        <p:spPr>
          <a:xfrm>
            <a:off x="406399" y="4246879"/>
            <a:ext cx="12192002" cy="3386668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2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線"/>
          <p:cNvSpPr/>
          <p:nvPr/>
        </p:nvSpPr>
        <p:spPr>
          <a:xfrm flipV="1">
            <a:off x="5892800" y="5824959"/>
            <a:ext cx="6705599" cy="109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27093" tIns="27093" rIns="27093" bIns="27093" anchor="ctr"/>
          <a:lstStyle/>
          <a:p>
            <a:pPr defTabSz="325120">
              <a:spcBef>
                <a:spcPts val="0"/>
              </a:spcBef>
              <a:defRPr sz="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endParaRPr/>
          </a:p>
        </p:txBody>
      </p:sp>
      <p:sp>
        <p:nvSpPr>
          <p:cNvPr id="50" name="イメージ"/>
          <p:cNvSpPr>
            <a:spLocks noGrp="1"/>
          </p:cNvSpPr>
          <p:nvPr>
            <p:ph type="pic" sz="half" idx="21"/>
          </p:nvPr>
        </p:nvSpPr>
        <p:spPr>
          <a:xfrm>
            <a:off x="-101601" y="1219199"/>
            <a:ext cx="6628413" cy="7315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1" name="タイトルテキスト"/>
          <p:cNvSpPr txBox="1">
            <a:spLocks noGrp="1"/>
          </p:cNvSpPr>
          <p:nvPr>
            <p:ph type="title"/>
          </p:nvPr>
        </p:nvSpPr>
        <p:spPr>
          <a:xfrm>
            <a:off x="5892800" y="6041813"/>
            <a:ext cx="6705600" cy="2032001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5892800" y="4416213"/>
            <a:ext cx="6705600" cy="1354668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タイトル（上）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線"/>
          <p:cNvSpPr/>
          <p:nvPr/>
        </p:nvSpPr>
        <p:spPr>
          <a:xfrm flipV="1">
            <a:off x="406399" y="1964070"/>
            <a:ext cx="12192001" cy="19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7093" tIns="27093" rIns="27093" bIns="27093" anchor="ctr"/>
          <a:lstStyle/>
          <a:p>
            <a:pPr defTabSz="325120">
              <a:spcBef>
                <a:spcPts val="0"/>
              </a:spcBef>
              <a:defRPr sz="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endParaRPr/>
          </a:p>
        </p:txBody>
      </p:sp>
      <p:sp>
        <p:nvSpPr>
          <p:cNvPr id="61" name="テキスト"/>
          <p:cNvSpPr txBox="1">
            <a:spLocks noGrp="1"/>
          </p:cNvSpPr>
          <p:nvPr>
            <p:ph type="body" sz="quarter" idx="21"/>
          </p:nvPr>
        </p:nvSpPr>
        <p:spPr>
          <a:xfrm>
            <a:off x="406399" y="1537546"/>
            <a:ext cx="11176002" cy="358988"/>
          </a:xfrm>
          <a:prstGeom prst="rect">
            <a:avLst/>
          </a:prstGeom>
        </p:spPr>
        <p:txBody>
          <a:bodyPr>
            <a:spAutoFit/>
          </a:bodyPr>
          <a:lstStyle>
            <a:lvl1pPr defTabSz="460586">
              <a:spcBef>
                <a:spcPts val="0"/>
              </a:spcBef>
              <a:defRPr sz="2400" spc="120">
                <a:solidFill>
                  <a:srgbClr val="838787"/>
                </a:solidFill>
              </a:defRPr>
            </a:lvl1pPr>
          </a:lstStyle>
          <a:p>
            <a:r>
              <a:t>テキスト</a:t>
            </a:r>
          </a:p>
        </p:txBody>
      </p:sp>
      <p:sp>
        <p:nvSpPr>
          <p:cNvPr id="62" name="タイトルテキスト"/>
          <p:cNvSpPr txBox="1">
            <a:spLocks noGrp="1"/>
          </p:cNvSpPr>
          <p:nvPr>
            <p:ph type="title"/>
          </p:nvPr>
        </p:nvSpPr>
        <p:spPr>
          <a:xfrm>
            <a:off x="406399" y="2370666"/>
            <a:ext cx="12192002" cy="541868"/>
          </a:xfrm>
          <a:prstGeom prst="rect">
            <a:avLst/>
          </a:prstGeom>
        </p:spPr>
        <p:txBody>
          <a:bodyPr/>
          <a:lstStyle>
            <a:lvl1pPr>
              <a:spcBef>
                <a:spcPts val="2700"/>
              </a:spcBef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63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線"/>
          <p:cNvSpPr/>
          <p:nvPr/>
        </p:nvSpPr>
        <p:spPr>
          <a:xfrm flipV="1">
            <a:off x="406399" y="1964070"/>
            <a:ext cx="12192001" cy="19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7093" tIns="27093" rIns="27093" bIns="27093" anchor="ctr"/>
          <a:lstStyle/>
          <a:p>
            <a:pPr defTabSz="325120">
              <a:spcBef>
                <a:spcPts val="0"/>
              </a:spcBef>
              <a:defRPr sz="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endParaRPr/>
          </a:p>
        </p:txBody>
      </p:sp>
      <p:sp>
        <p:nvSpPr>
          <p:cNvPr id="71" name="テキスト"/>
          <p:cNvSpPr txBox="1">
            <a:spLocks noGrp="1"/>
          </p:cNvSpPr>
          <p:nvPr>
            <p:ph type="body" sz="quarter" idx="21"/>
          </p:nvPr>
        </p:nvSpPr>
        <p:spPr>
          <a:xfrm>
            <a:off x="406399" y="1537546"/>
            <a:ext cx="11176002" cy="358988"/>
          </a:xfrm>
          <a:prstGeom prst="rect">
            <a:avLst/>
          </a:prstGeom>
        </p:spPr>
        <p:txBody>
          <a:bodyPr>
            <a:spAutoFit/>
          </a:bodyPr>
          <a:lstStyle>
            <a:lvl1pPr defTabSz="460586">
              <a:spcBef>
                <a:spcPts val="0"/>
              </a:spcBef>
              <a:defRPr sz="2400" spc="120">
                <a:solidFill>
                  <a:srgbClr val="838787"/>
                </a:solidFill>
              </a:defRPr>
            </a:lvl1pPr>
          </a:lstStyle>
          <a:p>
            <a:r>
              <a:t>テキスト</a:t>
            </a:r>
          </a:p>
        </p:txBody>
      </p:sp>
      <p:sp>
        <p:nvSpPr>
          <p:cNvPr id="72" name="タイトルテキスト"/>
          <p:cNvSpPr txBox="1">
            <a:spLocks noGrp="1"/>
          </p:cNvSpPr>
          <p:nvPr>
            <p:ph type="title"/>
          </p:nvPr>
        </p:nvSpPr>
        <p:spPr>
          <a:xfrm>
            <a:off x="406399" y="2370666"/>
            <a:ext cx="12192002" cy="541868"/>
          </a:xfrm>
          <a:prstGeom prst="rect">
            <a:avLst/>
          </a:prstGeom>
        </p:spPr>
        <p:txBody>
          <a:bodyPr/>
          <a:lstStyle>
            <a:lvl1pPr>
              <a:spcBef>
                <a:spcPts val="2700"/>
              </a:spcBef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73" name="本文レベル1…"/>
          <p:cNvSpPr txBox="1">
            <a:spLocks noGrp="1"/>
          </p:cNvSpPr>
          <p:nvPr>
            <p:ph type="body" idx="1"/>
          </p:nvPr>
        </p:nvSpPr>
        <p:spPr>
          <a:xfrm>
            <a:off x="406399" y="3278293"/>
            <a:ext cx="12192002" cy="4578774"/>
          </a:xfrm>
          <a:prstGeom prst="rect">
            <a:avLst/>
          </a:prstGeom>
        </p:spPr>
        <p:txBody>
          <a:bodyPr anchor="t"/>
          <a:lstStyle>
            <a:lvl1pPr marL="449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 Regular"/>
              <a:buChar char="▸"/>
              <a:defRPr sz="34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1084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 Regular"/>
              <a:buChar char="▸"/>
              <a:defRPr sz="34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1719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 Regular"/>
              <a:buChar char="▸"/>
              <a:defRPr sz="34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2354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 Regular"/>
              <a:buChar char="▸"/>
              <a:defRPr sz="34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2989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 Regular"/>
              <a:buChar char="▸"/>
              <a:defRPr sz="34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タイトル&amp;箇条書き（代替）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線"/>
          <p:cNvSpPr/>
          <p:nvPr/>
        </p:nvSpPr>
        <p:spPr>
          <a:xfrm flipV="1">
            <a:off x="406400" y="956342"/>
            <a:ext cx="12191999" cy="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7093" tIns="27093" rIns="27093" bIns="27093" anchor="ctr"/>
          <a:lstStyle/>
          <a:p>
            <a:pPr defTabSz="325120">
              <a:spcBef>
                <a:spcPts val="0"/>
              </a:spcBef>
              <a:defRPr sz="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endParaRPr/>
          </a:p>
        </p:txBody>
      </p:sp>
      <p:sp>
        <p:nvSpPr>
          <p:cNvPr id="82" name="テキスト"/>
          <p:cNvSpPr txBox="1">
            <a:spLocks noGrp="1"/>
          </p:cNvSpPr>
          <p:nvPr>
            <p:ph type="body" sz="quarter" idx="21"/>
          </p:nvPr>
        </p:nvSpPr>
        <p:spPr>
          <a:xfrm>
            <a:off x="422432" y="495428"/>
            <a:ext cx="11176002" cy="358988"/>
          </a:xfrm>
          <a:prstGeom prst="rect">
            <a:avLst/>
          </a:prstGeom>
        </p:spPr>
        <p:txBody>
          <a:bodyPr>
            <a:spAutoFit/>
          </a:bodyPr>
          <a:lstStyle>
            <a:lvl1pPr defTabSz="460586">
              <a:spcBef>
                <a:spcPts val="0"/>
              </a:spcBef>
              <a:defRPr sz="2400" spc="120">
                <a:solidFill>
                  <a:srgbClr val="838787"/>
                </a:solidFill>
              </a:defRPr>
            </a:lvl1pPr>
          </a:lstStyle>
          <a:p>
            <a:r>
              <a:t>テキスト</a:t>
            </a:r>
          </a:p>
        </p:txBody>
      </p:sp>
      <p:sp>
        <p:nvSpPr>
          <p:cNvPr id="83" name="タイトルテキスト"/>
          <p:cNvSpPr txBox="1">
            <a:spLocks noGrp="1"/>
          </p:cNvSpPr>
          <p:nvPr>
            <p:ph type="title"/>
          </p:nvPr>
        </p:nvSpPr>
        <p:spPr>
          <a:xfrm>
            <a:off x="406399" y="1264417"/>
            <a:ext cx="12192002" cy="541868"/>
          </a:xfrm>
          <a:prstGeom prst="rect">
            <a:avLst/>
          </a:prstGeom>
        </p:spPr>
        <p:txBody>
          <a:bodyPr/>
          <a:lstStyle>
            <a:lvl1pPr>
              <a:spcBef>
                <a:spcPts val="2700"/>
              </a:spcBef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8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439757" y="9271396"/>
            <a:ext cx="359484" cy="40978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線"/>
          <p:cNvSpPr/>
          <p:nvPr/>
        </p:nvSpPr>
        <p:spPr>
          <a:xfrm flipV="1">
            <a:off x="406399" y="1964070"/>
            <a:ext cx="12192001" cy="19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7093" tIns="27093" rIns="27093" bIns="27093" anchor="ctr"/>
          <a:lstStyle/>
          <a:p>
            <a:pPr defTabSz="325120">
              <a:spcBef>
                <a:spcPts val="0"/>
              </a:spcBef>
              <a:defRPr sz="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endParaRPr/>
          </a:p>
        </p:txBody>
      </p:sp>
      <p:sp>
        <p:nvSpPr>
          <p:cNvPr id="92" name="テキスト"/>
          <p:cNvSpPr txBox="1">
            <a:spLocks noGrp="1"/>
          </p:cNvSpPr>
          <p:nvPr>
            <p:ph type="body" sz="quarter" idx="21"/>
          </p:nvPr>
        </p:nvSpPr>
        <p:spPr>
          <a:xfrm>
            <a:off x="406399" y="1537546"/>
            <a:ext cx="11176002" cy="358988"/>
          </a:xfrm>
          <a:prstGeom prst="rect">
            <a:avLst/>
          </a:prstGeom>
        </p:spPr>
        <p:txBody>
          <a:bodyPr>
            <a:spAutoFit/>
          </a:bodyPr>
          <a:lstStyle>
            <a:lvl1pPr defTabSz="460586">
              <a:spcBef>
                <a:spcPts val="0"/>
              </a:spcBef>
              <a:defRPr sz="2400" spc="120">
                <a:solidFill>
                  <a:srgbClr val="838787"/>
                </a:solidFill>
              </a:defRPr>
            </a:lvl1pPr>
          </a:lstStyle>
          <a:p>
            <a:r>
              <a:t>テキスト</a:t>
            </a:r>
          </a:p>
        </p:txBody>
      </p:sp>
      <p:sp>
        <p:nvSpPr>
          <p:cNvPr id="93" name="イメージ"/>
          <p:cNvSpPr>
            <a:spLocks noGrp="1"/>
          </p:cNvSpPr>
          <p:nvPr>
            <p:ph type="pic" sz="half" idx="22"/>
          </p:nvPr>
        </p:nvSpPr>
        <p:spPr>
          <a:xfrm>
            <a:off x="7071359" y="1219199"/>
            <a:ext cx="6628413" cy="7315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4" name="タイトルテキスト"/>
          <p:cNvSpPr txBox="1">
            <a:spLocks noGrp="1"/>
          </p:cNvSpPr>
          <p:nvPr>
            <p:ph type="title"/>
          </p:nvPr>
        </p:nvSpPr>
        <p:spPr>
          <a:xfrm>
            <a:off x="406399" y="2370666"/>
            <a:ext cx="6299202" cy="541868"/>
          </a:xfrm>
          <a:prstGeom prst="rect">
            <a:avLst/>
          </a:prstGeom>
        </p:spPr>
        <p:txBody>
          <a:bodyPr/>
          <a:lstStyle>
            <a:lvl1pPr>
              <a:spcBef>
                <a:spcPts val="2700"/>
              </a:spcBef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95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406399" y="3278293"/>
            <a:ext cx="6299202" cy="4578774"/>
          </a:xfrm>
          <a:prstGeom prst="rect">
            <a:avLst/>
          </a:prstGeom>
        </p:spPr>
        <p:txBody>
          <a:bodyPr anchor="t"/>
          <a:lstStyle>
            <a:lvl1pPr marL="444500" indent="-444500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 Regular"/>
              <a:buChar char="▸"/>
              <a:defRPr sz="28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1079500" indent="-444500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 Regular"/>
              <a:buChar char="▸"/>
              <a:defRPr sz="28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1714500" indent="-444500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 Regular"/>
              <a:buChar char="▸"/>
              <a:defRPr sz="28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2349500" indent="-444500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 Regular"/>
              <a:buChar char="▸"/>
              <a:defRPr sz="28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2984500" indent="-444500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04999"/>
              <a:buFont typeface="Avenir Next Regular"/>
              <a:buChar char="▸"/>
              <a:defRPr sz="28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96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線"/>
          <p:cNvSpPr/>
          <p:nvPr/>
        </p:nvSpPr>
        <p:spPr>
          <a:xfrm flipV="1">
            <a:off x="406399" y="1964070"/>
            <a:ext cx="12192001" cy="19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7093" tIns="27093" rIns="27093" bIns="27093" anchor="ctr"/>
          <a:lstStyle/>
          <a:p>
            <a:pPr defTabSz="325120">
              <a:spcBef>
                <a:spcPts val="0"/>
              </a:spcBef>
              <a:defRPr sz="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endParaRPr/>
          </a:p>
        </p:txBody>
      </p:sp>
      <p:sp>
        <p:nvSpPr>
          <p:cNvPr id="104" name="テキスト"/>
          <p:cNvSpPr txBox="1">
            <a:spLocks noGrp="1"/>
          </p:cNvSpPr>
          <p:nvPr>
            <p:ph type="body" sz="quarter" idx="21"/>
          </p:nvPr>
        </p:nvSpPr>
        <p:spPr>
          <a:xfrm>
            <a:off x="406399" y="1537546"/>
            <a:ext cx="11176002" cy="358988"/>
          </a:xfrm>
          <a:prstGeom prst="rect">
            <a:avLst/>
          </a:prstGeom>
        </p:spPr>
        <p:txBody>
          <a:bodyPr>
            <a:spAutoFit/>
          </a:bodyPr>
          <a:lstStyle>
            <a:lvl1pPr defTabSz="460586">
              <a:spcBef>
                <a:spcPts val="0"/>
              </a:spcBef>
              <a:defRPr sz="2400" spc="120">
                <a:solidFill>
                  <a:srgbClr val="838787"/>
                </a:solidFill>
              </a:defRPr>
            </a:lvl1pPr>
          </a:lstStyle>
          <a:p>
            <a:r>
              <a:t>テキスト</a:t>
            </a:r>
          </a:p>
        </p:txBody>
      </p:sp>
      <p:sp>
        <p:nvSpPr>
          <p:cNvPr id="105" name="本文レベル1…"/>
          <p:cNvSpPr txBox="1">
            <a:spLocks noGrp="1"/>
          </p:cNvSpPr>
          <p:nvPr>
            <p:ph type="body" idx="1"/>
          </p:nvPr>
        </p:nvSpPr>
        <p:spPr>
          <a:xfrm>
            <a:off x="406399" y="3278293"/>
            <a:ext cx="12192002" cy="4578774"/>
          </a:xfrm>
          <a:prstGeom prst="rect">
            <a:avLst/>
          </a:prstGeom>
        </p:spPr>
        <p:txBody>
          <a:bodyPr anchor="t"/>
          <a:lstStyle>
            <a:lvl1pPr marL="449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25000"/>
              <a:buFont typeface="Avenir Next Regular"/>
              <a:buChar char="▸"/>
              <a:defRPr sz="34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1084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25000"/>
              <a:buFont typeface="Avenir Next Regular"/>
              <a:buChar char="▸"/>
              <a:defRPr sz="34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1719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25000"/>
              <a:buFont typeface="Avenir Next Regular"/>
              <a:buChar char="▸"/>
              <a:defRPr sz="34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2354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25000"/>
              <a:buFont typeface="Avenir Next Regular"/>
              <a:buChar char="▸"/>
              <a:defRPr sz="34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2989791" indent="-449791">
              <a:lnSpc>
                <a:spcPct val="100000"/>
              </a:lnSpc>
              <a:spcBef>
                <a:spcPts val="2700"/>
              </a:spcBef>
              <a:buClr>
                <a:schemeClr val="accent1"/>
              </a:buClr>
              <a:buSzPct val="125000"/>
              <a:buFont typeface="Avenir Next Regular"/>
              <a:buChar char="▸"/>
              <a:defRPr sz="3400" cap="none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06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イメージ"/>
          <p:cNvSpPr>
            <a:spLocks noGrp="1"/>
          </p:cNvSpPr>
          <p:nvPr>
            <p:ph type="pic" sz="quarter" idx="21"/>
          </p:nvPr>
        </p:nvSpPr>
        <p:spPr>
          <a:xfrm>
            <a:off x="6502400" y="1124373"/>
            <a:ext cx="6502400" cy="382016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4" name="イメージ"/>
          <p:cNvSpPr>
            <a:spLocks noGrp="1"/>
          </p:cNvSpPr>
          <p:nvPr>
            <p:ph type="pic" sz="half" idx="22"/>
          </p:nvPr>
        </p:nvSpPr>
        <p:spPr>
          <a:xfrm>
            <a:off x="6502400" y="4660053"/>
            <a:ext cx="6502400" cy="442524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5" name="イメージ"/>
          <p:cNvSpPr>
            <a:spLocks noGrp="1"/>
          </p:cNvSpPr>
          <p:nvPr>
            <p:ph type="pic" sz="half" idx="23"/>
          </p:nvPr>
        </p:nvSpPr>
        <p:spPr>
          <a:xfrm>
            <a:off x="-101601" y="1219199"/>
            <a:ext cx="6628413" cy="7315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6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443090" y="9274729"/>
            <a:ext cx="359483" cy="40978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線"/>
          <p:cNvSpPr/>
          <p:nvPr/>
        </p:nvSpPr>
        <p:spPr>
          <a:xfrm flipV="1">
            <a:off x="406399" y="1964070"/>
            <a:ext cx="12192001" cy="19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7093" tIns="27093" rIns="27093" bIns="27093" anchor="ctr"/>
          <a:lstStyle/>
          <a:p>
            <a:pPr defTabSz="325120">
              <a:spcBef>
                <a:spcPts val="0"/>
              </a:spcBef>
              <a:defRPr sz="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endParaRPr/>
          </a:p>
        </p:txBody>
      </p:sp>
      <p:sp>
        <p:nvSpPr>
          <p:cNvPr id="124" name="コールアウト"/>
          <p:cNvSpPr/>
          <p:nvPr/>
        </p:nvSpPr>
        <p:spPr>
          <a:xfrm>
            <a:off x="467359" y="2987039"/>
            <a:ext cx="12070161" cy="3902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" y="0"/>
                </a:moveTo>
                <a:cubicBezTo>
                  <a:pt x="54" y="0"/>
                  <a:pt x="0" y="165"/>
                  <a:pt x="0" y="369"/>
                </a:cubicBezTo>
                <a:lnTo>
                  <a:pt x="0" y="19015"/>
                </a:lnTo>
                <a:cubicBezTo>
                  <a:pt x="0" y="19218"/>
                  <a:pt x="54" y="19381"/>
                  <a:pt x="119" y="19381"/>
                </a:cubicBezTo>
                <a:lnTo>
                  <a:pt x="18186" y="19381"/>
                </a:lnTo>
                <a:lnTo>
                  <a:pt x="18716" y="21600"/>
                </a:lnTo>
                <a:lnTo>
                  <a:pt x="19247" y="19381"/>
                </a:lnTo>
                <a:lnTo>
                  <a:pt x="21481" y="19381"/>
                </a:lnTo>
                <a:cubicBezTo>
                  <a:pt x="21546" y="19381"/>
                  <a:pt x="21600" y="19218"/>
                  <a:pt x="21600" y="19015"/>
                </a:cubicBezTo>
                <a:lnTo>
                  <a:pt x="21600" y="369"/>
                </a:lnTo>
                <a:cubicBezTo>
                  <a:pt x="21600" y="165"/>
                  <a:pt x="21546" y="0"/>
                  <a:pt x="21481" y="0"/>
                </a:cubicBezTo>
                <a:lnTo>
                  <a:pt x="119" y="0"/>
                </a:lnTo>
                <a:close/>
              </a:path>
            </a:pathLst>
          </a:custGeom>
          <a:solidFill>
            <a:schemeClr val="accent1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sp>
        <p:nvSpPr>
          <p:cNvPr id="125" name="ここに引用を入力します。"/>
          <p:cNvSpPr txBox="1">
            <a:spLocks noGrp="1"/>
          </p:cNvSpPr>
          <p:nvPr>
            <p:ph type="body" sz="half" idx="21"/>
          </p:nvPr>
        </p:nvSpPr>
        <p:spPr>
          <a:xfrm>
            <a:off x="894079" y="3400213"/>
            <a:ext cx="11230189" cy="2799927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spcBef>
                <a:spcPts val="0"/>
              </a:spcBef>
              <a:defRPr sz="940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lvl1pPr>
          </a:lstStyle>
          <a:p>
            <a:r>
              <a:t>ここに引用を入力します。</a:t>
            </a:r>
          </a:p>
        </p:txBody>
      </p:sp>
      <p:sp>
        <p:nvSpPr>
          <p:cNvPr id="126" name="Johnny Appleseed"/>
          <p:cNvSpPr txBox="1">
            <a:spLocks noGrp="1"/>
          </p:cNvSpPr>
          <p:nvPr>
            <p:ph type="body" sz="quarter" idx="22"/>
          </p:nvPr>
        </p:nvSpPr>
        <p:spPr>
          <a:xfrm>
            <a:off x="406399" y="6974839"/>
            <a:ext cx="12192002" cy="816190"/>
          </a:xfrm>
          <a:prstGeom prst="rect">
            <a:avLst/>
          </a:prstGeom>
        </p:spPr>
        <p:txBody>
          <a:bodyPr anchor="ctr">
            <a:spAutoFit/>
          </a:bodyPr>
          <a:lstStyle>
            <a:lvl1pPr algn="r">
              <a:spcBef>
                <a:spcPts val="0"/>
              </a:spcBef>
              <a:defRPr sz="6000" cap="none">
                <a:solidFill>
                  <a:srgbClr val="838787"/>
                </a:solidFill>
                <a:latin typeface="+mn-lt"/>
                <a:ea typeface="+mn-ea"/>
                <a:cs typeface="+mn-cs"/>
                <a:sym typeface="DIN Condensed Bold"/>
              </a:defRPr>
            </a:lvl1pPr>
          </a:lstStyle>
          <a:p>
            <a:r>
              <a:t>Johnny Appleseed</a:t>
            </a:r>
          </a:p>
        </p:txBody>
      </p:sp>
      <p:sp>
        <p:nvSpPr>
          <p:cNvPr id="127" name="テキスト"/>
          <p:cNvSpPr txBox="1">
            <a:spLocks noGrp="1"/>
          </p:cNvSpPr>
          <p:nvPr>
            <p:ph type="body" sz="quarter" idx="23"/>
          </p:nvPr>
        </p:nvSpPr>
        <p:spPr>
          <a:xfrm>
            <a:off x="406399" y="1537546"/>
            <a:ext cx="11176002" cy="358988"/>
          </a:xfrm>
          <a:prstGeom prst="rect">
            <a:avLst/>
          </a:prstGeom>
        </p:spPr>
        <p:txBody>
          <a:bodyPr>
            <a:spAutoFit/>
          </a:bodyPr>
          <a:lstStyle>
            <a:lvl1pPr defTabSz="460586">
              <a:spcBef>
                <a:spcPts val="0"/>
              </a:spcBef>
              <a:defRPr sz="2400" spc="120">
                <a:solidFill>
                  <a:srgbClr val="838787"/>
                </a:solidFill>
              </a:defRPr>
            </a:lvl1pPr>
          </a:lstStyle>
          <a:p>
            <a:r>
              <a:t>テキスト</a:t>
            </a:r>
          </a:p>
        </p:txBody>
      </p:sp>
      <p:sp>
        <p:nvSpPr>
          <p:cNvPr id="12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引用（代替）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ここに引用を入力します。"/>
          <p:cNvSpPr txBox="1">
            <a:spLocks noGrp="1"/>
          </p:cNvSpPr>
          <p:nvPr>
            <p:ph type="body" sz="half" idx="21"/>
          </p:nvPr>
        </p:nvSpPr>
        <p:spPr>
          <a:xfrm>
            <a:off x="5892800" y="3203786"/>
            <a:ext cx="6705600" cy="4351867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spcBef>
                <a:spcPts val="0"/>
              </a:spcBef>
              <a:defRPr sz="940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lvl1pPr>
          </a:lstStyle>
          <a:p>
            <a:r>
              <a:t>ここに引用を入力します。</a:t>
            </a:r>
          </a:p>
        </p:txBody>
      </p:sp>
      <p:sp>
        <p:nvSpPr>
          <p:cNvPr id="136" name="イメージ"/>
          <p:cNvSpPr>
            <a:spLocks noGrp="1"/>
          </p:cNvSpPr>
          <p:nvPr>
            <p:ph type="pic" sz="half" idx="22"/>
          </p:nvPr>
        </p:nvSpPr>
        <p:spPr>
          <a:xfrm>
            <a:off x="-101601" y="1219199"/>
            <a:ext cx="6628413" cy="7315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37" name="Johnny Appleseed"/>
          <p:cNvSpPr txBox="1">
            <a:spLocks noGrp="1"/>
          </p:cNvSpPr>
          <p:nvPr>
            <p:ph type="body" sz="quarter" idx="23"/>
          </p:nvPr>
        </p:nvSpPr>
        <p:spPr>
          <a:xfrm>
            <a:off x="5892800" y="6974839"/>
            <a:ext cx="6705600" cy="816190"/>
          </a:xfrm>
          <a:prstGeom prst="rect">
            <a:avLst/>
          </a:prstGeom>
        </p:spPr>
        <p:txBody>
          <a:bodyPr anchor="ctr">
            <a:spAutoFit/>
          </a:bodyPr>
          <a:lstStyle>
            <a:lvl1pPr defTabSz="460586">
              <a:lnSpc>
                <a:spcPct val="100000"/>
              </a:lnSpc>
              <a:spcBef>
                <a:spcPts val="0"/>
              </a:spcBef>
              <a:defRPr sz="6000" cap="none">
                <a:solidFill>
                  <a:srgbClr val="232323"/>
                </a:solidFill>
                <a:latin typeface="+mn-lt"/>
                <a:ea typeface="+mn-ea"/>
                <a:cs typeface="+mn-cs"/>
                <a:sym typeface="DIN Condensed Bold"/>
              </a:defRPr>
            </a:lvl1pPr>
          </a:lstStyle>
          <a:p>
            <a:r>
              <a:t>Johnny Appleseed</a:t>
            </a:r>
          </a:p>
        </p:txBody>
      </p:sp>
      <p:sp>
        <p:nvSpPr>
          <p:cNvPr id="13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450566" y="9266803"/>
            <a:ext cx="359484" cy="40978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イメージ"/>
          <p:cNvSpPr>
            <a:spLocks noGrp="1"/>
          </p:cNvSpPr>
          <p:nvPr>
            <p:ph type="pic" idx="21"/>
          </p:nvPr>
        </p:nvSpPr>
        <p:spPr>
          <a:xfrm>
            <a:off x="-20321" y="568959"/>
            <a:ext cx="13045442" cy="861116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46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空白（代替）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234036" y="1544319"/>
            <a:ext cx="359483" cy="40978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1596249"/>
            <a:ext cx="11054080" cy="3395698"/>
          </a:xfrm>
        </p:spPr>
        <p:txBody>
          <a:bodyPr anchor="b"/>
          <a:lstStyle>
            <a:lvl1pPr algn="ctr">
              <a:defRPr sz="8533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98"/>
            <a:ext cx="9753600" cy="2354862"/>
          </a:xfrm>
        </p:spPr>
        <p:txBody>
          <a:bodyPr/>
          <a:lstStyle>
            <a:lvl1pPr marL="0" indent="0" algn="ctr">
              <a:buNone/>
              <a:defRPr sz="3413"/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560"/>
            </a:lvl3pPr>
            <a:lvl4pPr marL="1950690" indent="0" algn="ctr">
              <a:buNone/>
              <a:defRPr sz="2276"/>
            </a:lvl4pPr>
            <a:lvl5pPr marL="2600919" indent="0" algn="ctr">
              <a:buNone/>
              <a:defRPr sz="2276"/>
            </a:lvl5pPr>
            <a:lvl6pPr marL="3251149" indent="0" algn="ctr">
              <a:buNone/>
              <a:defRPr sz="2276"/>
            </a:lvl6pPr>
            <a:lvl7pPr marL="3901379" indent="0" algn="ctr">
              <a:buNone/>
              <a:defRPr sz="2276"/>
            </a:lvl7pPr>
            <a:lvl8pPr marL="4551609" indent="0" algn="ctr">
              <a:buNone/>
              <a:defRPr sz="2276"/>
            </a:lvl8pPr>
            <a:lvl9pPr marL="5201839" indent="0" algn="ctr">
              <a:buNone/>
              <a:defRPr sz="2276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C1D-2FBD-48D5-8CC3-D4F53551317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E48B-3D2D-4974-A6D5-703060B2B8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6193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C1D-2FBD-48D5-8CC3-D4F53551317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E48B-3D2D-4974-A6D5-703060B2B8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5748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9"/>
            <a:ext cx="11216640" cy="4057226"/>
          </a:xfrm>
        </p:spPr>
        <p:txBody>
          <a:bodyPr anchor="b"/>
          <a:lstStyle>
            <a:lvl1pPr>
              <a:defRPr sz="8533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239"/>
            <a:ext cx="11216640" cy="2133599"/>
          </a:xfrm>
        </p:spPr>
        <p:txBody>
          <a:bodyPr/>
          <a:lstStyle>
            <a:lvl1pPr marL="0" indent="0">
              <a:buNone/>
              <a:defRPr sz="3413">
                <a:solidFill>
                  <a:schemeClr val="tx1"/>
                </a:solidFill>
              </a:defRPr>
            </a:lvl1pPr>
            <a:lvl2pPr marL="6502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C1D-2FBD-48D5-8CC3-D4F53551317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E48B-3D2D-4974-A6D5-703060B2B8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7153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444"/>
            <a:ext cx="5527040" cy="618857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0" y="2596444"/>
            <a:ext cx="5527040" cy="618857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C1D-2FBD-48D5-8CC3-D4F53551317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E48B-3D2D-4974-A6D5-703060B2B8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8792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519291"/>
            <a:ext cx="11216640" cy="188524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75" y="2390987"/>
            <a:ext cx="5501639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75" y="3562773"/>
            <a:ext cx="5501639" cy="524030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1" y="2390987"/>
            <a:ext cx="5528734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1" y="3562773"/>
            <a:ext cx="5528734" cy="524030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C1D-2FBD-48D5-8CC3-D4F53551317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E48B-3D2D-4974-A6D5-703060B2B8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90038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C1D-2FBD-48D5-8CC3-D4F53551317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E48B-3D2D-4974-A6D5-703060B2B8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39063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C1D-2FBD-48D5-8CC3-D4F53551317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E48B-3D2D-4974-A6D5-703060B2B8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78909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34" y="1404340"/>
            <a:ext cx="6583680" cy="6931378"/>
          </a:xfrm>
        </p:spPr>
        <p:txBody>
          <a:bodyPr/>
          <a:lstStyle>
            <a:lvl1pPr>
              <a:defRPr sz="4551"/>
            </a:lvl1pPr>
            <a:lvl2pPr>
              <a:defRPr sz="3982"/>
            </a:lvl2pPr>
            <a:lvl3pPr>
              <a:defRPr sz="3413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C1D-2FBD-48D5-8CC3-D4F53551317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E48B-3D2D-4974-A6D5-703060B2B8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67618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28734" y="1404340"/>
            <a:ext cx="6583680" cy="6931378"/>
          </a:xfrm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991"/>
            </a:lvl2pPr>
            <a:lvl3pPr marL="1300460" indent="0">
              <a:buNone/>
              <a:defRPr sz="1707"/>
            </a:lvl3pPr>
            <a:lvl4pPr marL="1950690" indent="0">
              <a:buNone/>
              <a:defRPr sz="1422"/>
            </a:lvl4pPr>
            <a:lvl5pPr marL="2600919" indent="0">
              <a:buNone/>
              <a:defRPr sz="1422"/>
            </a:lvl5pPr>
            <a:lvl6pPr marL="3251149" indent="0">
              <a:buNone/>
              <a:defRPr sz="1422"/>
            </a:lvl6pPr>
            <a:lvl7pPr marL="3901379" indent="0">
              <a:buNone/>
              <a:defRPr sz="1422"/>
            </a:lvl7pPr>
            <a:lvl8pPr marL="4551609" indent="0">
              <a:buNone/>
              <a:defRPr sz="1422"/>
            </a:lvl8pPr>
            <a:lvl9pPr marL="5201839" indent="0">
              <a:buNone/>
              <a:defRPr sz="1422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C1D-2FBD-48D5-8CC3-D4F53551317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E48B-3D2D-4974-A6D5-703060B2B8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5410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C1D-2FBD-48D5-8CC3-D4F53551317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E48B-3D2D-4974-A6D5-703060B2B8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6523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1" y="519289"/>
            <a:ext cx="2804160" cy="82657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1" y="519289"/>
            <a:ext cx="8249920" cy="82657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FC1D-2FBD-48D5-8CC3-D4F53551317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E48B-3D2D-4974-A6D5-703060B2B8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191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線"/>
          <p:cNvSpPr/>
          <p:nvPr/>
        </p:nvSpPr>
        <p:spPr>
          <a:xfrm flipV="1">
            <a:off x="406399" y="5824870"/>
            <a:ext cx="12192001" cy="198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27093" tIns="27093" rIns="27093" bIns="27093" anchor="ctr"/>
          <a:lstStyle/>
          <a:p>
            <a:pPr defTabSz="325120">
              <a:spcBef>
                <a:spcPts val="0"/>
              </a:spcBef>
              <a:defRPr sz="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endParaRPr/>
          </a:p>
        </p:txBody>
      </p:sp>
      <p:sp>
        <p:nvSpPr>
          <p:cNvPr id="3" name="タイトルテキスト"/>
          <p:cNvSpPr txBox="1">
            <a:spLocks noGrp="1"/>
          </p:cNvSpPr>
          <p:nvPr>
            <p:ph type="title"/>
          </p:nvPr>
        </p:nvSpPr>
        <p:spPr>
          <a:xfrm>
            <a:off x="406399" y="6041813"/>
            <a:ext cx="12192002" cy="20320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4" name="本文レベル1…"/>
          <p:cNvSpPr txBox="1">
            <a:spLocks noGrp="1"/>
          </p:cNvSpPr>
          <p:nvPr>
            <p:ph type="body" idx="1"/>
          </p:nvPr>
        </p:nvSpPr>
        <p:spPr>
          <a:xfrm>
            <a:off x="406399" y="4416213"/>
            <a:ext cx="12192002" cy="13546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 anchor="b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235927" y="1544319"/>
            <a:ext cx="359484" cy="409788"/>
          </a:xfrm>
          <a:prstGeom prst="rect">
            <a:avLst/>
          </a:prstGeom>
          <a:ln w="3175">
            <a:miter lim="400000"/>
          </a:ln>
        </p:spPr>
        <p:txBody>
          <a:bodyPr wrap="none" lIns="27093" tIns="27093" rIns="27093" bIns="27093">
            <a:sp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defRPr sz="2400"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4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1pPr>
      <a:lvl2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4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2pPr>
      <a:lvl3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4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3pPr>
      <a:lvl4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4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4pPr>
      <a:lvl5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4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5pPr>
      <a:lvl6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4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6pPr>
      <a:lvl7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4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7pPr>
      <a:lvl8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4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8pPr>
      <a:lvl9pPr marL="0" marR="0" indent="0" algn="l" defTabSz="587022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14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9pPr>
    </p:titleStyle>
    <p:bodyStyle>
      <a:lvl1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1pPr>
      <a:lvl2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2pPr>
      <a:lvl3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3pPr>
      <a:lvl4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4pPr>
      <a:lvl5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5pPr>
      <a:lvl6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6pPr>
      <a:lvl7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7pPr>
      <a:lvl8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8pPr>
      <a:lvl9pPr marL="0" marR="0" indent="0" algn="l" defTabSz="587022" rtl="0" latinLnBrk="0">
        <a:lnSpc>
          <a:spcPct val="80000"/>
        </a:lnSpc>
        <a:spcBef>
          <a:spcPts val="2200"/>
        </a:spcBef>
        <a:spcAft>
          <a:spcPts val="0"/>
        </a:spcAft>
        <a:buClrTx/>
        <a:buSzTx/>
        <a:buFontTx/>
        <a:buNone/>
        <a:tabLst/>
        <a:defRPr sz="5400" b="0" i="0" u="none" strike="noStrike" cap="all" spc="0" baseline="0">
          <a:solidFill>
            <a:srgbClr val="A6AAA9"/>
          </a:solidFill>
          <a:uFillTx/>
          <a:latin typeface="DIN Alternate Bold"/>
          <a:ea typeface="DIN Alternate Bold"/>
          <a:cs typeface="DIN Alternate Bold"/>
          <a:sym typeface="DIN Alternate Bold"/>
        </a:defRPr>
      </a:lvl9pPr>
    </p:bodyStyle>
    <p:otherStyle>
      <a:lvl1pPr marL="0" marR="0" indent="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1pPr>
      <a:lvl2pPr marL="0" marR="0" indent="22860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2pPr>
      <a:lvl3pPr marL="0" marR="0" indent="45720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3pPr>
      <a:lvl4pPr marL="0" marR="0" indent="68580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4pPr>
      <a:lvl5pPr marL="0" marR="0" indent="91440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5pPr>
      <a:lvl6pPr marL="0" marR="0" indent="114300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6pPr>
      <a:lvl7pPr marL="0" marR="0" indent="137160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7pPr>
      <a:lvl8pPr marL="0" marR="0" indent="160020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8pPr>
      <a:lvl9pPr marL="0" marR="0" indent="1828800" algn="r" defTabSz="587022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4080" y="519291"/>
            <a:ext cx="11216640" cy="1885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4080" y="2596444"/>
            <a:ext cx="11216640" cy="6188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" y="9040144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0" y="9040144"/>
            <a:ext cx="438912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4640" y="9040144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n-US" altLang="ja-JP" smtClean="0"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4632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1300460" rtl="0" eaLnBrk="1" latinLnBrk="0" hangingPunct="1">
        <a:lnSpc>
          <a:spcPct val="90000"/>
        </a:lnSpc>
        <a:spcBef>
          <a:spcPct val="0"/>
        </a:spcBef>
        <a:buNone/>
        <a:defRPr kumimoji="1" sz="62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5115" indent="-325115" algn="l" defTabSz="1300460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kumimoji="1" sz="3982" kern="1200">
          <a:solidFill>
            <a:schemeClr val="tx1"/>
          </a:solidFill>
          <a:latin typeface="+mn-lt"/>
          <a:ea typeface="+mn-ea"/>
          <a:cs typeface="+mn-cs"/>
        </a:defRPr>
      </a:lvl1pPr>
      <a:lvl2pPr marL="975345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kumimoji="1"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625575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kumimoji="1" sz="2844" kern="1200">
          <a:solidFill>
            <a:schemeClr val="tx1"/>
          </a:solidFill>
          <a:latin typeface="+mn-lt"/>
          <a:ea typeface="+mn-ea"/>
          <a:cs typeface="+mn-cs"/>
        </a:defRPr>
      </a:lvl3pPr>
      <a:lvl4pPr marL="227580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kumimoji="1"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3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kumimoji="1"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kumimoji="1"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kumimoji="1"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kumimoji="1"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kumimoji="1"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kumimoji="1"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kumimoji="1"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kumimoji="1"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kumimoji="1"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kumimoji="1"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kumimoji="1"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kumimoji="1"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kumimoji="1"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kumimoji="1"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t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イメージ" descr="イメージ"/>
          <p:cNvPicPr>
            <a:picLocks noGrp="1" noChangeAspect="1"/>
          </p:cNvPicPr>
          <p:nvPr>
            <p:ph type="pic" idx="21"/>
          </p:nvPr>
        </p:nvPicPr>
        <p:blipFill>
          <a:blip r:embed="rId3">
            <a:extLst/>
          </a:blip>
          <a:srcRect t="2482" b="2127"/>
          <a:stretch>
            <a:fillRect/>
          </a:stretch>
        </p:blipFill>
        <p:spPr>
          <a:xfrm>
            <a:off x="6502400" y="1219199"/>
            <a:ext cx="6502400" cy="3644055"/>
          </a:xfrm>
          <a:prstGeom prst="rect">
            <a:avLst/>
          </a:prstGeom>
        </p:spPr>
      </p:pic>
      <p:pic>
        <p:nvPicPr>
          <p:cNvPr id="170" name="イメージ" descr="イメージ"/>
          <p:cNvPicPr>
            <a:picLocks noGrp="1" noChangeAspect="1"/>
          </p:cNvPicPr>
          <p:nvPr>
            <p:ph type="pic" idx="22"/>
          </p:nvPr>
        </p:nvPicPr>
        <p:blipFill>
          <a:blip r:embed="rId4">
            <a:extLst/>
          </a:blip>
          <a:srcRect t="5357" b="12448"/>
          <a:stretch>
            <a:fillRect/>
          </a:stretch>
        </p:blipFill>
        <p:spPr>
          <a:xfrm>
            <a:off x="6502400" y="4897119"/>
            <a:ext cx="6502400" cy="3637282"/>
          </a:xfrm>
          <a:prstGeom prst="rect">
            <a:avLst/>
          </a:prstGeom>
        </p:spPr>
      </p:pic>
      <p:pic>
        <p:nvPicPr>
          <p:cNvPr id="171" name="イメージ" descr="イメージ"/>
          <p:cNvPicPr>
            <a:picLocks noGrp="1" noChangeAspect="1"/>
          </p:cNvPicPr>
          <p:nvPr>
            <p:ph type="pic" idx="23"/>
          </p:nvPr>
        </p:nvPicPr>
        <p:blipFill>
          <a:blip r:embed="rId5">
            <a:extLst/>
          </a:blip>
          <a:srcRect l="1532" r="879"/>
          <a:stretch>
            <a:fillRect/>
          </a:stretch>
        </p:blipFill>
        <p:spPr>
          <a:xfrm>
            <a:off x="-1" y="1219199"/>
            <a:ext cx="6468535" cy="7315201"/>
          </a:xfrm>
          <a:prstGeom prst="rect">
            <a:avLst/>
          </a:prstGeom>
        </p:spPr>
      </p:pic>
      <p:sp>
        <p:nvSpPr>
          <p:cNvPr id="172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540660" y="9143766"/>
            <a:ext cx="213185" cy="4097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sp>
        <p:nvSpPr>
          <p:cNvPr id="173" name="−みんなでビジネスモデル転換を…"/>
          <p:cNvSpPr txBox="1">
            <a:spLocks noGrp="1"/>
          </p:cNvSpPr>
          <p:nvPr>
            <p:ph type="title" idx="4294967295"/>
          </p:nvPr>
        </p:nvSpPr>
        <p:spPr>
          <a:xfrm>
            <a:off x="406399" y="3900448"/>
            <a:ext cx="12192002" cy="1952705"/>
          </a:xfrm>
          <a:prstGeom prst="rect">
            <a:avLst/>
          </a:prstGeom>
          <a:solidFill>
            <a:schemeClr val="accent1">
              <a:alpha val="70269"/>
            </a:schemeClr>
          </a:solidFill>
        </p:spPr>
        <p:txBody>
          <a:bodyPr anchor="b"/>
          <a:lstStyle/>
          <a:p>
            <a:pPr defTabSz="463747">
              <a:defRPr sz="553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−みんなでビジネスモデル転換を</a:t>
            </a:r>
          </a:p>
          <a:p>
            <a:pPr algn="r" defTabSz="463747">
              <a:defRPr sz="553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考える第一歩として-</a:t>
            </a:r>
          </a:p>
        </p:txBody>
      </p:sp>
      <p:sp>
        <p:nvSpPr>
          <p:cNvPr id="174" name="２０２０年度 宮城県北営業所「より、そう、ちから。」活動"/>
          <p:cNvSpPr txBox="1">
            <a:spLocks noGrp="1"/>
          </p:cNvSpPr>
          <p:nvPr>
            <p:ph type="body" sz="quarter" idx="4294967295"/>
          </p:nvPr>
        </p:nvSpPr>
        <p:spPr>
          <a:xfrm>
            <a:off x="245183" y="1447142"/>
            <a:ext cx="8992989" cy="754009"/>
          </a:xfrm>
          <a:prstGeom prst="rect">
            <a:avLst/>
          </a:prstGeom>
          <a:solidFill>
            <a:schemeClr val="accent1">
              <a:alpha val="70534"/>
            </a:schemeClr>
          </a:solidFill>
        </p:spPr>
        <p:txBody>
          <a:bodyPr anchor="ctr"/>
          <a:lstStyle/>
          <a:p>
            <a:pPr algn="ctr">
              <a:spcBef>
                <a:spcPts val="0"/>
              </a:spcBef>
              <a:defRPr sz="25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２０２０年度 宮城県北営業所「より、そう、ちから。」活動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45183" y="8835409"/>
            <a:ext cx="11104202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825479"/>
            <a:r>
              <a:rPr lang="en-US" altLang="ja-JP" b="1" dirty="0">
                <a:solidFill>
                  <a:schemeClr val="bg1">
                    <a:lumMod val="10000"/>
                    <a:lumOff val="9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2020</a:t>
            </a:r>
            <a:r>
              <a:rPr lang="ja-JP" altLang="en-US" b="1" dirty="0">
                <a:solidFill>
                  <a:schemeClr val="bg1">
                    <a:lumMod val="10000"/>
                    <a:lumOff val="9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b="1" dirty="0">
                <a:solidFill>
                  <a:schemeClr val="bg1">
                    <a:lumMod val="10000"/>
                    <a:lumOff val="9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b="1" dirty="0">
                <a:solidFill>
                  <a:schemeClr val="bg1">
                    <a:lumMod val="10000"/>
                    <a:lumOff val="9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b="1" dirty="0">
                <a:solidFill>
                  <a:schemeClr val="bg1">
                    <a:lumMod val="10000"/>
                    <a:lumOff val="9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b="1" dirty="0">
                <a:solidFill>
                  <a:schemeClr val="bg1">
                    <a:lumMod val="10000"/>
                    <a:lumOff val="9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日（水</a:t>
            </a:r>
            <a:r>
              <a:rPr lang="ja-JP" altLang="en-US" b="1" dirty="0" smtClean="0">
                <a:solidFill>
                  <a:schemeClr val="bg1">
                    <a:lumMod val="10000"/>
                    <a:lumOff val="9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　宮城県北</a:t>
            </a:r>
            <a:r>
              <a:rPr lang="ja-JP" altLang="en-US" b="1" dirty="0">
                <a:solidFill>
                  <a:schemeClr val="bg1">
                    <a:lumMod val="10000"/>
                    <a:lumOff val="9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営業所「より，そう，ちから。」全体ミーティング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今回の活動内容（概要）"/>
          <p:cNvSpPr txBox="1">
            <a:spLocks noGrp="1"/>
          </p:cNvSpPr>
          <p:nvPr>
            <p:ph type="body" idx="21"/>
          </p:nvPr>
        </p:nvSpPr>
        <p:spPr>
          <a:xfrm>
            <a:off x="5764539" y="3219819"/>
            <a:ext cx="6705601" cy="2385907"/>
          </a:xfrm>
          <a:prstGeom prst="rect">
            <a:avLst/>
          </a:prstGeom>
        </p:spPr>
        <p:txBody>
          <a:bodyPr/>
          <a:lstStyle>
            <a:lvl1pPr>
              <a:defRPr sz="6800"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今回の活動内容（概要）</a:t>
            </a:r>
          </a:p>
        </p:txBody>
      </p:sp>
      <p:pic>
        <p:nvPicPr>
          <p:cNvPr id="177" name="イメージ" descr="イメージ"/>
          <p:cNvPicPr>
            <a:picLocks noGrp="1" noChangeAspect="1"/>
          </p:cNvPicPr>
          <p:nvPr>
            <p:ph type="pic" idx="22"/>
          </p:nvPr>
        </p:nvPicPr>
        <p:blipFill>
          <a:blip r:embed="rId3">
            <a:extLst/>
          </a:blip>
          <a:srcRect l="1532" r="15696"/>
          <a:stretch>
            <a:fillRect/>
          </a:stretch>
        </p:blipFill>
        <p:spPr>
          <a:xfrm>
            <a:off x="-1" y="1219199"/>
            <a:ext cx="5486402" cy="7315201"/>
          </a:xfrm>
          <a:prstGeom prst="rect">
            <a:avLst/>
          </a:prstGeom>
        </p:spPr>
      </p:pic>
      <p:sp>
        <p:nvSpPr>
          <p:cNvPr id="178" name="-みんなでビジネスモデル転換を考える第一歩として-"/>
          <p:cNvSpPr txBox="1">
            <a:spLocks noGrp="1"/>
          </p:cNvSpPr>
          <p:nvPr>
            <p:ph type="body" idx="23"/>
          </p:nvPr>
        </p:nvSpPr>
        <p:spPr>
          <a:xfrm>
            <a:off x="5892800" y="7059083"/>
            <a:ext cx="6705600" cy="64770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000" b="1" cap="all" spc="1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179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596864" y="9266803"/>
            <a:ext cx="213186" cy="4097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楕円 10"/>
          <p:cNvSpPr/>
          <p:nvPr/>
        </p:nvSpPr>
        <p:spPr>
          <a:xfrm>
            <a:off x="7549439" y="2857373"/>
            <a:ext cx="3634185" cy="34116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93" tIns="27093" rIns="27093" bIns="27093" numCol="1" spcCol="38100" rtlCol="0" anchor="ctr">
            <a:spAutoFit/>
          </a:bodyPr>
          <a:lstStyle/>
          <a:p>
            <a:pPr marL="0" marR="0" indent="0" algn="ctr" defTabSz="587022" rtl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ja-JP" altLang="en-US" sz="2800" b="0" i="0" u="none" strike="noStrike" cap="all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DIN Condensed Bold"/>
            </a:endParaRPr>
          </a:p>
        </p:txBody>
      </p:sp>
      <p:sp>
        <p:nvSpPr>
          <p:cNvPr id="2" name="楕円 1"/>
          <p:cNvSpPr/>
          <p:nvPr/>
        </p:nvSpPr>
        <p:spPr>
          <a:xfrm>
            <a:off x="1421137" y="2775333"/>
            <a:ext cx="3634185" cy="341166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93" tIns="27093" rIns="27093" bIns="27093" numCol="1" spcCol="38100" rtlCol="0" anchor="ctr">
            <a:spAutoFit/>
          </a:bodyPr>
          <a:lstStyle/>
          <a:p>
            <a:pPr marL="0" marR="0" indent="0" algn="ctr" defTabSz="587022" rtl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ja-JP" altLang="en-US" sz="2800" b="0" i="0" u="none" strike="noStrike" cap="all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DIN Condensed Bold"/>
            </a:endParaRPr>
          </a:p>
        </p:txBody>
      </p:sp>
      <p:sp>
        <p:nvSpPr>
          <p:cNvPr id="181" name="-みんなでビジネスモデル転換を考える第一歩として-"/>
          <p:cNvSpPr txBox="1">
            <a:spLocks noGrp="1"/>
          </p:cNvSpPr>
          <p:nvPr>
            <p:ph type="body" idx="21"/>
          </p:nvPr>
        </p:nvSpPr>
        <p:spPr>
          <a:xfrm>
            <a:off x="422432" y="352084"/>
            <a:ext cx="11176002" cy="511387"/>
          </a:xfrm>
          <a:prstGeom prst="rect">
            <a:avLst/>
          </a:prstGeom>
        </p:spPr>
        <p:txBody>
          <a:bodyPr/>
          <a:lstStyle>
            <a:lvl1pPr>
              <a:defRPr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182" name="今回の活動内容（概要）"/>
          <p:cNvSpPr txBox="1">
            <a:spLocks noGrp="1"/>
          </p:cNvSpPr>
          <p:nvPr>
            <p:ph type="title"/>
          </p:nvPr>
        </p:nvSpPr>
        <p:spPr>
          <a:xfrm>
            <a:off x="377666" y="1086457"/>
            <a:ext cx="4567476" cy="791267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spcBef>
                <a:spcPts val="0"/>
              </a:spcBef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今回の活動内容（概要）</a:t>
            </a:r>
          </a:p>
        </p:txBody>
      </p:sp>
      <p:sp>
        <p:nvSpPr>
          <p:cNvPr id="183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586055" y="9271396"/>
            <a:ext cx="213186" cy="4097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84" name="2020年度の「よりそうちから」活動について"/>
          <p:cNvSpPr txBox="1"/>
          <p:nvPr/>
        </p:nvSpPr>
        <p:spPr>
          <a:xfrm>
            <a:off x="367294" y="2001487"/>
            <a:ext cx="10129255" cy="42404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dirty="0"/>
              <a:t>2020年度の「</a:t>
            </a:r>
            <a:r>
              <a:rPr dirty="0" smtClean="0"/>
              <a:t>より</a:t>
            </a:r>
            <a:r>
              <a:rPr lang="ja-JP" altLang="en-US" dirty="0" smtClean="0"/>
              <a:t>，</a:t>
            </a:r>
            <a:r>
              <a:rPr dirty="0" smtClean="0"/>
              <a:t>そう</a:t>
            </a:r>
            <a:r>
              <a:rPr lang="ja-JP" altLang="en-US" dirty="0" smtClean="0"/>
              <a:t>，</a:t>
            </a:r>
            <a:r>
              <a:rPr dirty="0" smtClean="0"/>
              <a:t>ちから</a:t>
            </a:r>
            <a:r>
              <a:rPr lang="ja-JP" altLang="en-US" dirty="0" smtClean="0"/>
              <a:t>。</a:t>
            </a:r>
            <a:r>
              <a:rPr dirty="0" smtClean="0"/>
              <a:t>」</a:t>
            </a:r>
            <a:r>
              <a:rPr dirty="0"/>
              <a:t>活動について</a:t>
            </a:r>
          </a:p>
        </p:txBody>
      </p:sp>
      <p:sp>
        <p:nvSpPr>
          <p:cNvPr id="185" name="従来までの取り組み…"/>
          <p:cNvSpPr txBox="1"/>
          <p:nvPr/>
        </p:nvSpPr>
        <p:spPr>
          <a:xfrm>
            <a:off x="842295" y="3675456"/>
            <a:ext cx="4791870" cy="246207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/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従来までの取り組み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/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・地域行事への参加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・ボランティア活動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等々…</a:t>
            </a:r>
          </a:p>
        </p:txBody>
      </p:sp>
      <p:sp>
        <p:nvSpPr>
          <p:cNvPr id="186" name="新型コロナウイルスの影響…"/>
          <p:cNvSpPr txBox="1"/>
          <p:nvPr/>
        </p:nvSpPr>
        <p:spPr>
          <a:xfrm>
            <a:off x="6064721" y="3774679"/>
            <a:ext cx="6603622" cy="200487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/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新型コロナウイルスの影響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/>
          </a:p>
          <a:p>
            <a:pPr defTabSz="460586">
              <a:lnSpc>
                <a:spcPct val="80000"/>
              </a:lnSpc>
              <a:spcBef>
                <a:spcPts val="0"/>
              </a:spcBef>
              <a:defRPr sz="3000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　　・イベント等の中止</a:t>
            </a:r>
          </a:p>
          <a:p>
            <a:pPr defTabSz="460586">
              <a:lnSpc>
                <a:spcPct val="80000"/>
              </a:lnSpc>
              <a:spcBef>
                <a:spcPts val="0"/>
              </a:spcBef>
              <a:defRPr sz="3000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　　・活動が実施しにくい状況に</a:t>
            </a:r>
          </a:p>
        </p:txBody>
      </p:sp>
      <p:sp>
        <p:nvSpPr>
          <p:cNvPr id="187" name="矢印"/>
          <p:cNvSpPr/>
          <p:nvPr/>
        </p:nvSpPr>
        <p:spPr>
          <a:xfrm>
            <a:off x="5677066" y="4481166"/>
            <a:ext cx="666733" cy="791268"/>
          </a:xfrm>
          <a:prstGeom prst="rightArrow">
            <a:avLst>
              <a:gd name="adj1" fmla="val 32000"/>
              <a:gd name="adj2" fmla="val 64330"/>
            </a:avLst>
          </a:prstGeom>
          <a:solidFill>
            <a:schemeClr val="accent1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sp>
        <p:nvSpPr>
          <p:cNvPr id="188" name="別の切り口で活動を展開していく必要がある"/>
          <p:cNvSpPr txBox="1"/>
          <p:nvPr/>
        </p:nvSpPr>
        <p:spPr>
          <a:xfrm>
            <a:off x="2087779" y="7607659"/>
            <a:ext cx="8865971" cy="447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 anchor="ctr">
            <a:spAutoFit/>
          </a:bodyPr>
          <a:lstStyle/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別の切り口で活動を展開していく必要がある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8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-みんなでビジネスモデル転換を考える第一歩として-"/>
          <p:cNvSpPr txBox="1">
            <a:spLocks noGrp="1"/>
          </p:cNvSpPr>
          <p:nvPr>
            <p:ph type="body" idx="21"/>
          </p:nvPr>
        </p:nvSpPr>
        <p:spPr>
          <a:xfrm>
            <a:off x="422432" y="352084"/>
            <a:ext cx="11176002" cy="511387"/>
          </a:xfrm>
          <a:prstGeom prst="rect">
            <a:avLst/>
          </a:prstGeom>
        </p:spPr>
        <p:txBody>
          <a:bodyPr/>
          <a:lstStyle>
            <a:lvl1pPr>
              <a:defRPr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191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586055" y="9271396"/>
            <a:ext cx="213186" cy="4097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192" name="第5期より・そう・ちから推進サポーター活動方針…"/>
          <p:cNvSpPr txBox="1"/>
          <p:nvPr/>
        </p:nvSpPr>
        <p:spPr>
          <a:xfrm>
            <a:off x="1104794" y="3374129"/>
            <a:ext cx="10954723" cy="183981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/>
          <a:p>
            <a:pPr algn="ctr" defTabSz="825500">
              <a:spcBef>
                <a:spcPts val="0"/>
              </a:spcBef>
              <a:defRPr sz="2900" b="1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第5</a:t>
            </a:r>
            <a:r>
              <a:rPr dirty="0" smtClean="0"/>
              <a:t>期</a:t>
            </a:r>
            <a:r>
              <a:rPr lang="ja-JP" altLang="en-US" dirty="0" smtClean="0"/>
              <a:t>「</a:t>
            </a:r>
            <a:r>
              <a:rPr dirty="0" smtClean="0"/>
              <a:t>より</a:t>
            </a:r>
            <a:r>
              <a:rPr lang="ja-JP" altLang="en-US" dirty="0" smtClean="0"/>
              <a:t>，</a:t>
            </a:r>
            <a:r>
              <a:rPr dirty="0" smtClean="0"/>
              <a:t>そう</a:t>
            </a:r>
            <a:r>
              <a:rPr lang="ja-JP" altLang="en-US" dirty="0" smtClean="0"/>
              <a:t>，</a:t>
            </a:r>
            <a:r>
              <a:rPr dirty="0" smtClean="0"/>
              <a:t>ちから</a:t>
            </a:r>
            <a:r>
              <a:rPr lang="ja-JP" altLang="en-US" dirty="0" smtClean="0"/>
              <a:t>。」</a:t>
            </a:r>
            <a:r>
              <a:rPr dirty="0" smtClean="0"/>
              <a:t>推進サポーター活動方針</a:t>
            </a:r>
            <a:endParaRPr dirty="0"/>
          </a:p>
          <a:p>
            <a:pPr defTabSz="825500">
              <a:spcBef>
                <a:spcPts val="0"/>
              </a:spcBef>
              <a:defRPr sz="29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①中長期ビジョンに繋がる活動を行う</a:t>
            </a:r>
          </a:p>
          <a:p>
            <a:pPr defTabSz="825500">
              <a:spcBef>
                <a:spcPts val="0"/>
              </a:spcBef>
              <a:defRPr sz="29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②これまでの活動の様な「地域活動に参加」から一歩踏み込み、</a:t>
            </a:r>
          </a:p>
          <a:p>
            <a:pPr defTabSz="825500">
              <a:spcBef>
                <a:spcPts val="0"/>
              </a:spcBef>
              <a:defRPr sz="29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　「お客さまのニーズを発見」する様な活動を行う</a:t>
            </a:r>
          </a:p>
        </p:txBody>
      </p:sp>
      <p:sp>
        <p:nvSpPr>
          <p:cNvPr id="193" name="お客さまニーズの発見に繋がるような活動を行いたい"/>
          <p:cNvSpPr txBox="1"/>
          <p:nvPr/>
        </p:nvSpPr>
        <p:spPr>
          <a:xfrm>
            <a:off x="1227329" y="7950610"/>
            <a:ext cx="10206137" cy="447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 anchor="ctr">
            <a:spAutoFit/>
          </a:bodyPr>
          <a:lstStyle/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お客さまニーズの発見に繋がるような活動を行いたい</a:t>
            </a:r>
          </a:p>
        </p:txBody>
      </p:sp>
      <p:sp>
        <p:nvSpPr>
          <p:cNvPr id="194" name="今までの地域活動等の取り組みにプラスして"/>
          <p:cNvSpPr txBox="1"/>
          <p:nvPr/>
        </p:nvSpPr>
        <p:spPr>
          <a:xfrm>
            <a:off x="1962150" y="7136554"/>
            <a:ext cx="8736496" cy="447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 anchor="ctr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dirty="0"/>
              <a:t>今までの地域活動等の取り組みにプラスして</a:t>
            </a:r>
          </a:p>
        </p:txBody>
      </p:sp>
      <p:sp>
        <p:nvSpPr>
          <p:cNvPr id="195" name="今回の活動内容（概要）"/>
          <p:cNvSpPr txBox="1">
            <a:spLocks noGrp="1"/>
          </p:cNvSpPr>
          <p:nvPr>
            <p:ph type="title"/>
          </p:nvPr>
        </p:nvSpPr>
        <p:spPr>
          <a:xfrm>
            <a:off x="377666" y="1086457"/>
            <a:ext cx="4567476" cy="791267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spcBef>
                <a:spcPts val="0"/>
              </a:spcBef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今回の活動内容（概要）</a:t>
            </a:r>
          </a:p>
        </p:txBody>
      </p:sp>
      <p:sp>
        <p:nvSpPr>
          <p:cNvPr id="196" name="2020年度の「よりそうちから」活動について"/>
          <p:cNvSpPr txBox="1"/>
          <p:nvPr/>
        </p:nvSpPr>
        <p:spPr>
          <a:xfrm>
            <a:off x="367294" y="2001487"/>
            <a:ext cx="9976855" cy="42404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dirty="0"/>
              <a:t>2020年度の「</a:t>
            </a:r>
            <a:r>
              <a:rPr dirty="0" smtClean="0"/>
              <a:t>より</a:t>
            </a:r>
            <a:r>
              <a:rPr lang="ja-JP" altLang="en-US" dirty="0" smtClean="0"/>
              <a:t>，</a:t>
            </a:r>
            <a:r>
              <a:rPr dirty="0" smtClean="0"/>
              <a:t>そう</a:t>
            </a:r>
            <a:r>
              <a:rPr lang="ja-JP" altLang="en-US" dirty="0" smtClean="0"/>
              <a:t>，</a:t>
            </a:r>
            <a:r>
              <a:rPr dirty="0" smtClean="0"/>
              <a:t>ちから</a:t>
            </a:r>
            <a:r>
              <a:rPr lang="ja-JP" altLang="en-US" dirty="0" smtClean="0"/>
              <a:t>。</a:t>
            </a:r>
            <a:r>
              <a:rPr dirty="0" smtClean="0"/>
              <a:t>」</a:t>
            </a:r>
            <a:r>
              <a:rPr dirty="0"/>
              <a:t>活動について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 animBg="1"/>
      <p:bldP spid="19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-みんなでビジネスモデル転換を考える第一歩として-"/>
          <p:cNvSpPr txBox="1">
            <a:spLocks noGrp="1"/>
          </p:cNvSpPr>
          <p:nvPr>
            <p:ph type="body" idx="21"/>
          </p:nvPr>
        </p:nvSpPr>
        <p:spPr>
          <a:xfrm>
            <a:off x="422432" y="352084"/>
            <a:ext cx="11176002" cy="511387"/>
          </a:xfrm>
          <a:prstGeom prst="rect">
            <a:avLst/>
          </a:prstGeom>
        </p:spPr>
        <p:txBody>
          <a:bodyPr/>
          <a:lstStyle>
            <a:lvl1pPr>
              <a:defRPr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199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586055" y="9271396"/>
            <a:ext cx="213186" cy="4097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200" name="◆誰が？◆…"/>
          <p:cNvSpPr txBox="1"/>
          <p:nvPr/>
        </p:nvSpPr>
        <p:spPr>
          <a:xfrm>
            <a:off x="1104794" y="2565968"/>
            <a:ext cx="10795212" cy="63826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/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◆誰が？◆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 dirty="0"/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 smtClean="0"/>
              <a:t>宮城県北営業所の全員で</a:t>
            </a:r>
            <a:endParaRPr lang="en-US" dirty="0" smtClean="0"/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 dirty="0"/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 dirty="0"/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◆いつ？◆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 dirty="0"/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2021年2</a:t>
            </a:r>
            <a:r>
              <a:rPr dirty="0" smtClean="0"/>
              <a:t>月中旬までに</a:t>
            </a:r>
            <a:endParaRPr lang="en-US" dirty="0" smtClean="0"/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 dirty="0"/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 dirty="0"/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◆何を？◆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 dirty="0"/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 smtClean="0"/>
              <a:t>宮城県北営業所独自の新ビジネスアイデア案を</a:t>
            </a:r>
            <a:endParaRPr lang="en-US" dirty="0" smtClean="0"/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 dirty="0"/>
          </a:p>
          <a:p>
            <a:pPr algn="ctr" defTabSz="659271">
              <a:lnSpc>
                <a:spcPct val="80000"/>
              </a:lnSpc>
              <a:spcBef>
                <a:spcPts val="0"/>
              </a:spcBef>
              <a:defRPr sz="6400" b="1" cap="all" spc="32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作成する！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（ビジネスアイデアに応募する）</a:t>
            </a:r>
          </a:p>
        </p:txBody>
      </p:sp>
      <p:sp>
        <p:nvSpPr>
          <p:cNvPr id="201" name="今回の活動内容（概要）"/>
          <p:cNvSpPr txBox="1">
            <a:spLocks noGrp="1"/>
          </p:cNvSpPr>
          <p:nvPr>
            <p:ph type="title"/>
          </p:nvPr>
        </p:nvSpPr>
        <p:spPr>
          <a:xfrm>
            <a:off x="377666" y="1086457"/>
            <a:ext cx="4567476" cy="791267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spcBef>
                <a:spcPts val="0"/>
              </a:spcBef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今回の活動内容（概要）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-みんなでビジネスモデル転換を考える第一歩として-"/>
          <p:cNvSpPr txBox="1">
            <a:spLocks noGrp="1"/>
          </p:cNvSpPr>
          <p:nvPr>
            <p:ph type="body" idx="21"/>
          </p:nvPr>
        </p:nvSpPr>
        <p:spPr>
          <a:xfrm>
            <a:off x="422432" y="352084"/>
            <a:ext cx="11176002" cy="511387"/>
          </a:xfrm>
          <a:prstGeom prst="rect">
            <a:avLst/>
          </a:prstGeom>
        </p:spPr>
        <p:txBody>
          <a:bodyPr/>
          <a:lstStyle>
            <a:lvl1pPr>
              <a:defRPr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20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586055" y="9271396"/>
            <a:ext cx="213186" cy="4097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205" name="ビジネスアイデアを考えること"/>
          <p:cNvSpPr txBox="1"/>
          <p:nvPr/>
        </p:nvSpPr>
        <p:spPr>
          <a:xfrm>
            <a:off x="119930" y="3045973"/>
            <a:ext cx="6113008" cy="6256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ビジネスアイデアを考えること</a:t>
            </a:r>
          </a:p>
        </p:txBody>
      </p:sp>
      <p:sp>
        <p:nvSpPr>
          <p:cNvPr id="206" name="今回の活動内容（概要）"/>
          <p:cNvSpPr txBox="1">
            <a:spLocks noGrp="1"/>
          </p:cNvSpPr>
          <p:nvPr>
            <p:ph type="title"/>
          </p:nvPr>
        </p:nvSpPr>
        <p:spPr>
          <a:xfrm>
            <a:off x="377666" y="1086457"/>
            <a:ext cx="4567476" cy="791267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spcBef>
                <a:spcPts val="0"/>
              </a:spcBef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今回の活動内容（概要）</a:t>
            </a:r>
          </a:p>
        </p:txBody>
      </p:sp>
      <p:sp>
        <p:nvSpPr>
          <p:cNvPr id="207" name="社会の状況や潮流を知ること…"/>
          <p:cNvSpPr txBox="1"/>
          <p:nvPr/>
        </p:nvSpPr>
        <p:spPr>
          <a:xfrm>
            <a:off x="6720379" y="2817373"/>
            <a:ext cx="6005605" cy="10828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/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社会の状況や潮流を知ること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お客さまのニーズを知ること</a:t>
            </a:r>
          </a:p>
        </p:txBody>
      </p:sp>
      <p:sp>
        <p:nvSpPr>
          <p:cNvPr id="208" name="≒"/>
          <p:cNvSpPr txBox="1"/>
          <p:nvPr/>
        </p:nvSpPr>
        <p:spPr>
          <a:xfrm>
            <a:off x="6145158" y="3045973"/>
            <a:ext cx="714484" cy="6256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≒</a:t>
            </a:r>
          </a:p>
        </p:txBody>
      </p:sp>
      <p:sp>
        <p:nvSpPr>
          <p:cNvPr id="209" name="矢印"/>
          <p:cNvSpPr/>
          <p:nvPr/>
        </p:nvSpPr>
        <p:spPr>
          <a:xfrm rot="5400000">
            <a:off x="5867400" y="4241799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sp>
        <p:nvSpPr>
          <p:cNvPr id="210" name="まさに今後「よりそうちから」活動で…"/>
          <p:cNvSpPr txBox="1"/>
          <p:nvPr/>
        </p:nvSpPr>
        <p:spPr>
          <a:xfrm>
            <a:off x="2327920" y="6081939"/>
            <a:ext cx="8348960" cy="227070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/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まさに今後「</a:t>
            </a:r>
            <a:r>
              <a:rPr dirty="0" smtClean="0"/>
              <a:t>より</a:t>
            </a:r>
            <a:r>
              <a:rPr lang="ja-JP" altLang="en-US" dirty="0" smtClean="0"/>
              <a:t>，</a:t>
            </a:r>
            <a:r>
              <a:rPr dirty="0" smtClean="0"/>
              <a:t>そう</a:t>
            </a:r>
            <a:r>
              <a:rPr lang="ja-JP" altLang="en-US" dirty="0" smtClean="0"/>
              <a:t>，</a:t>
            </a:r>
            <a:r>
              <a:rPr dirty="0" smtClean="0"/>
              <a:t>ちから</a:t>
            </a:r>
            <a:r>
              <a:rPr lang="ja-JP" altLang="en-US" dirty="0" smtClean="0"/>
              <a:t>。</a:t>
            </a:r>
            <a:r>
              <a:rPr dirty="0" smtClean="0"/>
              <a:t>」</a:t>
            </a:r>
            <a:r>
              <a:rPr dirty="0"/>
              <a:t>活動で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実現していきたい姿とリンクする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 dirty="0"/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ビジネスアイデアを考える事で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ニーズを発見する視点・意識を養う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（＝最終的な目標）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なぜ現場が…"/>
          <p:cNvSpPr txBox="1">
            <a:spLocks noGrp="1"/>
          </p:cNvSpPr>
          <p:nvPr>
            <p:ph type="body" idx="21"/>
          </p:nvPr>
        </p:nvSpPr>
        <p:spPr>
          <a:xfrm>
            <a:off x="5892800" y="3203786"/>
            <a:ext cx="6705600" cy="3422228"/>
          </a:xfrm>
          <a:prstGeom prst="rect">
            <a:avLst/>
          </a:prstGeom>
        </p:spPr>
        <p:txBody>
          <a:bodyPr/>
          <a:lstStyle/>
          <a:p>
            <a:pPr>
              <a:defRPr sz="6800" b="1"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なぜ現場が</a:t>
            </a:r>
          </a:p>
          <a:p>
            <a:pPr>
              <a:defRPr sz="6800" b="1"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新しいビジネスを考えるのか？</a:t>
            </a:r>
          </a:p>
        </p:txBody>
      </p:sp>
      <p:pic>
        <p:nvPicPr>
          <p:cNvPr id="213" name="イメージ" descr="イメージ"/>
          <p:cNvPicPr>
            <a:picLocks noGrp="1" noChangeAspect="1"/>
          </p:cNvPicPr>
          <p:nvPr>
            <p:ph type="pic" idx="22"/>
          </p:nvPr>
        </p:nvPicPr>
        <p:blipFill>
          <a:blip r:embed="rId3">
            <a:extLst/>
          </a:blip>
          <a:srcRect l="1532" r="15696"/>
          <a:stretch>
            <a:fillRect/>
          </a:stretch>
        </p:blipFill>
        <p:spPr>
          <a:xfrm>
            <a:off x="-1" y="1219199"/>
            <a:ext cx="5486402" cy="7315201"/>
          </a:xfrm>
          <a:prstGeom prst="rect">
            <a:avLst/>
          </a:prstGeom>
        </p:spPr>
      </p:pic>
      <p:sp>
        <p:nvSpPr>
          <p:cNvPr id="214" name="-みんなでビジネスモデル転換を考える第一歩として-"/>
          <p:cNvSpPr txBox="1">
            <a:spLocks noGrp="1"/>
          </p:cNvSpPr>
          <p:nvPr>
            <p:ph type="body" idx="23"/>
          </p:nvPr>
        </p:nvSpPr>
        <p:spPr>
          <a:xfrm>
            <a:off x="5892800" y="7059083"/>
            <a:ext cx="6705600" cy="64770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000" b="1" cap="all" spc="1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215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596864" y="9266803"/>
            <a:ext cx="213186" cy="4097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-みんなでビジネスモデル転換を考える第一歩として-"/>
          <p:cNvSpPr txBox="1">
            <a:spLocks noGrp="1"/>
          </p:cNvSpPr>
          <p:nvPr>
            <p:ph type="body" idx="21"/>
          </p:nvPr>
        </p:nvSpPr>
        <p:spPr>
          <a:xfrm>
            <a:off x="422432" y="343028"/>
            <a:ext cx="11176002" cy="511388"/>
          </a:xfrm>
          <a:prstGeom prst="rect">
            <a:avLst/>
          </a:prstGeom>
        </p:spPr>
        <p:txBody>
          <a:bodyPr/>
          <a:lstStyle>
            <a:lvl1pPr>
              <a:defRPr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21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586055" y="9271396"/>
            <a:ext cx="213186" cy="4097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pic>
        <p:nvPicPr>
          <p:cNvPr id="219" name="図 1" descr="図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64293" y="3045449"/>
            <a:ext cx="2517200" cy="3738902"/>
          </a:xfrm>
          <a:prstGeom prst="rect">
            <a:avLst/>
          </a:prstGeom>
          <a:ln w="3175">
            <a:miter lim="400000"/>
          </a:ln>
        </p:spPr>
      </p:pic>
      <p:pic>
        <p:nvPicPr>
          <p:cNvPr id="220" name="図 15" descr="図 15"/>
          <p:cNvPicPr>
            <a:picLocks noChangeAspect="1"/>
          </p:cNvPicPr>
          <p:nvPr/>
        </p:nvPicPr>
        <p:blipFill>
          <a:blip r:embed="rId4">
            <a:extLst/>
          </a:blip>
          <a:srcRect r="3582" b="3258"/>
          <a:stretch>
            <a:fillRect/>
          </a:stretch>
        </p:blipFill>
        <p:spPr>
          <a:xfrm>
            <a:off x="6943402" y="2916435"/>
            <a:ext cx="4791711" cy="3920911"/>
          </a:xfrm>
          <a:prstGeom prst="rect">
            <a:avLst/>
          </a:prstGeom>
          <a:ln w="3175">
            <a:miter lim="400000"/>
          </a:ln>
        </p:spPr>
      </p:pic>
      <p:sp>
        <p:nvSpPr>
          <p:cNvPr id="221" name="何をしなくても当社を選んでいただける状況ではなくなった"/>
          <p:cNvSpPr txBox="1"/>
          <p:nvPr/>
        </p:nvSpPr>
        <p:spPr>
          <a:xfrm>
            <a:off x="772432" y="8277770"/>
            <a:ext cx="11435602" cy="447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 anchor="b">
            <a:spAutoFit/>
          </a:bodyPr>
          <a:lstStyle/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何をしなくても当社を選んでいただける状況ではなくなった</a:t>
            </a:r>
          </a:p>
        </p:txBody>
      </p:sp>
      <p:sp>
        <p:nvSpPr>
          <p:cNvPr id="222" name="矢印"/>
          <p:cNvSpPr/>
          <p:nvPr/>
        </p:nvSpPr>
        <p:spPr>
          <a:xfrm>
            <a:off x="5556555" y="4481167"/>
            <a:ext cx="666733" cy="791267"/>
          </a:xfrm>
          <a:prstGeom prst="rightArrow">
            <a:avLst>
              <a:gd name="adj1" fmla="val 32000"/>
              <a:gd name="adj2" fmla="val 64330"/>
            </a:avLst>
          </a:prstGeom>
          <a:solidFill>
            <a:schemeClr val="accent1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sp>
        <p:nvSpPr>
          <p:cNvPr id="223" name="足もとの経営状況"/>
          <p:cNvSpPr txBox="1"/>
          <p:nvPr/>
        </p:nvSpPr>
        <p:spPr>
          <a:xfrm>
            <a:off x="149539" y="2123333"/>
            <a:ext cx="4791869" cy="6351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足もとの経営状況</a:t>
            </a:r>
          </a:p>
        </p:txBody>
      </p:sp>
      <p:sp>
        <p:nvSpPr>
          <p:cNvPr id="224" name="なぜ現場が新しいビジネスを考えるのか？①"/>
          <p:cNvSpPr txBox="1">
            <a:spLocks noGrp="1"/>
          </p:cNvSpPr>
          <p:nvPr>
            <p:ph type="title"/>
          </p:nvPr>
        </p:nvSpPr>
        <p:spPr>
          <a:xfrm>
            <a:off x="388920" y="1160554"/>
            <a:ext cx="7867142" cy="76492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spcBef>
                <a:spcPts val="0"/>
              </a:spcBef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なぜ現場が新しいビジネスを考えるのか？①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-みんなでビジネスモデル転換を考える第一歩として-"/>
          <p:cNvSpPr txBox="1">
            <a:spLocks noGrp="1"/>
          </p:cNvSpPr>
          <p:nvPr>
            <p:ph type="body" idx="21"/>
          </p:nvPr>
        </p:nvSpPr>
        <p:spPr>
          <a:xfrm>
            <a:off x="422432" y="343028"/>
            <a:ext cx="11176002" cy="511388"/>
          </a:xfrm>
          <a:prstGeom prst="rect">
            <a:avLst/>
          </a:prstGeom>
        </p:spPr>
        <p:txBody>
          <a:bodyPr/>
          <a:lstStyle>
            <a:lvl1pPr>
              <a:defRPr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227" name="会社全体として、今までにない収入源を作らなければならない"/>
          <p:cNvSpPr txBox="1"/>
          <p:nvPr/>
        </p:nvSpPr>
        <p:spPr>
          <a:xfrm>
            <a:off x="659029" y="8087815"/>
            <a:ext cx="11686742" cy="4471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会社全体として、今までにない収入源を作らなければならない</a:t>
            </a:r>
          </a:p>
        </p:txBody>
      </p:sp>
      <p:sp>
        <p:nvSpPr>
          <p:cNvPr id="228" name="矢印"/>
          <p:cNvSpPr/>
          <p:nvPr/>
        </p:nvSpPr>
        <p:spPr>
          <a:xfrm>
            <a:off x="3855283" y="4604696"/>
            <a:ext cx="666733" cy="791267"/>
          </a:xfrm>
          <a:prstGeom prst="rightArrow">
            <a:avLst>
              <a:gd name="adj1" fmla="val 32000"/>
              <a:gd name="adj2" fmla="val 64330"/>
            </a:avLst>
          </a:prstGeom>
          <a:solidFill>
            <a:schemeClr val="accent1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pic>
        <p:nvPicPr>
          <p:cNvPr id="229" name="図 5" descr="図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0142" y="3007162"/>
            <a:ext cx="2570531" cy="3739276"/>
          </a:xfrm>
          <a:prstGeom prst="rect">
            <a:avLst/>
          </a:prstGeom>
          <a:ln w="3175">
            <a:miter lim="400000"/>
          </a:ln>
        </p:spPr>
      </p:pic>
      <p:sp>
        <p:nvSpPr>
          <p:cNvPr id="230" name="当社管内は…"/>
          <p:cNvSpPr txBox="1"/>
          <p:nvPr/>
        </p:nvSpPr>
        <p:spPr>
          <a:xfrm>
            <a:off x="4393435" y="2858686"/>
            <a:ext cx="4217930" cy="42832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/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当社管内は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2015〜2045年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で人口3割減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との試算あり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/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情報技術の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更なる発展や、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蓄電池等の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分散電源技術の発達</a:t>
            </a:r>
          </a:p>
        </p:txBody>
      </p:sp>
      <p:sp>
        <p:nvSpPr>
          <p:cNvPr id="231" name="矢印"/>
          <p:cNvSpPr/>
          <p:nvPr/>
        </p:nvSpPr>
        <p:spPr>
          <a:xfrm>
            <a:off x="8549411" y="4604696"/>
            <a:ext cx="666733" cy="791267"/>
          </a:xfrm>
          <a:prstGeom prst="rightArrow">
            <a:avLst>
              <a:gd name="adj1" fmla="val 32000"/>
              <a:gd name="adj2" fmla="val 64330"/>
            </a:avLst>
          </a:prstGeom>
          <a:solidFill>
            <a:schemeClr val="accent1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sp>
        <p:nvSpPr>
          <p:cNvPr id="232" name="系統電源が…"/>
          <p:cNvSpPr txBox="1"/>
          <p:nvPr/>
        </p:nvSpPr>
        <p:spPr>
          <a:xfrm>
            <a:off x="8861452" y="4037881"/>
            <a:ext cx="4514846" cy="15551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/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系統電源が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当然のように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売れない時代が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来るかもしれない</a:t>
            </a:r>
          </a:p>
        </p:txBody>
      </p:sp>
      <p:sp>
        <p:nvSpPr>
          <p:cNvPr id="233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2586055" y="9271396"/>
            <a:ext cx="213186" cy="4097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234" name="中長期の事業環境変化"/>
          <p:cNvSpPr txBox="1"/>
          <p:nvPr/>
        </p:nvSpPr>
        <p:spPr>
          <a:xfrm>
            <a:off x="-171113" y="2123333"/>
            <a:ext cx="5683468" cy="6351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中長期の事業環境変化</a:t>
            </a:r>
          </a:p>
        </p:txBody>
      </p:sp>
      <p:sp>
        <p:nvSpPr>
          <p:cNvPr id="235" name="なぜ現場が新しいビジネスを考えるのか？②"/>
          <p:cNvSpPr txBox="1">
            <a:spLocks noGrp="1"/>
          </p:cNvSpPr>
          <p:nvPr>
            <p:ph type="title"/>
          </p:nvPr>
        </p:nvSpPr>
        <p:spPr>
          <a:xfrm>
            <a:off x="388920" y="1160554"/>
            <a:ext cx="7867142" cy="76492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なぜ現場が新しいビジネスを考えるのか？②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-みんなでビジネスモデル転換を考える第一歩として-"/>
          <p:cNvSpPr txBox="1">
            <a:spLocks noGrp="1"/>
          </p:cNvSpPr>
          <p:nvPr>
            <p:ph type="body" idx="21"/>
          </p:nvPr>
        </p:nvSpPr>
        <p:spPr>
          <a:xfrm>
            <a:off x="422432" y="343028"/>
            <a:ext cx="11176002" cy="511388"/>
          </a:xfrm>
          <a:prstGeom prst="rect">
            <a:avLst/>
          </a:prstGeom>
        </p:spPr>
        <p:txBody>
          <a:bodyPr/>
          <a:lstStyle>
            <a:lvl1pPr>
              <a:defRPr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238" name="その第一歩として、営業所全員でビジネスアイデアを１つ考えたい"/>
          <p:cNvSpPr txBox="1"/>
          <p:nvPr/>
        </p:nvSpPr>
        <p:spPr>
          <a:xfrm>
            <a:off x="363291" y="8625176"/>
            <a:ext cx="12278218" cy="4240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 anchor="ctr">
            <a:spAutoFit/>
          </a:bodyPr>
          <a:lstStyle/>
          <a:p>
            <a: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その第一歩として、営業所全員でビジネスアイデアを１つ考えたい</a:t>
            </a:r>
          </a:p>
        </p:txBody>
      </p:sp>
      <p:sp>
        <p:nvSpPr>
          <p:cNvPr id="239" name="矢印"/>
          <p:cNvSpPr/>
          <p:nvPr/>
        </p:nvSpPr>
        <p:spPr>
          <a:xfrm>
            <a:off x="5033721" y="3562036"/>
            <a:ext cx="666734" cy="791267"/>
          </a:xfrm>
          <a:prstGeom prst="rightArrow">
            <a:avLst>
              <a:gd name="adj1" fmla="val 32000"/>
              <a:gd name="adj2" fmla="val 64330"/>
            </a:avLst>
          </a:prstGeom>
          <a:solidFill>
            <a:schemeClr val="accent1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sp>
        <p:nvSpPr>
          <p:cNvPr id="240" name="仙台の本店にいる人間だけでなく、…"/>
          <p:cNvSpPr txBox="1"/>
          <p:nvPr/>
        </p:nvSpPr>
        <p:spPr>
          <a:xfrm>
            <a:off x="5742618" y="2649954"/>
            <a:ext cx="6982716" cy="184597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/>
          <a:p>
            <a:pPr algn="ctr" defTabSz="460586">
              <a:lnSpc>
                <a:spcPct val="80000"/>
              </a:lnSpc>
              <a:spcBef>
                <a:spcPts val="0"/>
              </a:spcBef>
              <a:defRPr sz="2400" b="1" cap="all" spc="12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仙台の本店にいる人間だけでなく、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2400" b="1" cap="all" spc="12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実際に現場にいる人間が、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2400" b="1" cap="all" spc="12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その地域の課題・魅力を発見し、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2400" b="1" cap="all" spc="12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発信していくことで、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2400" b="1" cap="all" spc="12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オリジナルの価値が生まれる。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2400" b="1" cap="all" spc="12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（机上で考えるだけなら他電力でもできる）</a:t>
            </a:r>
          </a:p>
        </p:txBody>
      </p:sp>
      <p:sp>
        <p:nvSpPr>
          <p:cNvPr id="241" name="を具体的に体現する事で、…"/>
          <p:cNvSpPr txBox="1"/>
          <p:nvPr/>
        </p:nvSpPr>
        <p:spPr>
          <a:xfrm>
            <a:off x="7613755" y="6297939"/>
            <a:ext cx="4901882" cy="124290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/>
          <a:p>
            <a:pPr algn="ctr" defTabSz="460586">
              <a:lnSpc>
                <a:spcPct val="80000"/>
              </a:lnSpc>
              <a:spcBef>
                <a:spcPts val="0"/>
              </a:spcBef>
              <a:defRPr sz="2400" b="1" cap="all" spc="12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を具体的に体現する事で、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2400" b="1" cap="all" spc="12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他社にはない独自の価値を</a:t>
            </a:r>
          </a:p>
          <a:p>
            <a:pPr algn="ctr" defTabSz="460586">
              <a:lnSpc>
                <a:spcPct val="80000"/>
              </a:lnSpc>
              <a:spcBef>
                <a:spcPts val="0"/>
              </a:spcBef>
              <a:defRPr sz="2400" b="1" cap="all" spc="12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生み出す必要がある。</a:t>
            </a:r>
          </a:p>
        </p:txBody>
      </p:sp>
      <p:sp>
        <p:nvSpPr>
          <p:cNvPr id="242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243" name="図 1" descr="図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90814" y="2969581"/>
            <a:ext cx="3037211" cy="1976177"/>
          </a:xfrm>
          <a:prstGeom prst="rect">
            <a:avLst/>
          </a:prstGeom>
          <a:ln w="3175">
            <a:miter lim="400000"/>
          </a:ln>
        </p:spPr>
      </p:pic>
      <p:sp>
        <p:nvSpPr>
          <p:cNvPr id="244" name="今まで以上に現場社員が"/>
          <p:cNvSpPr txBox="1"/>
          <p:nvPr/>
        </p:nvSpPr>
        <p:spPr>
          <a:xfrm>
            <a:off x="656002" y="5898335"/>
            <a:ext cx="4157870" cy="5113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2400" b="1" cap="all" spc="12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今まで以上に現場社員が</a:t>
            </a:r>
          </a:p>
        </p:txBody>
      </p:sp>
      <p:pic>
        <p:nvPicPr>
          <p:cNvPr id="245" name="図 20" descr="図 2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89992" y="5858438"/>
            <a:ext cx="3240034" cy="1682326"/>
          </a:xfrm>
          <a:prstGeom prst="rect">
            <a:avLst/>
          </a:prstGeom>
          <a:ln w="3175">
            <a:miter lim="400000"/>
          </a:ln>
        </p:spPr>
      </p:pic>
      <p:sp>
        <p:nvSpPr>
          <p:cNvPr id="246" name="今後の事業展開の着眼点"/>
          <p:cNvSpPr txBox="1"/>
          <p:nvPr/>
        </p:nvSpPr>
        <p:spPr>
          <a:xfrm>
            <a:off x="-90950" y="2075976"/>
            <a:ext cx="5441650" cy="6351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今後の事業展開の着眼点</a:t>
            </a:r>
          </a:p>
        </p:txBody>
      </p:sp>
      <p:sp>
        <p:nvSpPr>
          <p:cNvPr id="247" name="なぜ現場が新しいビジネスを考えるのか？③"/>
          <p:cNvSpPr txBox="1">
            <a:spLocks noGrp="1"/>
          </p:cNvSpPr>
          <p:nvPr>
            <p:ph type="title"/>
          </p:nvPr>
        </p:nvSpPr>
        <p:spPr>
          <a:xfrm>
            <a:off x="388920" y="1160554"/>
            <a:ext cx="7867142" cy="76492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なぜ現場が新しいビジネスを考えるのか？③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具体的に…"/>
          <p:cNvSpPr txBox="1">
            <a:spLocks noGrp="1"/>
          </p:cNvSpPr>
          <p:nvPr>
            <p:ph type="body" idx="21"/>
          </p:nvPr>
        </p:nvSpPr>
        <p:spPr>
          <a:xfrm>
            <a:off x="5892800" y="3203786"/>
            <a:ext cx="6705600" cy="2385908"/>
          </a:xfrm>
          <a:prstGeom prst="rect">
            <a:avLst/>
          </a:prstGeom>
        </p:spPr>
        <p:txBody>
          <a:bodyPr/>
          <a:lstStyle/>
          <a:p>
            <a:pPr>
              <a:defRPr sz="6800" b="1"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具体的に</a:t>
            </a:r>
          </a:p>
          <a:p>
            <a:pPr>
              <a:defRPr sz="6800" b="1"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何をするのか？</a:t>
            </a:r>
          </a:p>
        </p:txBody>
      </p:sp>
      <p:pic>
        <p:nvPicPr>
          <p:cNvPr id="250" name="イメージ" descr="イメージ"/>
          <p:cNvPicPr>
            <a:picLocks noGrp="1" noChangeAspect="1"/>
          </p:cNvPicPr>
          <p:nvPr>
            <p:ph type="pic" idx="22"/>
          </p:nvPr>
        </p:nvPicPr>
        <p:blipFill>
          <a:blip r:embed="rId3">
            <a:extLst/>
          </a:blip>
          <a:srcRect l="1532" r="15696"/>
          <a:stretch>
            <a:fillRect/>
          </a:stretch>
        </p:blipFill>
        <p:spPr>
          <a:xfrm>
            <a:off x="-1" y="1219199"/>
            <a:ext cx="5486402" cy="7315201"/>
          </a:xfrm>
          <a:prstGeom prst="rect">
            <a:avLst/>
          </a:prstGeom>
        </p:spPr>
      </p:pic>
      <p:sp>
        <p:nvSpPr>
          <p:cNvPr id="251" name="-みんなでビジネスモデル転換を考える第一歩として-"/>
          <p:cNvSpPr txBox="1">
            <a:spLocks noGrp="1"/>
          </p:cNvSpPr>
          <p:nvPr>
            <p:ph type="body" idx="23"/>
          </p:nvPr>
        </p:nvSpPr>
        <p:spPr>
          <a:xfrm>
            <a:off x="5892800" y="7059083"/>
            <a:ext cx="6705600" cy="64770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000" b="1" cap="all" spc="1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252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-みんなでビジネスモデル転換を考える第一歩として-"/>
          <p:cNvSpPr txBox="1">
            <a:spLocks noGrp="1"/>
          </p:cNvSpPr>
          <p:nvPr>
            <p:ph type="body" idx="21"/>
          </p:nvPr>
        </p:nvSpPr>
        <p:spPr>
          <a:xfrm>
            <a:off x="422432" y="343028"/>
            <a:ext cx="11176002" cy="511388"/>
          </a:xfrm>
          <a:prstGeom prst="rect">
            <a:avLst/>
          </a:prstGeom>
        </p:spPr>
        <p:txBody>
          <a:bodyPr/>
          <a:lstStyle>
            <a:lvl1pPr>
              <a:defRPr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256" name="・地域の空き家を活用し、旅行者を１週間～１か月そこに滞在させる。…"/>
          <p:cNvSpPr txBox="1"/>
          <p:nvPr/>
        </p:nvSpPr>
        <p:spPr>
          <a:xfrm>
            <a:off x="609075" y="3019182"/>
            <a:ext cx="8115825" cy="42404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/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 dirty="0"/>
          </a:p>
        </p:txBody>
      </p:sp>
      <p:sp>
        <p:nvSpPr>
          <p:cNvPr id="257" name="具体的に何をするのか？①"/>
          <p:cNvSpPr txBox="1">
            <a:spLocks noGrp="1"/>
          </p:cNvSpPr>
          <p:nvPr>
            <p:ph type="title"/>
          </p:nvPr>
        </p:nvSpPr>
        <p:spPr>
          <a:xfrm>
            <a:off x="406399" y="1217940"/>
            <a:ext cx="5015243" cy="650147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dirty="0"/>
              <a:t>具体的に何をするのか</a:t>
            </a:r>
            <a:r>
              <a:rPr dirty="0" smtClean="0"/>
              <a:t>？</a:t>
            </a:r>
            <a:endParaRPr dirty="0"/>
          </a:p>
        </p:txBody>
      </p:sp>
      <p:sp>
        <p:nvSpPr>
          <p:cNvPr id="2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259" name="みんなで町ごとホテルビジネスを考えよう！"/>
          <p:cNvSpPr txBox="1"/>
          <p:nvPr/>
        </p:nvSpPr>
        <p:spPr>
          <a:xfrm>
            <a:off x="308907" y="2231611"/>
            <a:ext cx="7292043" cy="42404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dirty="0" smtClean="0"/>
              <a:t>ビジネス</a:t>
            </a:r>
            <a:r>
              <a:rPr lang="ja-JP" altLang="en-US" dirty="0" smtClean="0"/>
              <a:t>アイデアを考える上で・・・</a:t>
            </a:r>
            <a:endParaRPr dirty="0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9914" y="5122757"/>
            <a:ext cx="3889585" cy="3889585"/>
          </a:xfrm>
          <a:prstGeom prst="rect">
            <a:avLst/>
          </a:prstGeom>
        </p:spPr>
      </p:pic>
      <p:sp>
        <p:nvSpPr>
          <p:cNvPr id="9" name="・地域の空き家を活用し、旅行者を１週間～１か月そこに滞在させる。…"/>
          <p:cNvSpPr txBox="1"/>
          <p:nvPr/>
        </p:nvSpPr>
        <p:spPr>
          <a:xfrm>
            <a:off x="506351" y="3230047"/>
            <a:ext cx="8020575" cy="11011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/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 smtClean="0"/>
              <a:t>・</a:t>
            </a:r>
            <a:r>
              <a:rPr lang="ja-JP" altLang="en-US" dirty="0" smtClean="0"/>
              <a:t>「ビジネスアイデアを考える！」と言っても，</a:t>
            </a:r>
            <a:endParaRPr lang="en-US" altLang="ja-JP" dirty="0" smtClean="0"/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dirty="0"/>
              <a:t>　</a:t>
            </a:r>
            <a:r>
              <a:rPr lang="en-US" altLang="ja-JP" dirty="0" smtClean="0"/>
              <a:t>1</a:t>
            </a:r>
            <a:r>
              <a:rPr lang="ja-JP" altLang="en-US" dirty="0" smtClean="0"/>
              <a:t>から全て考えるのはハードルが高いと考えました。</a:t>
            </a:r>
            <a:endParaRPr dirty="0"/>
          </a:p>
        </p:txBody>
      </p:sp>
      <p:sp>
        <p:nvSpPr>
          <p:cNvPr id="10" name="矢印"/>
          <p:cNvSpPr/>
          <p:nvPr/>
        </p:nvSpPr>
        <p:spPr>
          <a:xfrm rot="5400000">
            <a:off x="3319927" y="5122757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sp>
        <p:nvSpPr>
          <p:cNvPr id="11" name="・地域の空き家を活用し、旅行者を１週間～１か月そこに滞在させる。…"/>
          <p:cNvSpPr txBox="1"/>
          <p:nvPr/>
        </p:nvSpPr>
        <p:spPr>
          <a:xfrm>
            <a:off x="506352" y="7067549"/>
            <a:ext cx="8020575" cy="17782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/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 smtClean="0"/>
              <a:t>・</a:t>
            </a:r>
            <a:r>
              <a:rPr lang="ja-JP" altLang="en-US" dirty="0" smtClean="0"/>
              <a:t>そこで，「</a:t>
            </a:r>
            <a:r>
              <a:rPr lang="ja-JP" altLang="en-US" b="1" dirty="0" smtClean="0"/>
              <a:t>アイデアの土台</a:t>
            </a:r>
            <a:r>
              <a:rPr lang="ja-JP" altLang="en-US" dirty="0" smtClean="0"/>
              <a:t>」を事務局にて考えました。</a:t>
            </a:r>
            <a:endParaRPr lang="en-US" altLang="ja-JP" dirty="0" smtClean="0"/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dirty="0" smtClean="0"/>
              <a:t>そこに皆さんからいただいたアイデアを融合させ，</a:t>
            </a:r>
            <a:endParaRPr lang="en-US" altLang="ja-JP" dirty="0" smtClean="0"/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dirty="0" smtClean="0"/>
              <a:t>より良いものにしていきたいと思います。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-みんなでビジネスモデル転換を考える第一歩として-"/>
          <p:cNvSpPr txBox="1">
            <a:spLocks noGrp="1"/>
          </p:cNvSpPr>
          <p:nvPr>
            <p:ph type="body" idx="21"/>
          </p:nvPr>
        </p:nvSpPr>
        <p:spPr>
          <a:xfrm>
            <a:off x="422432" y="343028"/>
            <a:ext cx="11176002" cy="511388"/>
          </a:xfrm>
          <a:prstGeom prst="rect">
            <a:avLst/>
          </a:prstGeom>
        </p:spPr>
        <p:txBody>
          <a:bodyPr/>
          <a:lstStyle>
            <a:lvl1pPr>
              <a:defRPr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256" name="・地域の空き家を活用し、旅行者を１週間～１か月そこに滞在させる。…"/>
          <p:cNvSpPr txBox="1"/>
          <p:nvPr/>
        </p:nvSpPr>
        <p:spPr>
          <a:xfrm>
            <a:off x="609075" y="3019182"/>
            <a:ext cx="8115825" cy="42404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/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 dirty="0"/>
          </a:p>
        </p:txBody>
      </p:sp>
      <p:sp>
        <p:nvSpPr>
          <p:cNvPr id="257" name="具体的に何をするのか？①"/>
          <p:cNvSpPr txBox="1">
            <a:spLocks noGrp="1"/>
          </p:cNvSpPr>
          <p:nvPr>
            <p:ph type="title"/>
          </p:nvPr>
        </p:nvSpPr>
        <p:spPr>
          <a:xfrm>
            <a:off x="406399" y="1217940"/>
            <a:ext cx="5015243" cy="650147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dirty="0"/>
              <a:t>具体的に何をするのか</a:t>
            </a:r>
            <a:r>
              <a:rPr dirty="0" smtClean="0"/>
              <a:t>？</a:t>
            </a:r>
            <a:endParaRPr dirty="0"/>
          </a:p>
        </p:txBody>
      </p:sp>
      <p:sp>
        <p:nvSpPr>
          <p:cNvPr id="2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259" name="みんなで町ごとホテルビジネスを考えよう！"/>
          <p:cNvSpPr txBox="1"/>
          <p:nvPr/>
        </p:nvSpPr>
        <p:spPr>
          <a:xfrm>
            <a:off x="308907" y="2231611"/>
            <a:ext cx="8663643" cy="42404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lang="ja-JP" altLang="en-US" dirty="0" smtClean="0"/>
              <a:t>宮城県北営業所管内で出来る新規ビジネスを</a:t>
            </a:r>
            <a:endParaRPr dirty="0"/>
          </a:p>
        </p:txBody>
      </p:sp>
      <p:sp>
        <p:nvSpPr>
          <p:cNvPr id="9" name="・地域の空き家を活用し、旅行者を１週間～１か月そこに滞在させる。…"/>
          <p:cNvSpPr txBox="1"/>
          <p:nvPr/>
        </p:nvSpPr>
        <p:spPr>
          <a:xfrm>
            <a:off x="495700" y="3119400"/>
            <a:ext cx="12123799" cy="313248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/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en-US" altLang="ja-JP" dirty="0" smtClean="0"/>
              <a:t>【</a:t>
            </a:r>
            <a:r>
              <a:rPr lang="ja-JP" altLang="en-US" dirty="0" smtClean="0"/>
              <a:t>課題</a:t>
            </a:r>
            <a:r>
              <a:rPr lang="en-US" altLang="ja-JP" dirty="0" smtClean="0"/>
              <a:t>】</a:t>
            </a:r>
            <a:endParaRPr lang="en-US" dirty="0" smtClean="0"/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 smtClean="0"/>
              <a:t>・</a:t>
            </a:r>
            <a:r>
              <a:rPr lang="ja-JP" altLang="en-US" dirty="0" smtClean="0"/>
              <a:t>宮城県北地域の人口減少・それに伴う諸問題（空き家問題など）</a:t>
            </a:r>
            <a:endParaRPr lang="en-US" altLang="ja-JP" dirty="0" smtClean="0"/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dirty="0"/>
              <a:t>・離脱・再エネの増加による販売電力量減少</a:t>
            </a:r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dirty="0" smtClean="0"/>
              <a:t>　→しかし</a:t>
            </a:r>
            <a:r>
              <a:rPr lang="ja-JP" altLang="en-US" dirty="0"/>
              <a:t>，急激な人口減少に歯止めをかけるのは難しい・・・</a:t>
            </a:r>
            <a:endParaRPr lang="en-US" altLang="ja-JP" dirty="0"/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 dirty="0"/>
          </a:p>
        </p:txBody>
      </p:sp>
      <p:sp>
        <p:nvSpPr>
          <p:cNvPr id="13" name="・地域の空き家を活用し、旅行者を１週間～１か月そこに滞在させる。…"/>
          <p:cNvSpPr txBox="1"/>
          <p:nvPr/>
        </p:nvSpPr>
        <p:spPr>
          <a:xfrm>
            <a:off x="675442" y="5685419"/>
            <a:ext cx="12123799" cy="11011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/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 lang="ja-JP" altLang="en-US" dirty="0"/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 dirty="0"/>
          </a:p>
        </p:txBody>
      </p:sp>
      <p:sp>
        <p:nvSpPr>
          <p:cNvPr id="14" name="・地域の空き家を活用し、旅行者を１週間～１か月そこに滞在させる。…"/>
          <p:cNvSpPr txBox="1"/>
          <p:nvPr/>
        </p:nvSpPr>
        <p:spPr>
          <a:xfrm>
            <a:off x="336278" y="6424083"/>
            <a:ext cx="12802125" cy="239381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/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sz="2800" b="1" dirty="0" smtClean="0"/>
              <a:t>→では，</a:t>
            </a:r>
            <a:r>
              <a:rPr lang="ja-JP" altLang="en-US" sz="2800" b="1" dirty="0" smtClean="0">
                <a:solidFill>
                  <a:srgbClr val="0070C0"/>
                </a:solidFill>
              </a:rPr>
              <a:t>交流人口の増加</a:t>
            </a:r>
            <a:r>
              <a:rPr lang="ja-JP" altLang="en-US" sz="2800" b="1" dirty="0" smtClean="0"/>
              <a:t>によってエリア内を活性化できないか？</a:t>
            </a:r>
            <a:endParaRPr lang="en-US" altLang="ja-JP" sz="2800" b="1" dirty="0" smtClean="0"/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sz="2800" b="1" dirty="0" smtClean="0"/>
              <a:t>特定（既存の観光スポット）の地域だけでなく，エリア全体の魅力を発掘し，多くの人に「</a:t>
            </a:r>
            <a:r>
              <a:rPr lang="ja-JP" altLang="en-US" sz="2800" b="1" dirty="0" smtClean="0">
                <a:solidFill>
                  <a:srgbClr val="0070C0"/>
                </a:solidFill>
              </a:rPr>
              <a:t>来て・見て・体験して・楽しんで</a:t>
            </a:r>
            <a:r>
              <a:rPr lang="ja-JP" altLang="en-US" sz="2800" b="1" dirty="0" smtClean="0"/>
              <a:t>」もらいたい！</a:t>
            </a:r>
            <a:endParaRPr lang="en-US" altLang="ja-JP" sz="2800" b="1" dirty="0" smtClean="0"/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sz="2800" b="1" dirty="0" smtClean="0"/>
              <a:t>その新規ビジネスを東北電力が先導する事で，地域も当社も</a:t>
            </a:r>
            <a:r>
              <a:rPr lang="en-US" altLang="ja-JP" sz="2800" b="1" dirty="0" smtClean="0"/>
              <a:t>WIN</a:t>
            </a:r>
            <a:r>
              <a:rPr lang="ja-JP" altLang="en-US" sz="2800" b="1" dirty="0" smtClean="0"/>
              <a:t>－</a:t>
            </a:r>
            <a:r>
              <a:rPr lang="en-US" altLang="ja-JP" sz="2800" b="1" dirty="0" smtClean="0"/>
              <a:t>WIN</a:t>
            </a:r>
            <a:r>
              <a:rPr lang="ja-JP" altLang="en-US" sz="2800" b="1" dirty="0" smtClean="0"/>
              <a:t>に！</a:t>
            </a:r>
            <a:endParaRPr lang="en-US" altLang="ja-JP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1452101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-みんなでビジネスモデル転換を考える第一歩として-"/>
          <p:cNvSpPr txBox="1">
            <a:spLocks noGrp="1"/>
          </p:cNvSpPr>
          <p:nvPr>
            <p:ph type="body" idx="21"/>
          </p:nvPr>
        </p:nvSpPr>
        <p:spPr>
          <a:xfrm>
            <a:off x="422432" y="343028"/>
            <a:ext cx="11176002" cy="511388"/>
          </a:xfrm>
          <a:prstGeom prst="rect">
            <a:avLst/>
          </a:prstGeom>
        </p:spPr>
        <p:txBody>
          <a:bodyPr/>
          <a:lstStyle>
            <a:lvl1pPr>
              <a:defRPr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262" name="町ごとホテルビジネスとは"/>
          <p:cNvSpPr txBox="1"/>
          <p:nvPr/>
        </p:nvSpPr>
        <p:spPr>
          <a:xfrm>
            <a:off x="2751112" y="4498457"/>
            <a:ext cx="6518641" cy="4240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 anchor="ctr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lang="ja-JP" altLang="en-US" dirty="0" smtClean="0"/>
              <a:t>「まち</a:t>
            </a:r>
            <a:r>
              <a:rPr dirty="0" smtClean="0"/>
              <a:t>ごとホテル</a:t>
            </a:r>
            <a:r>
              <a:rPr lang="ja-JP" altLang="en-US" dirty="0" smtClean="0"/>
              <a:t>」</a:t>
            </a:r>
            <a:r>
              <a:rPr dirty="0" smtClean="0"/>
              <a:t>ビジネスとは</a:t>
            </a:r>
            <a:endParaRPr dirty="0"/>
          </a:p>
        </p:txBody>
      </p:sp>
      <p:sp>
        <p:nvSpPr>
          <p:cNvPr id="263" name="・地域の空き家を活用し、旅行者を１週間～１か月そこに滞在させる。…"/>
          <p:cNvSpPr txBox="1"/>
          <p:nvPr/>
        </p:nvSpPr>
        <p:spPr>
          <a:xfrm>
            <a:off x="550136" y="5702978"/>
            <a:ext cx="11889621" cy="350181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/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dirty="0"/>
              <a:t>・</a:t>
            </a:r>
            <a:r>
              <a:rPr lang="ja-JP" altLang="en-US" dirty="0" smtClean="0"/>
              <a:t>空き家</a:t>
            </a:r>
            <a:r>
              <a:rPr lang="ja-JP" altLang="en-US" dirty="0"/>
              <a:t>となった古民家をリノベーションし，まちの住宅一軒一軒をホテルの客室と見立てて活用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dirty="0" smtClean="0"/>
              <a:t>・利用者</a:t>
            </a:r>
            <a:r>
              <a:rPr lang="ja-JP" altLang="en-US" dirty="0"/>
              <a:t>はフロントとなる場所でカギを借り，広々とした一軒家で</a:t>
            </a:r>
            <a:r>
              <a:rPr lang="ja-JP" altLang="en-US" dirty="0" smtClean="0"/>
              <a:t>宿泊が可能。</a:t>
            </a:r>
            <a:endParaRPr lang="en-US" altLang="ja-JP" dirty="0" smtClean="0"/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dirty="0" smtClean="0"/>
              <a:t>・長期滞在も可能。</a:t>
            </a:r>
            <a:endParaRPr dirty="0"/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 smtClean="0"/>
              <a:t>・</a:t>
            </a:r>
            <a:r>
              <a:rPr lang="ja-JP" altLang="en-US" dirty="0" smtClean="0"/>
              <a:t>「まちごとホテル」を拠点として，地域の様々なコンテンツを楽しむ。</a:t>
            </a:r>
            <a:endParaRPr dirty="0"/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・地域の空き家問題や、人口減少の代わりとなる交流人口増を見込むことができる。</a:t>
            </a:r>
          </a:p>
        </p:txBody>
      </p:sp>
      <p:sp>
        <p:nvSpPr>
          <p:cNvPr id="264" name="具体的に何をするのか？①"/>
          <p:cNvSpPr txBox="1">
            <a:spLocks noGrp="1"/>
          </p:cNvSpPr>
          <p:nvPr>
            <p:ph type="title"/>
          </p:nvPr>
        </p:nvSpPr>
        <p:spPr>
          <a:xfrm>
            <a:off x="406399" y="1217940"/>
            <a:ext cx="5015243" cy="650147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dirty="0"/>
              <a:t>具体的に何をするのか</a:t>
            </a:r>
            <a:r>
              <a:rPr dirty="0" smtClean="0"/>
              <a:t>？</a:t>
            </a:r>
            <a:endParaRPr dirty="0"/>
          </a:p>
        </p:txBody>
      </p:sp>
      <p:sp>
        <p:nvSpPr>
          <p:cNvPr id="26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266" name="みんなで町ごとホテルビジネスを考えよう！"/>
          <p:cNvSpPr txBox="1"/>
          <p:nvPr/>
        </p:nvSpPr>
        <p:spPr>
          <a:xfrm>
            <a:off x="406399" y="2110897"/>
            <a:ext cx="9652001" cy="155512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pPr algn="l"/>
            <a:r>
              <a:rPr lang="ja-JP" altLang="en-US" u="none" dirty="0" smtClean="0"/>
              <a:t>「アイデアの土台」</a:t>
            </a:r>
            <a:endParaRPr lang="en-US" altLang="ja-JP" u="none" dirty="0" smtClean="0"/>
          </a:p>
          <a:p>
            <a:pPr algn="l"/>
            <a:r>
              <a:rPr lang="ja-JP" altLang="en-US" u="none" dirty="0" smtClean="0"/>
              <a:t>　　　　↓</a:t>
            </a:r>
            <a:endParaRPr lang="en-US" altLang="ja-JP" u="none" dirty="0" smtClean="0"/>
          </a:p>
          <a:p>
            <a:pPr algn="l"/>
            <a:r>
              <a:rPr lang="ja-JP" altLang="en-US" u="none" dirty="0" smtClean="0"/>
              <a:t>「まちごとホテルビジネス」を</a:t>
            </a:r>
            <a:endParaRPr lang="en-US" altLang="ja-JP" u="none" dirty="0" smtClean="0"/>
          </a:p>
          <a:p>
            <a:pPr algn="l"/>
            <a:r>
              <a:rPr lang="ja-JP" altLang="en-US" u="none" dirty="0" smtClean="0"/>
              <a:t>みんなのアイデアで魅力的なものにしよう！</a:t>
            </a:r>
            <a:endParaRPr u="none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楕円 23"/>
          <p:cNvSpPr/>
          <p:nvPr/>
        </p:nvSpPr>
        <p:spPr>
          <a:xfrm>
            <a:off x="4391967" y="1762730"/>
            <a:ext cx="4581955" cy="4324350"/>
          </a:xfrm>
          <a:prstGeom prst="ellipse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93" tIns="27093" rIns="27093" bIns="27093" numCol="1" spcCol="38100" rtlCol="0" anchor="ctr">
            <a:spAutoFit/>
          </a:bodyPr>
          <a:lstStyle/>
          <a:p>
            <a:pPr marL="0" marR="0" indent="0" algn="ctr" defTabSz="587022" rtl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ja-JP" altLang="en-US" sz="2800" b="0" i="0" u="none" strike="noStrike" cap="all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DIN Condensed Bold"/>
            </a:endParaRPr>
          </a:p>
        </p:txBody>
      </p:sp>
      <p:sp>
        <p:nvSpPr>
          <p:cNvPr id="254" name="-みんなでビジネスモデル転換を考える第一歩として-"/>
          <p:cNvSpPr txBox="1">
            <a:spLocks noGrp="1"/>
          </p:cNvSpPr>
          <p:nvPr>
            <p:ph type="body" idx="21"/>
          </p:nvPr>
        </p:nvSpPr>
        <p:spPr>
          <a:xfrm>
            <a:off x="422432" y="343028"/>
            <a:ext cx="11176002" cy="511388"/>
          </a:xfrm>
          <a:prstGeom prst="rect">
            <a:avLst/>
          </a:prstGeom>
        </p:spPr>
        <p:txBody>
          <a:bodyPr/>
          <a:lstStyle>
            <a:lvl1pPr>
              <a:defRPr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257" name="具体的に何をするのか？①"/>
          <p:cNvSpPr txBox="1">
            <a:spLocks noGrp="1"/>
          </p:cNvSpPr>
          <p:nvPr>
            <p:ph type="title"/>
          </p:nvPr>
        </p:nvSpPr>
        <p:spPr>
          <a:xfrm>
            <a:off x="406399" y="1217940"/>
            <a:ext cx="5015243" cy="650147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dirty="0"/>
              <a:t>具体的に何をするのか</a:t>
            </a:r>
            <a:r>
              <a:rPr dirty="0" smtClean="0"/>
              <a:t>？</a:t>
            </a:r>
            <a:endParaRPr dirty="0"/>
          </a:p>
        </p:txBody>
      </p:sp>
      <p:sp>
        <p:nvSpPr>
          <p:cNvPr id="2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70" y="2422377"/>
            <a:ext cx="1669516" cy="141700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108" y="3003852"/>
            <a:ext cx="1651000" cy="1585383"/>
          </a:xfrm>
          <a:prstGeom prst="rect">
            <a:avLst/>
          </a:prstGeom>
        </p:spPr>
      </p:pic>
      <p:sp>
        <p:nvSpPr>
          <p:cNvPr id="10" name="矢印"/>
          <p:cNvSpPr/>
          <p:nvPr/>
        </p:nvSpPr>
        <p:spPr>
          <a:xfrm>
            <a:off x="2782532" y="3539835"/>
            <a:ext cx="1351937" cy="791267"/>
          </a:xfrm>
          <a:prstGeom prst="rightArrow">
            <a:avLst>
              <a:gd name="adj1" fmla="val 32000"/>
              <a:gd name="adj2" fmla="val 64330"/>
            </a:avLst>
          </a:prstGeom>
          <a:solidFill>
            <a:schemeClr val="accent1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94" y="3707868"/>
            <a:ext cx="1686560" cy="13716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603" y="1980285"/>
            <a:ext cx="1626187" cy="116109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731" y="2035210"/>
            <a:ext cx="1344688" cy="125448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209" y="3729058"/>
            <a:ext cx="1335278" cy="1236152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043" y="4418163"/>
            <a:ext cx="1398184" cy="1294389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247" y="3299820"/>
            <a:ext cx="1362712" cy="1271298"/>
          </a:xfrm>
          <a:prstGeom prst="rect">
            <a:avLst/>
          </a:prstGeom>
        </p:spPr>
      </p:pic>
      <p:sp>
        <p:nvSpPr>
          <p:cNvPr id="18" name="町ごとホテルビジネスとは"/>
          <p:cNvSpPr txBox="1"/>
          <p:nvPr/>
        </p:nvSpPr>
        <p:spPr>
          <a:xfrm>
            <a:off x="2380070" y="2973927"/>
            <a:ext cx="1950538" cy="51176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lang="ja-JP" altLang="en-US" sz="1800" dirty="0"/>
              <a:t>空き家</a:t>
            </a:r>
            <a:r>
              <a:rPr lang="ja-JP" altLang="en-US" sz="1800" dirty="0" smtClean="0"/>
              <a:t>を</a:t>
            </a:r>
            <a:endParaRPr lang="en-US" altLang="ja-JP" sz="1800" dirty="0" smtClean="0"/>
          </a:p>
          <a:p>
            <a:r>
              <a:rPr lang="ja-JP" altLang="en-US" sz="1800" dirty="0" smtClean="0"/>
              <a:t>リノベーション</a:t>
            </a:r>
            <a:endParaRPr sz="1800" dirty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99" y="7749941"/>
            <a:ext cx="1825260" cy="182526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058" y="7566309"/>
            <a:ext cx="2048283" cy="2048283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150" y="7237944"/>
            <a:ext cx="1951609" cy="2337257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494" y="7566309"/>
            <a:ext cx="2269708" cy="1909981"/>
          </a:xfrm>
          <a:prstGeom prst="rect">
            <a:avLst/>
          </a:prstGeom>
        </p:spPr>
      </p:pic>
      <p:sp>
        <p:nvSpPr>
          <p:cNvPr id="27" name="矢印"/>
          <p:cNvSpPr/>
          <p:nvPr/>
        </p:nvSpPr>
        <p:spPr>
          <a:xfrm rot="8247021">
            <a:off x="1729005" y="6193527"/>
            <a:ext cx="2723423" cy="791267"/>
          </a:xfrm>
          <a:prstGeom prst="rightArrow">
            <a:avLst>
              <a:gd name="adj1" fmla="val 32000"/>
              <a:gd name="adj2" fmla="val 64330"/>
            </a:avLst>
          </a:prstGeom>
          <a:solidFill>
            <a:schemeClr val="accent5">
              <a:lumMod val="60000"/>
              <a:lumOff val="40000"/>
            </a:schemeClr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sp>
        <p:nvSpPr>
          <p:cNvPr id="28" name="矢印"/>
          <p:cNvSpPr/>
          <p:nvPr/>
        </p:nvSpPr>
        <p:spPr>
          <a:xfrm rot="6752067">
            <a:off x="4198094" y="6366087"/>
            <a:ext cx="1484351" cy="791267"/>
          </a:xfrm>
          <a:prstGeom prst="rightArrow">
            <a:avLst>
              <a:gd name="adj1" fmla="val 32000"/>
              <a:gd name="adj2" fmla="val 64330"/>
            </a:avLst>
          </a:prstGeom>
          <a:solidFill>
            <a:schemeClr val="accent5">
              <a:lumMod val="60000"/>
              <a:lumOff val="40000"/>
            </a:schemeClr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sp>
        <p:nvSpPr>
          <p:cNvPr id="29" name="矢印"/>
          <p:cNvSpPr/>
          <p:nvPr/>
        </p:nvSpPr>
        <p:spPr>
          <a:xfrm rot="3994036">
            <a:off x="6703106" y="6450600"/>
            <a:ext cx="1226648" cy="791267"/>
          </a:xfrm>
          <a:prstGeom prst="rightArrow">
            <a:avLst>
              <a:gd name="adj1" fmla="val 32000"/>
              <a:gd name="adj2" fmla="val 64330"/>
            </a:avLst>
          </a:prstGeom>
          <a:solidFill>
            <a:schemeClr val="accent5">
              <a:lumMod val="60000"/>
              <a:lumOff val="40000"/>
            </a:schemeClr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sp>
        <p:nvSpPr>
          <p:cNvPr id="30" name="矢印"/>
          <p:cNvSpPr/>
          <p:nvPr/>
        </p:nvSpPr>
        <p:spPr>
          <a:xfrm rot="2598763">
            <a:off x="8385086" y="5978079"/>
            <a:ext cx="2250410" cy="791267"/>
          </a:xfrm>
          <a:prstGeom prst="rightArrow">
            <a:avLst>
              <a:gd name="adj1" fmla="val 32000"/>
              <a:gd name="adj2" fmla="val 64330"/>
            </a:avLst>
          </a:prstGeom>
          <a:solidFill>
            <a:schemeClr val="accent5">
              <a:lumMod val="60000"/>
              <a:lumOff val="40000"/>
            </a:schemeClr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883" y="5279539"/>
            <a:ext cx="1460445" cy="1434887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00" y="5664613"/>
            <a:ext cx="1421260" cy="1298677"/>
          </a:xfrm>
          <a:prstGeom prst="rect">
            <a:avLst/>
          </a:prstGeom>
        </p:spPr>
      </p:pic>
      <p:sp>
        <p:nvSpPr>
          <p:cNvPr id="35" name="町ごとホテルビジネスとは"/>
          <p:cNvSpPr txBox="1"/>
          <p:nvPr/>
        </p:nvSpPr>
        <p:spPr>
          <a:xfrm>
            <a:off x="8631403" y="2381137"/>
            <a:ext cx="3310959" cy="49791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lang="ja-JP" altLang="en-US" sz="1800" dirty="0" smtClean="0"/>
              <a:t>まちの住宅一軒一軒を</a:t>
            </a:r>
            <a:endParaRPr lang="en-US" altLang="ja-JP" sz="1800" dirty="0" smtClean="0"/>
          </a:p>
          <a:p>
            <a:r>
              <a:rPr lang="ja-JP" altLang="en-US" sz="1800" dirty="0"/>
              <a:t>ホテル</a:t>
            </a:r>
            <a:r>
              <a:rPr lang="ja-JP" altLang="en-US" sz="1800" dirty="0" smtClean="0"/>
              <a:t>の客室と見立てる</a:t>
            </a:r>
            <a:endParaRPr lang="en-US" altLang="ja-JP" sz="1800" dirty="0" smtClean="0"/>
          </a:p>
        </p:txBody>
      </p:sp>
    </p:spTree>
    <p:extLst>
      <p:ext uri="{BB962C8B-B14F-4D97-AF65-F5344CB8AC3E}">
        <p14:creationId xmlns:p14="http://schemas.microsoft.com/office/powerpoint/2010/main" val="7280117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-みんなでビジネスモデル転換を考える第一歩として-"/>
          <p:cNvSpPr txBox="1">
            <a:spLocks noGrp="1"/>
          </p:cNvSpPr>
          <p:nvPr>
            <p:ph type="body" idx="21"/>
          </p:nvPr>
        </p:nvSpPr>
        <p:spPr>
          <a:xfrm>
            <a:off x="422432" y="343028"/>
            <a:ext cx="11176002" cy="511388"/>
          </a:xfrm>
          <a:prstGeom prst="rect">
            <a:avLst/>
          </a:prstGeom>
        </p:spPr>
        <p:txBody>
          <a:bodyPr/>
          <a:lstStyle>
            <a:lvl1pPr>
              <a:defRPr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269" name="実際にこの県北エリアにいる皆さんが考える、"/>
          <p:cNvSpPr txBox="1"/>
          <p:nvPr/>
        </p:nvSpPr>
        <p:spPr>
          <a:xfrm>
            <a:off x="1122454" y="3740155"/>
            <a:ext cx="8598375" cy="5163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>
            <a:lvl1pPr algn="ctr">
              <a:defRPr sz="3000" b="1" u="sng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pPr>
              <a:defRPr b="0"/>
            </a:pPr>
            <a:r>
              <a:rPr b="1" dirty="0"/>
              <a:t>実際にこの県北エリアにいる皆さんが考える、</a:t>
            </a:r>
          </a:p>
        </p:txBody>
      </p:sp>
      <p:sp>
        <p:nvSpPr>
          <p:cNvPr id="270" name="この体験案1つ1つをコンテンツとして、…"/>
          <p:cNvSpPr txBox="1"/>
          <p:nvPr/>
        </p:nvSpPr>
        <p:spPr>
          <a:xfrm>
            <a:off x="1415763" y="6483022"/>
            <a:ext cx="10173273" cy="12858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/>
          <a:p>
            <a:pPr algn="ctr">
              <a:defRPr sz="30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この体験案1つ1つをコンテンツとして、</a:t>
            </a:r>
          </a:p>
          <a:p>
            <a:pPr algn="ctr">
              <a:defRPr sz="30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dirty="0" smtClean="0"/>
              <a:t>まち</a:t>
            </a:r>
            <a:r>
              <a:rPr dirty="0" smtClean="0"/>
              <a:t>ごとホテルビジネスを成立させてみたいと思います</a:t>
            </a:r>
            <a:r>
              <a:rPr dirty="0"/>
              <a:t>。</a:t>
            </a:r>
          </a:p>
        </p:txBody>
      </p:sp>
      <p:sp>
        <p:nvSpPr>
          <p:cNvPr id="27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272" name="みんなで取り組みたいこと"/>
          <p:cNvSpPr txBox="1"/>
          <p:nvPr/>
        </p:nvSpPr>
        <p:spPr>
          <a:xfrm>
            <a:off x="-203178" y="2123333"/>
            <a:ext cx="6776986" cy="6351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みんなで取り組みたいこと</a:t>
            </a:r>
          </a:p>
        </p:txBody>
      </p:sp>
      <p:sp>
        <p:nvSpPr>
          <p:cNvPr id="273" name="県北エリアでできる魅力的な体験案を募集します！"/>
          <p:cNvSpPr txBox="1"/>
          <p:nvPr/>
        </p:nvSpPr>
        <p:spPr>
          <a:xfrm>
            <a:off x="2209850" y="4595208"/>
            <a:ext cx="9379186" cy="5163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>
            <a:lvl1pPr algn="ctr">
              <a:defRPr sz="3000" b="1" u="sng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pPr>
              <a:defRPr b="0"/>
            </a:pPr>
            <a:r>
              <a:rPr b="1" dirty="0"/>
              <a:t>県北エリアでできる魅力的な体験案を募集します！</a:t>
            </a:r>
          </a:p>
        </p:txBody>
      </p:sp>
      <p:sp>
        <p:nvSpPr>
          <p:cNvPr id="274" name="具体的に何をするのか？①"/>
          <p:cNvSpPr txBox="1">
            <a:spLocks noGrp="1"/>
          </p:cNvSpPr>
          <p:nvPr>
            <p:ph type="title"/>
          </p:nvPr>
        </p:nvSpPr>
        <p:spPr>
          <a:xfrm>
            <a:off x="406399" y="1217940"/>
            <a:ext cx="5015243" cy="650147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dirty="0"/>
              <a:t>具体的に何をするのか</a:t>
            </a:r>
            <a:r>
              <a:rPr dirty="0" smtClean="0"/>
              <a:t>？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角丸四角形 24"/>
          <p:cNvSpPr/>
          <p:nvPr/>
        </p:nvSpPr>
        <p:spPr>
          <a:xfrm>
            <a:off x="260074" y="7468120"/>
            <a:ext cx="12224487" cy="21464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93" tIns="27093" rIns="27093" bIns="27093" numCol="1" spcCol="38100" rtlCol="0" anchor="ctr">
            <a:spAutoFit/>
          </a:bodyPr>
          <a:lstStyle/>
          <a:p>
            <a:pPr marL="0" marR="0" indent="0" algn="ctr" defTabSz="587022" rtl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ja-JP" altLang="en-US" sz="2800" b="0" i="0" u="none" strike="noStrike" cap="all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DIN Condensed Bold"/>
            </a:endParaRPr>
          </a:p>
        </p:txBody>
      </p:sp>
      <p:sp>
        <p:nvSpPr>
          <p:cNvPr id="24" name="楕円 23"/>
          <p:cNvSpPr/>
          <p:nvPr/>
        </p:nvSpPr>
        <p:spPr>
          <a:xfrm>
            <a:off x="4391967" y="1762730"/>
            <a:ext cx="4581955" cy="4324350"/>
          </a:xfrm>
          <a:prstGeom prst="ellipse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7093" tIns="27093" rIns="27093" bIns="27093" numCol="1" spcCol="38100" rtlCol="0" anchor="ctr">
            <a:spAutoFit/>
          </a:bodyPr>
          <a:lstStyle/>
          <a:p>
            <a:pPr marL="0" marR="0" indent="0" algn="ctr" defTabSz="587022" rtl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ja-JP" altLang="en-US" sz="2800" b="0" i="0" u="none" strike="noStrike" cap="all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DIN Condensed Bold"/>
            </a:endParaRPr>
          </a:p>
        </p:txBody>
      </p:sp>
      <p:sp>
        <p:nvSpPr>
          <p:cNvPr id="254" name="-みんなでビジネスモデル転換を考える第一歩として-"/>
          <p:cNvSpPr txBox="1">
            <a:spLocks noGrp="1"/>
          </p:cNvSpPr>
          <p:nvPr>
            <p:ph type="body" idx="21"/>
          </p:nvPr>
        </p:nvSpPr>
        <p:spPr>
          <a:xfrm>
            <a:off x="422432" y="343028"/>
            <a:ext cx="11176002" cy="511388"/>
          </a:xfrm>
          <a:prstGeom prst="rect">
            <a:avLst/>
          </a:prstGeom>
        </p:spPr>
        <p:txBody>
          <a:bodyPr/>
          <a:lstStyle>
            <a:lvl1pPr>
              <a:defRPr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257" name="具体的に何をするのか？①"/>
          <p:cNvSpPr txBox="1">
            <a:spLocks noGrp="1"/>
          </p:cNvSpPr>
          <p:nvPr>
            <p:ph type="title"/>
          </p:nvPr>
        </p:nvSpPr>
        <p:spPr>
          <a:xfrm>
            <a:off x="406399" y="1217940"/>
            <a:ext cx="5015243" cy="650147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dirty="0"/>
              <a:t>具体的に何をするのか</a:t>
            </a:r>
            <a:r>
              <a:rPr dirty="0" smtClean="0"/>
              <a:t>？</a:t>
            </a:r>
            <a:endParaRPr dirty="0"/>
          </a:p>
        </p:txBody>
      </p:sp>
      <p:sp>
        <p:nvSpPr>
          <p:cNvPr id="2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70" y="2422377"/>
            <a:ext cx="1669516" cy="141700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108" y="3003852"/>
            <a:ext cx="1651000" cy="1585383"/>
          </a:xfrm>
          <a:prstGeom prst="rect">
            <a:avLst/>
          </a:prstGeom>
        </p:spPr>
      </p:pic>
      <p:sp>
        <p:nvSpPr>
          <p:cNvPr id="10" name="矢印"/>
          <p:cNvSpPr/>
          <p:nvPr/>
        </p:nvSpPr>
        <p:spPr>
          <a:xfrm>
            <a:off x="2782532" y="3539835"/>
            <a:ext cx="1351937" cy="791267"/>
          </a:xfrm>
          <a:prstGeom prst="rightArrow">
            <a:avLst>
              <a:gd name="adj1" fmla="val 32000"/>
              <a:gd name="adj2" fmla="val 64330"/>
            </a:avLst>
          </a:prstGeom>
          <a:solidFill>
            <a:schemeClr val="accent1"/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94" y="3707868"/>
            <a:ext cx="1686560" cy="13716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603" y="1980285"/>
            <a:ext cx="1626187" cy="116109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731" y="2035210"/>
            <a:ext cx="1344688" cy="1254483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209" y="3729058"/>
            <a:ext cx="1335278" cy="1236152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043" y="4418163"/>
            <a:ext cx="1398184" cy="1294389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247" y="3299820"/>
            <a:ext cx="1362712" cy="1271298"/>
          </a:xfrm>
          <a:prstGeom prst="rect">
            <a:avLst/>
          </a:prstGeom>
        </p:spPr>
      </p:pic>
      <p:sp>
        <p:nvSpPr>
          <p:cNvPr id="18" name="町ごとホテルビジネスとは"/>
          <p:cNvSpPr txBox="1"/>
          <p:nvPr/>
        </p:nvSpPr>
        <p:spPr>
          <a:xfrm>
            <a:off x="2380070" y="2973927"/>
            <a:ext cx="1950538" cy="51176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lang="ja-JP" altLang="en-US" sz="1800" dirty="0"/>
              <a:t>空き家</a:t>
            </a:r>
            <a:r>
              <a:rPr lang="ja-JP" altLang="en-US" sz="1800" dirty="0" smtClean="0"/>
              <a:t>を</a:t>
            </a:r>
            <a:endParaRPr lang="en-US" altLang="ja-JP" sz="1800" dirty="0" smtClean="0"/>
          </a:p>
          <a:p>
            <a:r>
              <a:rPr lang="ja-JP" altLang="en-US" sz="1800" dirty="0" smtClean="0"/>
              <a:t>リノベーション</a:t>
            </a:r>
            <a:endParaRPr sz="1800" dirty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99" y="7749941"/>
            <a:ext cx="1825260" cy="182526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058" y="7566309"/>
            <a:ext cx="2048283" cy="2048283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150" y="7237944"/>
            <a:ext cx="1951609" cy="2337257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494" y="7566309"/>
            <a:ext cx="2269708" cy="1909981"/>
          </a:xfrm>
          <a:prstGeom prst="rect">
            <a:avLst/>
          </a:prstGeom>
        </p:spPr>
      </p:pic>
      <p:sp>
        <p:nvSpPr>
          <p:cNvPr id="27" name="矢印"/>
          <p:cNvSpPr/>
          <p:nvPr/>
        </p:nvSpPr>
        <p:spPr>
          <a:xfrm rot="8247021">
            <a:off x="1729005" y="6193527"/>
            <a:ext cx="2723423" cy="791267"/>
          </a:xfrm>
          <a:prstGeom prst="rightArrow">
            <a:avLst>
              <a:gd name="adj1" fmla="val 32000"/>
              <a:gd name="adj2" fmla="val 64330"/>
            </a:avLst>
          </a:prstGeom>
          <a:solidFill>
            <a:schemeClr val="accent5">
              <a:lumMod val="60000"/>
              <a:lumOff val="40000"/>
            </a:schemeClr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sp>
        <p:nvSpPr>
          <p:cNvPr id="28" name="矢印"/>
          <p:cNvSpPr/>
          <p:nvPr/>
        </p:nvSpPr>
        <p:spPr>
          <a:xfrm rot="6752067">
            <a:off x="4198094" y="6366087"/>
            <a:ext cx="1484351" cy="791267"/>
          </a:xfrm>
          <a:prstGeom prst="rightArrow">
            <a:avLst>
              <a:gd name="adj1" fmla="val 32000"/>
              <a:gd name="adj2" fmla="val 64330"/>
            </a:avLst>
          </a:prstGeom>
          <a:solidFill>
            <a:schemeClr val="accent5">
              <a:lumMod val="60000"/>
              <a:lumOff val="40000"/>
            </a:schemeClr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sp>
        <p:nvSpPr>
          <p:cNvPr id="29" name="矢印"/>
          <p:cNvSpPr/>
          <p:nvPr/>
        </p:nvSpPr>
        <p:spPr>
          <a:xfrm rot="3994036">
            <a:off x="6703106" y="6450600"/>
            <a:ext cx="1226648" cy="791267"/>
          </a:xfrm>
          <a:prstGeom prst="rightArrow">
            <a:avLst>
              <a:gd name="adj1" fmla="val 32000"/>
              <a:gd name="adj2" fmla="val 64330"/>
            </a:avLst>
          </a:prstGeom>
          <a:solidFill>
            <a:schemeClr val="accent5">
              <a:lumMod val="60000"/>
              <a:lumOff val="40000"/>
            </a:schemeClr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sp>
        <p:nvSpPr>
          <p:cNvPr id="30" name="矢印"/>
          <p:cNvSpPr/>
          <p:nvPr/>
        </p:nvSpPr>
        <p:spPr>
          <a:xfrm rot="2598763">
            <a:off x="8370513" y="6014781"/>
            <a:ext cx="2357416" cy="791267"/>
          </a:xfrm>
          <a:prstGeom prst="rightArrow">
            <a:avLst>
              <a:gd name="adj1" fmla="val 32000"/>
              <a:gd name="adj2" fmla="val 64330"/>
            </a:avLst>
          </a:prstGeom>
          <a:solidFill>
            <a:schemeClr val="accent5">
              <a:lumMod val="60000"/>
              <a:lumOff val="40000"/>
            </a:schemeClr>
          </a:solidFill>
          <a:ln w="3175">
            <a:miter lim="400000"/>
          </a:ln>
        </p:spPr>
        <p:txBody>
          <a:bodyPr lIns="27093" tIns="27093" rIns="27093" bIns="27093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883" y="5279539"/>
            <a:ext cx="1460445" cy="1434887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700" y="5664613"/>
            <a:ext cx="1421260" cy="1298677"/>
          </a:xfrm>
          <a:prstGeom prst="rect">
            <a:avLst/>
          </a:prstGeom>
        </p:spPr>
      </p:pic>
      <p:sp>
        <p:nvSpPr>
          <p:cNvPr id="35" name="町ごとホテルビジネスとは"/>
          <p:cNvSpPr txBox="1"/>
          <p:nvPr/>
        </p:nvSpPr>
        <p:spPr>
          <a:xfrm>
            <a:off x="8631403" y="2381137"/>
            <a:ext cx="3310959" cy="49791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lang="ja-JP" altLang="en-US" sz="1800" dirty="0" smtClean="0"/>
              <a:t>まちの住宅一軒一軒を</a:t>
            </a:r>
            <a:endParaRPr lang="en-US" altLang="ja-JP" sz="1800" dirty="0" smtClean="0"/>
          </a:p>
          <a:p>
            <a:r>
              <a:rPr lang="ja-JP" altLang="en-US" sz="1800" dirty="0"/>
              <a:t>ホテル</a:t>
            </a:r>
            <a:r>
              <a:rPr lang="ja-JP" altLang="en-US" sz="1800" dirty="0" smtClean="0"/>
              <a:t>の客室と見立てる</a:t>
            </a:r>
            <a:endParaRPr lang="en-US" altLang="ja-JP" sz="1800" dirty="0" smtClean="0"/>
          </a:p>
        </p:txBody>
      </p:sp>
      <p:sp>
        <p:nvSpPr>
          <p:cNvPr id="36" name="町ごとホテルビジネスとは"/>
          <p:cNvSpPr txBox="1"/>
          <p:nvPr/>
        </p:nvSpPr>
        <p:spPr>
          <a:xfrm>
            <a:off x="1576855" y="3058783"/>
            <a:ext cx="9480972" cy="3351631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endParaRPr lang="en-US" altLang="ja-JP" sz="4400" u="none" dirty="0" smtClean="0"/>
          </a:p>
          <a:p>
            <a:r>
              <a:rPr lang="ja-JP" altLang="en-US" sz="4400" u="none" dirty="0" smtClean="0"/>
              <a:t>「まちごとホテル」を拠点として，</a:t>
            </a:r>
            <a:endParaRPr lang="en-US" altLang="ja-JP" sz="4400" u="none" dirty="0" smtClean="0"/>
          </a:p>
          <a:p>
            <a:r>
              <a:rPr lang="ja-JP" altLang="en-US" sz="4400" u="none" dirty="0" smtClean="0"/>
              <a:t>多くの人が楽しめる</a:t>
            </a:r>
            <a:endParaRPr lang="en-US" altLang="ja-JP" sz="4400" u="none" dirty="0" smtClean="0"/>
          </a:p>
          <a:p>
            <a:r>
              <a:rPr lang="ja-JP" altLang="en-US" sz="4400" u="none" dirty="0" smtClean="0"/>
              <a:t>コンテンツ（サービス）を</a:t>
            </a:r>
            <a:endParaRPr lang="en-US" altLang="ja-JP" sz="4400" u="none" dirty="0" smtClean="0"/>
          </a:p>
          <a:p>
            <a:r>
              <a:rPr lang="ja-JP" altLang="en-US" sz="4400" u="none" dirty="0" smtClean="0"/>
              <a:t>より多く用意したい！</a:t>
            </a:r>
            <a:endParaRPr lang="en-US" altLang="ja-JP" sz="4400" u="none" dirty="0" smtClean="0"/>
          </a:p>
          <a:p>
            <a:endParaRPr lang="en-US" altLang="ja-JP" sz="4400" u="none" dirty="0" smtClean="0"/>
          </a:p>
        </p:txBody>
      </p:sp>
    </p:spTree>
    <p:extLst>
      <p:ext uri="{BB962C8B-B14F-4D97-AF65-F5344CB8AC3E}">
        <p14:creationId xmlns:p14="http://schemas.microsoft.com/office/powerpoint/2010/main" val="37485170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-みんなでビジネスモデル転換を考える第一歩として-"/>
          <p:cNvSpPr txBox="1">
            <a:spLocks noGrp="1"/>
          </p:cNvSpPr>
          <p:nvPr>
            <p:ph type="body" idx="21"/>
          </p:nvPr>
        </p:nvSpPr>
        <p:spPr>
          <a:xfrm>
            <a:off x="422432" y="343028"/>
            <a:ext cx="11176002" cy="511388"/>
          </a:xfrm>
          <a:prstGeom prst="rect">
            <a:avLst/>
          </a:prstGeom>
        </p:spPr>
        <p:txBody>
          <a:bodyPr/>
          <a:lstStyle>
            <a:lvl1pPr>
              <a:defRPr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277" name="-アイデア募集詳細-"/>
          <p:cNvSpPr txBox="1"/>
          <p:nvPr/>
        </p:nvSpPr>
        <p:spPr>
          <a:xfrm>
            <a:off x="3740589" y="3414450"/>
            <a:ext cx="5523622" cy="63517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>
            <a:lvl1pPr algn="ctr">
              <a:defRPr sz="3000" b="1" u="sng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pPr>
              <a:defRPr b="0"/>
            </a:pPr>
            <a:r>
              <a:rPr b="1"/>
              <a:t>-アイデア募集詳細-</a:t>
            </a:r>
          </a:p>
        </p:txBody>
      </p:sp>
      <p:sp>
        <p:nvSpPr>
          <p:cNvPr id="278" name="・期間は1週間〜1ヶ月でできること…"/>
          <p:cNvSpPr txBox="1"/>
          <p:nvPr/>
        </p:nvSpPr>
        <p:spPr>
          <a:xfrm>
            <a:off x="341390" y="4793850"/>
            <a:ext cx="12322021" cy="313248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/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・</a:t>
            </a:r>
            <a:r>
              <a:rPr dirty="0" smtClean="0"/>
              <a:t>期間は〜1</a:t>
            </a:r>
            <a:r>
              <a:rPr dirty="0"/>
              <a:t>ヶ月でできること</a:t>
            </a:r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・場所は宮城県北営業所管内でできること（アイデア2つ目以降は管外も可）</a:t>
            </a:r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・</a:t>
            </a:r>
            <a:r>
              <a:rPr dirty="0" smtClean="0"/>
              <a:t>提出は「</a:t>
            </a:r>
            <a:r>
              <a:rPr dirty="0"/>
              <a:t>地域の魅力創造・発見シート」</a:t>
            </a:r>
            <a:r>
              <a:rPr dirty="0" smtClean="0"/>
              <a:t>に記入して</a:t>
            </a:r>
            <a:r>
              <a:rPr lang="ja-JP" altLang="en-US" dirty="0" smtClean="0"/>
              <a:t>，共有フォルダへ</a:t>
            </a:r>
            <a:endParaRPr lang="en-US" dirty="0" smtClean="0"/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dirty="0"/>
              <a:t>　</a:t>
            </a:r>
            <a:r>
              <a:rPr dirty="0" smtClean="0"/>
              <a:t>提出してください</a:t>
            </a:r>
            <a:r>
              <a:rPr lang="ja-JP" altLang="en-US" dirty="0" smtClean="0"/>
              <a:t>（別途メールにてご連絡します）</a:t>
            </a:r>
            <a:r>
              <a:rPr dirty="0" smtClean="0"/>
              <a:t>。</a:t>
            </a:r>
            <a:endParaRPr dirty="0"/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・期限は2021年1月15日（金）まで。最低1人1</a:t>
            </a:r>
            <a:r>
              <a:rPr dirty="0" smtClean="0"/>
              <a:t>案は提出</a:t>
            </a:r>
            <a:r>
              <a:rPr lang="ja-JP" altLang="en-US" dirty="0" smtClean="0"/>
              <a:t>をお願い致します</a:t>
            </a:r>
            <a:r>
              <a:rPr dirty="0" smtClean="0"/>
              <a:t>！</a:t>
            </a:r>
            <a:endParaRPr dirty="0"/>
          </a:p>
        </p:txBody>
      </p:sp>
      <p:sp>
        <p:nvSpPr>
          <p:cNvPr id="27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280" name="みんなで取り組みたいこと"/>
          <p:cNvSpPr txBox="1"/>
          <p:nvPr/>
        </p:nvSpPr>
        <p:spPr>
          <a:xfrm>
            <a:off x="-571928" y="2111250"/>
            <a:ext cx="7359985" cy="6351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みんなで取り組みたいこと</a:t>
            </a:r>
          </a:p>
        </p:txBody>
      </p:sp>
      <p:sp>
        <p:nvSpPr>
          <p:cNvPr id="281" name="具体的に何をするのか？①"/>
          <p:cNvSpPr txBox="1">
            <a:spLocks noGrp="1"/>
          </p:cNvSpPr>
          <p:nvPr>
            <p:ph type="title"/>
          </p:nvPr>
        </p:nvSpPr>
        <p:spPr>
          <a:xfrm>
            <a:off x="406399" y="1217940"/>
            <a:ext cx="5015243" cy="650147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rPr dirty="0"/>
              <a:t>具体的に何をするのか</a:t>
            </a:r>
            <a:r>
              <a:rPr dirty="0" smtClean="0"/>
              <a:t>？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8352" y="493250"/>
            <a:ext cx="12717801" cy="602308"/>
          </a:xfr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accent1"/>
            </a:solidFill>
          </a:ln>
        </p:spPr>
        <p:txBody>
          <a:bodyPr/>
          <a:lstStyle/>
          <a:p>
            <a:r>
              <a:rPr lang="ja-JP" altLang="en-US" sz="2101" dirty="0">
                <a:latin typeface="Meiryo UI" panose="020B0604030504040204" pitchFamily="50" charset="-128"/>
                <a:ea typeface="Meiryo UI" panose="020B0604030504040204" pitchFamily="50" charset="-128"/>
              </a:rPr>
              <a:t>地域の魅力創造・発見シート</a:t>
            </a: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/>
          </p:nvPr>
        </p:nvGraphicFramePr>
        <p:xfrm>
          <a:off x="103069" y="1284626"/>
          <a:ext cx="12733087" cy="170160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105157">
                  <a:extLst>
                    <a:ext uri="{9D8B030D-6E8A-4147-A177-3AD203B41FA5}">
                      <a16:colId xmlns:a16="http://schemas.microsoft.com/office/drawing/2014/main" val="3619881907"/>
                    </a:ext>
                  </a:extLst>
                </a:gridCol>
                <a:gridCol w="1040167">
                  <a:extLst>
                    <a:ext uri="{9D8B030D-6E8A-4147-A177-3AD203B41FA5}">
                      <a16:colId xmlns:a16="http://schemas.microsoft.com/office/drawing/2014/main" val="1847967084"/>
                    </a:ext>
                  </a:extLst>
                </a:gridCol>
                <a:gridCol w="1228937">
                  <a:extLst>
                    <a:ext uri="{9D8B030D-6E8A-4147-A177-3AD203B41FA5}">
                      <a16:colId xmlns:a16="http://schemas.microsoft.com/office/drawing/2014/main" val="665869673"/>
                    </a:ext>
                  </a:extLst>
                </a:gridCol>
                <a:gridCol w="2744831">
                  <a:extLst>
                    <a:ext uri="{9D8B030D-6E8A-4147-A177-3AD203B41FA5}">
                      <a16:colId xmlns:a16="http://schemas.microsoft.com/office/drawing/2014/main" val="1421624991"/>
                    </a:ext>
                  </a:extLst>
                </a:gridCol>
                <a:gridCol w="3432604">
                  <a:extLst>
                    <a:ext uri="{9D8B030D-6E8A-4147-A177-3AD203B41FA5}">
                      <a16:colId xmlns:a16="http://schemas.microsoft.com/office/drawing/2014/main" val="3317081841"/>
                    </a:ext>
                  </a:extLst>
                </a:gridCol>
                <a:gridCol w="3181391">
                  <a:extLst>
                    <a:ext uri="{9D8B030D-6E8A-4147-A177-3AD203B41FA5}">
                      <a16:colId xmlns:a16="http://schemas.microsoft.com/office/drawing/2014/main" val="4190439299"/>
                    </a:ext>
                  </a:extLst>
                </a:gridCol>
              </a:tblGrid>
              <a:tr h="45374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u="none" strike="noStrike" dirty="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事業所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課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氏名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 smtClean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テーマ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サービスイメージ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ターゲット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54912"/>
                  </a:ext>
                </a:extLst>
              </a:tr>
              <a:tr h="124786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宮城県北</a:t>
                      </a:r>
                      <a:endParaRPr lang="en-US" altLang="ja-JP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 fontAlgn="ctr"/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営業所</a:t>
                      </a:r>
                      <a:endParaRPr lang="en-US" altLang="ja-JP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47263" marR="47263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お客さま</a:t>
                      </a:r>
                      <a:endParaRPr lang="en-US" altLang="ja-JP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 fontAlgn="ctr"/>
                      <a:r>
                        <a:rPr lang="ja-JP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提案課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47263" marR="47263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47263" marR="47263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47263" marR="4726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47263" marR="4726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47263" marR="47263" marT="0" marB="0" anchor="ctr"/>
                </a:tc>
                <a:extLst>
                  <a:ext uri="{0D108BD9-81ED-4DB2-BD59-A6C34878D82A}">
                    <a16:rowId xmlns:a16="http://schemas.microsoft.com/office/drawing/2014/main" val="811592015"/>
                  </a:ext>
                </a:extLst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357718" y="3553333"/>
            <a:ext cx="4537611" cy="33483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defTabSz="650213" hangingPunct="1">
              <a:spcBef>
                <a:spcPts val="0"/>
              </a:spcBef>
            </a:pPr>
            <a:r>
              <a:rPr kumimoji="1" lang="ja-JP" altLang="en-US" sz="1576" kern="12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アイディアがあふれ出た方はご自由にご記入ください</a:t>
            </a:r>
            <a:endParaRPr kumimoji="1" lang="en-US" altLang="ja-JP" sz="1576" kern="1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正方形/長方形 8"/>
          <p:cNvSpPr/>
          <p:nvPr/>
        </p:nvSpPr>
        <p:spPr bwMode="auto">
          <a:xfrm>
            <a:off x="103070" y="3364263"/>
            <a:ext cx="12733082" cy="5766548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118155" tIns="61440" rIns="118155" bIns="6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00425" fontAlgn="base" hangingPunct="1">
              <a:spcBef>
                <a:spcPct val="0"/>
              </a:spcBef>
              <a:spcAft>
                <a:spcPct val="8000"/>
              </a:spcAft>
              <a:buClr>
                <a:srgbClr val="E7E6E6"/>
              </a:buClr>
              <a:buSzPct val="80000"/>
            </a:pPr>
            <a:endParaRPr lang="ja-JP" altLang="en-US" sz="2101" b="1" kern="1200">
              <a:solidFill>
                <a:prstClr val="black"/>
              </a:solidFill>
              <a:latin typeface="Arial" charset="0"/>
              <a:ea typeface="ＭＳ Ｐゴシック" pitchFamily="50" charset="-128"/>
              <a:cs typeface="Arial" charset="0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092" y="7240140"/>
            <a:ext cx="1854171" cy="1854171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937" y="7240140"/>
            <a:ext cx="1854171" cy="185417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404" y="7240140"/>
            <a:ext cx="1854171" cy="1854171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248" y="7240140"/>
            <a:ext cx="1854171" cy="185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01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おわりに"/>
          <p:cNvSpPr txBox="1">
            <a:spLocks noGrp="1"/>
          </p:cNvSpPr>
          <p:nvPr>
            <p:ph type="body" idx="21"/>
          </p:nvPr>
        </p:nvSpPr>
        <p:spPr>
          <a:xfrm>
            <a:off x="5892800" y="3203786"/>
            <a:ext cx="6705600" cy="1362288"/>
          </a:xfrm>
          <a:prstGeom prst="rect">
            <a:avLst/>
          </a:prstGeom>
        </p:spPr>
        <p:txBody>
          <a:bodyPr/>
          <a:lstStyle>
            <a:lvl1pPr>
              <a:defRPr sz="6900"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おわりに</a:t>
            </a:r>
          </a:p>
        </p:txBody>
      </p:sp>
      <p:pic>
        <p:nvPicPr>
          <p:cNvPr id="284" name="イメージ" descr="イメージ"/>
          <p:cNvPicPr>
            <a:picLocks noGrp="1" noChangeAspect="1"/>
          </p:cNvPicPr>
          <p:nvPr>
            <p:ph type="pic" idx="22"/>
          </p:nvPr>
        </p:nvPicPr>
        <p:blipFill>
          <a:blip r:embed="rId3">
            <a:extLst/>
          </a:blip>
          <a:srcRect l="1532" r="15696"/>
          <a:stretch>
            <a:fillRect/>
          </a:stretch>
        </p:blipFill>
        <p:spPr>
          <a:xfrm>
            <a:off x="-1" y="1219199"/>
            <a:ext cx="5486402" cy="7315201"/>
          </a:xfrm>
          <a:prstGeom prst="rect">
            <a:avLst/>
          </a:prstGeom>
        </p:spPr>
      </p:pic>
      <p:sp>
        <p:nvSpPr>
          <p:cNvPr id="285" name="-みんなでビジネスモデル転換を考える第一歩として-"/>
          <p:cNvSpPr txBox="1">
            <a:spLocks noGrp="1"/>
          </p:cNvSpPr>
          <p:nvPr>
            <p:ph type="body" idx="23"/>
          </p:nvPr>
        </p:nvSpPr>
        <p:spPr>
          <a:xfrm>
            <a:off x="5892800" y="7059083"/>
            <a:ext cx="6705600" cy="64770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000" b="1" cap="all" spc="1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2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-みんなでビジネスモデル転換を考える第一歩として-"/>
          <p:cNvSpPr txBox="1">
            <a:spLocks noGrp="1"/>
          </p:cNvSpPr>
          <p:nvPr>
            <p:ph type="body" idx="21"/>
          </p:nvPr>
        </p:nvSpPr>
        <p:spPr>
          <a:xfrm>
            <a:off x="422432" y="343028"/>
            <a:ext cx="11176002" cy="511388"/>
          </a:xfrm>
          <a:prstGeom prst="rect">
            <a:avLst/>
          </a:prstGeom>
        </p:spPr>
        <p:txBody>
          <a:bodyPr/>
          <a:lstStyle>
            <a:lvl1pPr>
              <a:defRPr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289" name="・佐藤 雄基（おそらく歴代最年少「より、そう、ちから。推進サポーター」）…"/>
          <p:cNvSpPr txBox="1"/>
          <p:nvPr/>
        </p:nvSpPr>
        <p:spPr>
          <a:xfrm>
            <a:off x="382819" y="2804026"/>
            <a:ext cx="11649154" cy="127564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/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・佐藤 雄基（おそらく歴代最年少「より、そう、ちから。推進サポーター」）</a:t>
            </a:r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t>・野村 和雅（11月から古川支部書記長になってしまいました）</a:t>
            </a:r>
          </a:p>
        </p:txBody>
      </p:sp>
      <p:sp>
        <p:nvSpPr>
          <p:cNvPr id="290" name="おわりに"/>
          <p:cNvSpPr txBox="1">
            <a:spLocks noGrp="1"/>
          </p:cNvSpPr>
          <p:nvPr>
            <p:ph type="title"/>
          </p:nvPr>
        </p:nvSpPr>
        <p:spPr>
          <a:xfrm>
            <a:off x="403067" y="1215238"/>
            <a:ext cx="2275375" cy="643469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おわりに</a:t>
            </a:r>
          </a:p>
        </p:txBody>
      </p:sp>
      <p:sp>
        <p:nvSpPr>
          <p:cNvPr id="29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292" name="プロジェクト事務局"/>
          <p:cNvSpPr txBox="1"/>
          <p:nvPr/>
        </p:nvSpPr>
        <p:spPr>
          <a:xfrm>
            <a:off x="357962" y="2111250"/>
            <a:ext cx="3802393" cy="6351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プロジェクト事務局</a:t>
            </a:r>
          </a:p>
        </p:txBody>
      </p:sp>
      <p:sp>
        <p:nvSpPr>
          <p:cNvPr id="293" name="・今回の取り組みは「ビジネスアイデア考える第一歩」として行うものです。他にもビジネスアイデアを提出したいと思っている方にも、様々なサポートができればと思っています！…"/>
          <p:cNvSpPr txBox="1"/>
          <p:nvPr/>
        </p:nvSpPr>
        <p:spPr>
          <a:xfrm>
            <a:off x="382819" y="5050393"/>
            <a:ext cx="11649154" cy="325559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/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・今回の取り組みは「ビジネスアイデア考える第一歩」として行うものです。他にもビジネスアイデアを提出したいと思っている方にも、様々なサポートができればと思っています！</a:t>
            </a:r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・今回の活動成果については、下記のふれあいトークの成果にできるよう、今年度中にフィードバックまで事務局からさせていただきたいと考えています。</a:t>
            </a:r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・活動の途中結果については、事務局にて「よりそう通信（仮称）」を作成し、随時お知らせいたします（月1発行を目指して頑張ります）。</a:t>
            </a:r>
          </a:p>
        </p:txBody>
      </p:sp>
      <p:sp>
        <p:nvSpPr>
          <p:cNvPr id="294" name="その他"/>
          <p:cNvSpPr txBox="1"/>
          <p:nvPr/>
        </p:nvSpPr>
        <p:spPr>
          <a:xfrm>
            <a:off x="283555" y="4302336"/>
            <a:ext cx="1687265" cy="6351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その他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-みんなでビジネスモデル転換を考える第一歩として-"/>
          <p:cNvSpPr txBox="1">
            <a:spLocks noGrp="1"/>
          </p:cNvSpPr>
          <p:nvPr>
            <p:ph type="body" idx="21"/>
          </p:nvPr>
        </p:nvSpPr>
        <p:spPr>
          <a:xfrm>
            <a:off x="422432" y="343028"/>
            <a:ext cx="11176002" cy="511388"/>
          </a:xfrm>
          <a:prstGeom prst="rect">
            <a:avLst/>
          </a:prstGeom>
        </p:spPr>
        <p:txBody>
          <a:bodyPr/>
          <a:lstStyle>
            <a:lvl1pPr>
              <a:defRPr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297" name="・今回の一連の取り組みに、…"/>
          <p:cNvSpPr txBox="1"/>
          <p:nvPr/>
        </p:nvSpPr>
        <p:spPr>
          <a:xfrm>
            <a:off x="350754" y="2996418"/>
            <a:ext cx="11649154" cy="17782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/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・今回の一連の取り組みに、</a:t>
            </a:r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「愛称のようなもの（プロジェクト名）があると良いのではないか？」</a:t>
            </a:r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と考えました。</a:t>
            </a:r>
          </a:p>
        </p:txBody>
      </p:sp>
      <p:sp>
        <p:nvSpPr>
          <p:cNvPr id="29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299" name="プロジェクト名について"/>
          <p:cNvSpPr txBox="1"/>
          <p:nvPr/>
        </p:nvSpPr>
        <p:spPr>
          <a:xfrm>
            <a:off x="133506" y="2083610"/>
            <a:ext cx="5021809" cy="6351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プロジェクト名について</a:t>
            </a:r>
          </a:p>
        </p:txBody>
      </p:sp>
      <p:pic>
        <p:nvPicPr>
          <p:cNvPr id="300" name="イメージ" descr="イメージ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9085" y="5581520"/>
            <a:ext cx="3890650" cy="3890650"/>
          </a:xfrm>
          <a:prstGeom prst="rect">
            <a:avLst/>
          </a:prstGeom>
          <a:ln w="3175">
            <a:miter lim="400000"/>
          </a:ln>
        </p:spPr>
      </p:pic>
      <p:pic>
        <p:nvPicPr>
          <p:cNvPr id="301" name="イメージ" descr="イメージ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297713" y="5956626"/>
            <a:ext cx="3479153" cy="3479153"/>
          </a:xfrm>
          <a:prstGeom prst="rect">
            <a:avLst/>
          </a:prstGeom>
          <a:ln w="3175">
            <a:miter lim="400000"/>
          </a:ln>
        </p:spPr>
      </p:pic>
      <p:sp>
        <p:nvSpPr>
          <p:cNvPr id="302" name="何かいい名前は…"/>
          <p:cNvSpPr/>
          <p:nvPr/>
        </p:nvSpPr>
        <p:spPr>
          <a:xfrm>
            <a:off x="3124200" y="5332016"/>
            <a:ext cx="4020569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03" y="0"/>
                </a:moveTo>
                <a:cubicBezTo>
                  <a:pt x="2919" y="0"/>
                  <a:pt x="2770" y="484"/>
                  <a:pt x="2770" y="1080"/>
                </a:cubicBezTo>
                <a:lnTo>
                  <a:pt x="2770" y="9335"/>
                </a:lnTo>
                <a:lnTo>
                  <a:pt x="0" y="11502"/>
                </a:lnTo>
                <a:lnTo>
                  <a:pt x="2770" y="13662"/>
                </a:lnTo>
                <a:lnTo>
                  <a:pt x="2770" y="20520"/>
                </a:lnTo>
                <a:cubicBezTo>
                  <a:pt x="2770" y="21116"/>
                  <a:pt x="2919" y="21600"/>
                  <a:pt x="3103" y="21600"/>
                </a:cubicBezTo>
                <a:lnTo>
                  <a:pt x="21267" y="21600"/>
                </a:lnTo>
                <a:cubicBezTo>
                  <a:pt x="21451" y="21600"/>
                  <a:pt x="21600" y="21116"/>
                  <a:pt x="21600" y="20520"/>
                </a:cubicBezTo>
                <a:lnTo>
                  <a:pt x="21600" y="1080"/>
                </a:lnTo>
                <a:cubicBezTo>
                  <a:pt x="21600" y="484"/>
                  <a:pt x="21451" y="0"/>
                  <a:pt x="21267" y="0"/>
                </a:cubicBezTo>
                <a:lnTo>
                  <a:pt x="3103" y="0"/>
                </a:lnTo>
                <a:close/>
              </a:path>
            </a:pathLst>
          </a:custGeom>
          <a:solidFill>
            <a:srgbClr val="FFFFFF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 anchor="ctr"/>
          <a:lstStyle/>
          <a:p>
            <a:pPr>
              <a:lnSpc>
                <a:spcPct val="80000"/>
              </a:lnSpc>
              <a:spcBef>
                <a:spcPts val="0"/>
              </a:spcBef>
              <a:defRPr sz="2500" b="1" cap="all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　</a:t>
            </a:r>
            <a:r>
              <a:rPr lang="ja-JP" altLang="en-US" dirty="0" smtClean="0"/>
              <a:t>　　</a:t>
            </a:r>
            <a:r>
              <a:rPr dirty="0" smtClean="0"/>
              <a:t>何かいい名前は</a:t>
            </a:r>
            <a:endParaRPr dirty="0"/>
          </a:p>
          <a:p>
            <a:pPr>
              <a:lnSpc>
                <a:spcPct val="80000"/>
              </a:lnSpc>
              <a:spcBef>
                <a:spcPts val="0"/>
              </a:spcBef>
              <a:defRPr sz="2500" b="1" cap="all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　</a:t>
            </a:r>
            <a:r>
              <a:rPr lang="ja-JP" altLang="en-US" dirty="0" smtClean="0"/>
              <a:t>　　</a:t>
            </a:r>
            <a:r>
              <a:rPr dirty="0" smtClean="0"/>
              <a:t>あるだろうか</a:t>
            </a:r>
            <a:r>
              <a:rPr dirty="0"/>
              <a:t>・・・</a:t>
            </a:r>
          </a:p>
        </p:txBody>
      </p:sp>
      <p:sp>
        <p:nvSpPr>
          <p:cNvPr id="303" name="うーん・・・…"/>
          <p:cNvSpPr/>
          <p:nvPr/>
        </p:nvSpPr>
        <p:spPr>
          <a:xfrm>
            <a:off x="5155316" y="6852840"/>
            <a:ext cx="4305608" cy="2651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1" y="0"/>
                </a:moveTo>
                <a:cubicBezTo>
                  <a:pt x="153" y="0"/>
                  <a:pt x="0" y="232"/>
                  <a:pt x="0" y="517"/>
                </a:cubicBezTo>
                <a:lnTo>
                  <a:pt x="0" y="21083"/>
                </a:lnTo>
                <a:cubicBezTo>
                  <a:pt x="0" y="21368"/>
                  <a:pt x="153" y="21600"/>
                  <a:pt x="341" y="21600"/>
                </a:cubicBezTo>
                <a:lnTo>
                  <a:pt x="19030" y="21600"/>
                </a:lnTo>
                <a:cubicBezTo>
                  <a:pt x="19218" y="21600"/>
                  <a:pt x="19371" y="21368"/>
                  <a:pt x="19371" y="21083"/>
                </a:cubicBezTo>
                <a:lnTo>
                  <a:pt x="19371" y="17679"/>
                </a:lnTo>
                <a:lnTo>
                  <a:pt x="21600" y="16644"/>
                </a:lnTo>
                <a:lnTo>
                  <a:pt x="19371" y="15607"/>
                </a:lnTo>
                <a:lnTo>
                  <a:pt x="19371" y="517"/>
                </a:lnTo>
                <a:cubicBezTo>
                  <a:pt x="19371" y="232"/>
                  <a:pt x="19218" y="0"/>
                  <a:pt x="19030" y="0"/>
                </a:cubicBezTo>
                <a:lnTo>
                  <a:pt x="341" y="0"/>
                </a:lnTo>
                <a:close/>
              </a:path>
            </a:pathLst>
          </a:custGeom>
          <a:solidFill>
            <a:srgbClr val="FFFFFF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 anchor="ctr"/>
          <a:lstStyle/>
          <a:p>
            <a:pPr>
              <a:lnSpc>
                <a:spcPct val="80000"/>
              </a:lnSpc>
              <a:spcBef>
                <a:spcPts val="0"/>
              </a:spcBef>
              <a:defRPr sz="2500" b="1" cap="all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dirty="0" smtClean="0"/>
              <a:t>　</a:t>
            </a:r>
            <a:r>
              <a:rPr dirty="0" smtClean="0"/>
              <a:t>うーん</a:t>
            </a:r>
            <a:r>
              <a:rPr dirty="0"/>
              <a:t>・・・</a:t>
            </a:r>
          </a:p>
          <a:p>
            <a:pPr>
              <a:lnSpc>
                <a:spcPct val="80000"/>
              </a:lnSpc>
              <a:spcBef>
                <a:spcPts val="0"/>
              </a:spcBef>
              <a:defRPr sz="2500" b="1" cap="all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dirty="0" smtClean="0"/>
              <a:t>　</a:t>
            </a:r>
            <a:r>
              <a:rPr dirty="0" smtClean="0"/>
              <a:t>ビジネスアイデアを</a:t>
            </a:r>
            <a:endParaRPr dirty="0"/>
          </a:p>
          <a:p>
            <a:pPr>
              <a:lnSpc>
                <a:spcPct val="80000"/>
              </a:lnSpc>
              <a:spcBef>
                <a:spcPts val="0"/>
              </a:spcBef>
              <a:defRPr sz="2500" b="1" cap="all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dirty="0" smtClean="0"/>
              <a:t>　</a:t>
            </a:r>
            <a:r>
              <a:rPr dirty="0" smtClean="0"/>
              <a:t>「</a:t>
            </a:r>
            <a:r>
              <a:rPr dirty="0"/>
              <a:t>作る」・・・</a:t>
            </a:r>
          </a:p>
          <a:p>
            <a:pPr>
              <a:lnSpc>
                <a:spcPct val="80000"/>
              </a:lnSpc>
              <a:spcBef>
                <a:spcPts val="0"/>
              </a:spcBef>
              <a:defRPr sz="2500" b="1" cap="all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dirty="0" smtClean="0"/>
              <a:t>　</a:t>
            </a:r>
            <a:r>
              <a:rPr dirty="0" smtClean="0"/>
              <a:t>「</a:t>
            </a:r>
            <a:r>
              <a:rPr dirty="0"/>
              <a:t>造る」・・・ん！？</a:t>
            </a:r>
          </a:p>
        </p:txBody>
      </p:sp>
      <p:sp>
        <p:nvSpPr>
          <p:cNvPr id="304" name="おわりに"/>
          <p:cNvSpPr txBox="1">
            <a:spLocks noGrp="1"/>
          </p:cNvSpPr>
          <p:nvPr>
            <p:ph type="title"/>
          </p:nvPr>
        </p:nvSpPr>
        <p:spPr>
          <a:xfrm>
            <a:off x="403067" y="1215238"/>
            <a:ext cx="2275375" cy="643469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おわりに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-みんなでビジネスモデル転換を考える第一歩として-"/>
          <p:cNvSpPr txBox="1">
            <a:spLocks noGrp="1"/>
          </p:cNvSpPr>
          <p:nvPr>
            <p:ph type="body" idx="21"/>
          </p:nvPr>
        </p:nvSpPr>
        <p:spPr>
          <a:xfrm>
            <a:off x="422432" y="343028"/>
            <a:ext cx="11176002" cy="511388"/>
          </a:xfrm>
          <a:prstGeom prst="rect">
            <a:avLst/>
          </a:prstGeom>
        </p:spPr>
        <p:txBody>
          <a:bodyPr/>
          <a:lstStyle>
            <a:lvl1pPr>
              <a:defRPr b="1"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-みんなでビジネスモデル転換を考える第一歩として-</a:t>
            </a:r>
          </a:p>
        </p:txBody>
      </p:sp>
      <p:sp>
        <p:nvSpPr>
          <p:cNvPr id="307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sp>
        <p:nvSpPr>
          <p:cNvPr id="308" name="プロジェクト名について"/>
          <p:cNvSpPr txBox="1"/>
          <p:nvPr/>
        </p:nvSpPr>
        <p:spPr>
          <a:xfrm>
            <a:off x="133506" y="2083610"/>
            <a:ext cx="5021809" cy="6351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>
            <a:lvl1pPr algn="ctr" defTabSz="460586">
              <a:lnSpc>
                <a:spcPct val="80000"/>
              </a:lnSpc>
              <a:spcBef>
                <a:spcPts val="0"/>
              </a:spcBef>
              <a:defRPr sz="3000" b="1" u="sng" cap="all" spc="15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プロジェクト名について</a:t>
            </a:r>
          </a:p>
        </p:txBody>
      </p:sp>
      <p:pic>
        <p:nvPicPr>
          <p:cNvPr id="309" name="イメージ" descr="イメージ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176270" y="3556058"/>
            <a:ext cx="4336284" cy="5131698"/>
          </a:xfrm>
          <a:prstGeom prst="rect">
            <a:avLst/>
          </a:prstGeom>
          <a:ln w="3175">
            <a:miter lim="400000"/>
          </a:ln>
        </p:spPr>
      </p:pic>
      <p:sp>
        <p:nvSpPr>
          <p:cNvPr id="310" name="古川の先人「吉野作造」と…"/>
          <p:cNvSpPr txBox="1"/>
          <p:nvPr/>
        </p:nvSpPr>
        <p:spPr>
          <a:xfrm>
            <a:off x="639341" y="3436865"/>
            <a:ext cx="7516565" cy="460980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7093" tIns="27093" rIns="27093" bIns="27093">
            <a:spAutoFit/>
          </a:bodyPr>
          <a:lstStyle/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古川の先人「吉野</a:t>
            </a:r>
            <a:r>
              <a:rPr b="1" u="sng" dirty="0"/>
              <a:t>作造</a:t>
            </a:r>
            <a:r>
              <a:rPr dirty="0"/>
              <a:t>」と</a:t>
            </a:r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ビジネスアイデアを</a:t>
            </a:r>
            <a:r>
              <a:rPr b="1" u="sng" dirty="0"/>
              <a:t>「作る（造る）</a:t>
            </a:r>
            <a:r>
              <a:rPr dirty="0"/>
              <a:t>」の意味をかけて</a:t>
            </a:r>
          </a:p>
          <a:p>
            <a:pPr>
              <a:defRPr sz="5000" b="1" u="sng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【作造プロジェクト】</a:t>
            </a:r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と勝手に名付けました</a:t>
            </a:r>
            <a:r>
              <a:rPr dirty="0" smtClean="0"/>
              <a:t>！</a:t>
            </a:r>
            <a:endParaRPr lang="en-US" dirty="0" smtClean="0"/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 dirty="0"/>
          </a:p>
          <a:p>
            <a:pPr>
              <a:defRPr sz="2400">
                <a:solidFill>
                  <a:srgbClr val="000000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dirty="0"/>
              <a:t>略して</a:t>
            </a:r>
            <a:r>
              <a:rPr sz="5000" b="1" u="sng" dirty="0"/>
              <a:t>【作プロ】</a:t>
            </a:r>
            <a:r>
              <a:rPr dirty="0"/>
              <a:t>と呼んでください！</a:t>
            </a:r>
          </a:p>
        </p:txBody>
      </p:sp>
      <p:sp>
        <p:nvSpPr>
          <p:cNvPr id="311" name="おわりに"/>
          <p:cNvSpPr txBox="1">
            <a:spLocks noGrp="1"/>
          </p:cNvSpPr>
          <p:nvPr>
            <p:ph type="title"/>
          </p:nvPr>
        </p:nvSpPr>
        <p:spPr>
          <a:xfrm>
            <a:off x="403067" y="1215238"/>
            <a:ext cx="2275375" cy="643469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algn="ctr"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lvl1pPr>
          </a:lstStyle>
          <a:p>
            <a:r>
              <a:t>おわりに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イメージ" descr="イメージ"/>
          <p:cNvPicPr>
            <a:picLocks noGrp="1" noChangeAspect="1"/>
          </p:cNvPicPr>
          <p:nvPr>
            <p:ph type="pic" idx="21"/>
          </p:nvPr>
        </p:nvPicPr>
        <p:blipFill>
          <a:blip r:embed="rId3">
            <a:extLst/>
          </a:blip>
          <a:srcRect t="2482" b="2127"/>
          <a:stretch>
            <a:fillRect/>
          </a:stretch>
        </p:blipFill>
        <p:spPr>
          <a:xfrm>
            <a:off x="6502400" y="1219199"/>
            <a:ext cx="6502400" cy="3644055"/>
          </a:xfrm>
          <a:prstGeom prst="rect">
            <a:avLst/>
          </a:prstGeom>
        </p:spPr>
      </p:pic>
      <p:pic>
        <p:nvPicPr>
          <p:cNvPr id="314" name="イメージ" descr="イメージ"/>
          <p:cNvPicPr>
            <a:picLocks noGrp="1" noChangeAspect="1"/>
          </p:cNvPicPr>
          <p:nvPr>
            <p:ph type="pic" idx="22"/>
          </p:nvPr>
        </p:nvPicPr>
        <p:blipFill>
          <a:blip r:embed="rId4">
            <a:extLst/>
          </a:blip>
          <a:srcRect t="5357" b="12448"/>
          <a:stretch>
            <a:fillRect/>
          </a:stretch>
        </p:blipFill>
        <p:spPr>
          <a:xfrm>
            <a:off x="6502400" y="4897119"/>
            <a:ext cx="6502400" cy="3637282"/>
          </a:xfrm>
          <a:prstGeom prst="rect">
            <a:avLst/>
          </a:prstGeom>
        </p:spPr>
      </p:pic>
      <p:pic>
        <p:nvPicPr>
          <p:cNvPr id="315" name="イメージ" descr="イメージ"/>
          <p:cNvPicPr>
            <a:picLocks noGrp="1" noChangeAspect="1"/>
          </p:cNvPicPr>
          <p:nvPr>
            <p:ph type="pic" idx="23"/>
          </p:nvPr>
        </p:nvPicPr>
        <p:blipFill>
          <a:blip r:embed="rId5">
            <a:extLst/>
          </a:blip>
          <a:srcRect l="1532" r="879"/>
          <a:stretch>
            <a:fillRect/>
          </a:stretch>
        </p:blipFill>
        <p:spPr>
          <a:xfrm>
            <a:off x="-1" y="1219199"/>
            <a:ext cx="6468535" cy="7315201"/>
          </a:xfrm>
          <a:prstGeom prst="rect">
            <a:avLst/>
          </a:prstGeom>
        </p:spPr>
      </p:pic>
      <p:sp>
        <p:nvSpPr>
          <p:cNvPr id="31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317" name="みなさんで…"/>
          <p:cNvSpPr txBox="1">
            <a:spLocks noGrp="1"/>
          </p:cNvSpPr>
          <p:nvPr>
            <p:ph type="title" idx="4294967295"/>
          </p:nvPr>
        </p:nvSpPr>
        <p:spPr>
          <a:xfrm>
            <a:off x="406399" y="1457482"/>
            <a:ext cx="12192002" cy="6838635"/>
          </a:xfrm>
          <a:prstGeom prst="rect">
            <a:avLst/>
          </a:prstGeom>
          <a:solidFill>
            <a:schemeClr val="accent1">
              <a:alpha val="70269"/>
            </a:schemeClr>
          </a:solidFill>
        </p:spPr>
        <p:txBody>
          <a:bodyPr anchor="ctr"/>
          <a:lstStyle/>
          <a:p>
            <a:pPr algn="ctr">
              <a:lnSpc>
                <a:spcPct val="100000"/>
              </a:lnSpc>
              <a:defRPr sz="2900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b="1" dirty="0"/>
              <a:t>みなさんで</a:t>
            </a:r>
          </a:p>
          <a:p>
            <a:pPr algn="ctr">
              <a:lnSpc>
                <a:spcPct val="100000"/>
              </a:lnSpc>
              <a:defRPr sz="2900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b="1" dirty="0"/>
              <a:t>「こんなのがあったら楽しそう！」</a:t>
            </a:r>
          </a:p>
          <a:p>
            <a:pPr algn="ctr">
              <a:lnSpc>
                <a:spcPct val="100000"/>
              </a:lnSpc>
              <a:defRPr sz="2900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b="1" dirty="0"/>
              <a:t>「こんな県北地域になってほしい！」</a:t>
            </a:r>
          </a:p>
          <a:p>
            <a:pPr algn="ctr">
              <a:lnSpc>
                <a:spcPct val="100000"/>
              </a:lnSpc>
              <a:defRPr sz="2900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b="1" dirty="0"/>
              <a:t>「東北電力ならこんなサービスができそう！」</a:t>
            </a:r>
          </a:p>
          <a:p>
            <a:pPr algn="ctr">
              <a:lnSpc>
                <a:spcPct val="100000"/>
              </a:lnSpc>
              <a:defRPr sz="2900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endParaRPr b="1" dirty="0"/>
          </a:p>
          <a:p>
            <a:pPr algn="ctr">
              <a:lnSpc>
                <a:spcPct val="100000"/>
              </a:lnSpc>
              <a:defRPr sz="2900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b="1" dirty="0"/>
              <a:t>というアイデアを出し合って、</a:t>
            </a:r>
          </a:p>
          <a:p>
            <a:pPr algn="ctr">
              <a:lnSpc>
                <a:spcPct val="100000"/>
              </a:lnSpc>
              <a:defRPr sz="2900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b="1" dirty="0"/>
              <a:t>日常の中からビジネスチャンスを探す力</a:t>
            </a:r>
          </a:p>
          <a:p>
            <a:pPr algn="ctr">
              <a:lnSpc>
                <a:spcPct val="100000"/>
              </a:lnSpc>
              <a:defRPr sz="2900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b="1" dirty="0"/>
              <a:t>お客さまや地域のニーズを発見する力</a:t>
            </a:r>
          </a:p>
          <a:p>
            <a:pPr algn="ctr">
              <a:lnSpc>
                <a:spcPct val="100000"/>
              </a:lnSpc>
              <a:defRPr sz="2900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b="1" dirty="0"/>
              <a:t>（＝より、そう、ちから。）</a:t>
            </a:r>
          </a:p>
          <a:p>
            <a:pPr algn="ctr">
              <a:lnSpc>
                <a:spcPct val="100000"/>
              </a:lnSpc>
              <a:defRPr sz="2900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b="1" dirty="0"/>
              <a:t>を養っていきたいと考えています。</a:t>
            </a:r>
          </a:p>
          <a:p>
            <a:pPr algn="ctr">
              <a:defRPr sz="30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en-US" dirty="0" smtClean="0"/>
              <a:t/>
            </a:r>
            <a:br>
              <a:rPr lang="en-US" dirty="0" smtClean="0"/>
            </a:br>
            <a:endParaRPr dirty="0"/>
          </a:p>
          <a:p>
            <a:pPr algn="ctr">
              <a:defRPr sz="3500" b="1"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sz="3600" dirty="0"/>
              <a:t>是非、楽しみながら取り組んでいきましょう！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_Template7">
  <a:themeElements>
    <a:clrScheme name="New_Template7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 Bold"/>
        <a:ea typeface="DIN Condensed Bold"/>
        <a:cs typeface="DIN Condensed Bold"/>
      </a:majorFont>
      <a:minorFont>
        <a:latin typeface="DIN Condensed Bold"/>
        <a:ea typeface="DIN Condensed Bold"/>
        <a:cs typeface="DIN Condensed Bol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587022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all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l" defTabSz="587022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New_Template7">
  <a:themeElements>
    <a:clrScheme name="New_Template7">
      <a:dk1>
        <a:srgbClr val="000000"/>
      </a:dk1>
      <a:lt1>
        <a:srgbClr val="FFFFFF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 Bold"/>
        <a:ea typeface="DIN Condensed Bold"/>
        <a:cs typeface="DIN Condensed Bold"/>
      </a:majorFont>
      <a:minorFont>
        <a:latin typeface="DIN Condensed Bold"/>
        <a:ea typeface="DIN Condensed Bold"/>
        <a:cs typeface="DIN Condensed Bol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587022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all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l" defTabSz="587022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802</Words>
  <Application>Microsoft Office PowerPoint</Application>
  <PresentationFormat>ユーザー設定</PresentationFormat>
  <Paragraphs>241</Paragraphs>
  <Slides>24</Slides>
  <Notes>24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24</vt:i4>
      </vt:variant>
    </vt:vector>
  </HeadingPairs>
  <TitlesOfParts>
    <vt:vector size="39" baseType="lpstr">
      <vt:lpstr>Avenir Next Medium</vt:lpstr>
      <vt:lpstr>Avenir Next Regular</vt:lpstr>
      <vt:lpstr>DIN Alternate Bold</vt:lpstr>
      <vt:lpstr>DIN Condensed Bold</vt:lpstr>
      <vt:lpstr>Meiryo UI</vt:lpstr>
      <vt:lpstr>ＭＳ Ｐゴシック</vt:lpstr>
      <vt:lpstr>ヒラギノ角ゴ ProN W3</vt:lpstr>
      <vt:lpstr>メイリオ</vt:lpstr>
      <vt:lpstr>游ゴシック</vt:lpstr>
      <vt:lpstr>游ゴシック Light</vt:lpstr>
      <vt:lpstr>Arial</vt:lpstr>
      <vt:lpstr>Calibri</vt:lpstr>
      <vt:lpstr>Calibri Light</vt:lpstr>
      <vt:lpstr>New_Template7</vt:lpstr>
      <vt:lpstr>Office テーマ</vt:lpstr>
      <vt:lpstr>−みんなでビジネスモデル転換を 考える第一歩として-</vt:lpstr>
      <vt:lpstr>PowerPoint プレゼンテーション</vt:lpstr>
      <vt:lpstr>今回の活動内容（概要）</vt:lpstr>
      <vt:lpstr>今回の活動内容（概要）</vt:lpstr>
      <vt:lpstr>今回の活動内容（概要）</vt:lpstr>
      <vt:lpstr>今回の活動内容（概要）</vt:lpstr>
      <vt:lpstr>PowerPoint プレゼンテーション</vt:lpstr>
      <vt:lpstr>なぜ現場が新しいビジネスを考えるのか？①</vt:lpstr>
      <vt:lpstr>なぜ現場が新しいビジネスを考えるのか？②</vt:lpstr>
      <vt:lpstr>なぜ現場が新しいビジネスを考えるのか？③</vt:lpstr>
      <vt:lpstr>PowerPoint プレゼンテーション</vt:lpstr>
      <vt:lpstr>具体的に何をするのか？</vt:lpstr>
      <vt:lpstr>具体的に何をするのか？</vt:lpstr>
      <vt:lpstr>具体的に何をするのか？</vt:lpstr>
      <vt:lpstr>具体的に何をするのか？</vt:lpstr>
      <vt:lpstr>具体的に何をするのか？</vt:lpstr>
      <vt:lpstr>具体的に何をするのか？</vt:lpstr>
      <vt:lpstr>具体的に何をするのか？</vt:lpstr>
      <vt:lpstr>地域の魅力創造・発見シート</vt:lpstr>
      <vt:lpstr>PowerPoint プレゼンテーション</vt:lpstr>
      <vt:lpstr>おわりに</vt:lpstr>
      <vt:lpstr>おわりに</vt:lpstr>
      <vt:lpstr>おわりに</vt:lpstr>
      <vt:lpstr>みなさんで 「こんなのがあったら楽しそう！」 「こんな県北地域になってほしい！」 「東北電力ならこんなサービスができそう！」  というアイデアを出し合って、 日常の中からビジネスチャンスを探す力 お客さまや地域のニーズを発見する力 （＝より、そう、ちから。） を養っていきたいと考えています。   是非、楽しみながら取り組んでいきましょう！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−みんなでビジネスモデル転換を 考える第一歩として-</dc:title>
  <cp:lastModifiedBy>佐藤 雄基/東北電力</cp:lastModifiedBy>
  <cp:revision>38</cp:revision>
  <cp:lastPrinted>2020-11-11T08:07:24Z</cp:lastPrinted>
  <dcterms:modified xsi:type="dcterms:W3CDTF">2020-12-28T00:00:51Z</dcterms:modified>
</cp:coreProperties>
</file>