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8" r:id="rId2"/>
    <p:sldId id="259" r:id="rId3"/>
    <p:sldId id="274" r:id="rId4"/>
    <p:sldId id="272" r:id="rId5"/>
    <p:sldId id="260" r:id="rId6"/>
    <p:sldId id="261" r:id="rId7"/>
    <p:sldId id="273" r:id="rId8"/>
    <p:sldId id="262" r:id="rId9"/>
    <p:sldId id="264" r:id="rId10"/>
    <p:sldId id="269" r:id="rId11"/>
    <p:sldId id="275" r:id="rId1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C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5" autoAdjust="0"/>
    <p:restoredTop sz="79287" autoAdjust="0"/>
  </p:normalViewPr>
  <p:slideViewPr>
    <p:cSldViewPr snapToGrid="0">
      <p:cViewPr varScale="1">
        <p:scale>
          <a:sx n="59" d="100"/>
          <a:sy n="59" d="100"/>
        </p:scale>
        <p:origin x="109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50193" cy="498047"/>
          </a:xfrm>
          <a:prstGeom prst="rect">
            <a:avLst/>
          </a:prstGeom>
        </p:spPr>
        <p:txBody>
          <a:bodyPr vert="horz" lIns="88331" tIns="44166" rIns="88331" bIns="4416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487" y="0"/>
            <a:ext cx="2950193" cy="498047"/>
          </a:xfrm>
          <a:prstGeom prst="rect">
            <a:avLst/>
          </a:prstGeom>
        </p:spPr>
        <p:txBody>
          <a:bodyPr vert="horz" lIns="88331" tIns="44166" rIns="88331" bIns="44166" rtlCol="0"/>
          <a:lstStyle>
            <a:lvl1pPr algn="r">
              <a:defRPr sz="1200"/>
            </a:lvl1pPr>
          </a:lstStyle>
          <a:p>
            <a:fld id="{030248AF-54C3-4F4E-8C61-C97DD295CD62}" type="datetimeFigureOut">
              <a:rPr kumimoji="1" lang="ja-JP" altLang="en-US" smtClean="0"/>
              <a:t>2022/6/14</a:t>
            </a:fld>
            <a:endParaRPr kumimoji="1" lang="ja-JP" altLang="en-US"/>
          </a:p>
        </p:txBody>
      </p:sp>
      <p:sp>
        <p:nvSpPr>
          <p:cNvPr id="4" name="フッター プレースホルダー 3"/>
          <p:cNvSpPr>
            <a:spLocks noGrp="1"/>
          </p:cNvSpPr>
          <p:nvPr>
            <p:ph type="ftr" sz="quarter" idx="2"/>
          </p:nvPr>
        </p:nvSpPr>
        <p:spPr>
          <a:xfrm>
            <a:off x="0" y="9441292"/>
            <a:ext cx="2950193" cy="498046"/>
          </a:xfrm>
          <a:prstGeom prst="rect">
            <a:avLst/>
          </a:prstGeom>
        </p:spPr>
        <p:txBody>
          <a:bodyPr vert="horz" lIns="88331" tIns="44166" rIns="88331" bIns="4416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487" y="9441292"/>
            <a:ext cx="2950193" cy="498046"/>
          </a:xfrm>
          <a:prstGeom prst="rect">
            <a:avLst/>
          </a:prstGeom>
        </p:spPr>
        <p:txBody>
          <a:bodyPr vert="horz" lIns="88331" tIns="44166" rIns="88331" bIns="44166" rtlCol="0" anchor="b"/>
          <a:lstStyle>
            <a:lvl1pPr algn="r">
              <a:defRPr sz="1200"/>
            </a:lvl1pPr>
          </a:lstStyle>
          <a:p>
            <a:fld id="{E4664DBA-0331-4E33-AB4A-0E92B80FC95E}" type="slidenum">
              <a:rPr kumimoji="1" lang="ja-JP" altLang="en-US" smtClean="0"/>
              <a:t>‹#›</a:t>
            </a:fld>
            <a:endParaRPr kumimoji="1" lang="ja-JP" altLang="en-US"/>
          </a:p>
        </p:txBody>
      </p:sp>
    </p:spTree>
    <p:extLst>
      <p:ext uri="{BB962C8B-B14F-4D97-AF65-F5344CB8AC3E}">
        <p14:creationId xmlns:p14="http://schemas.microsoft.com/office/powerpoint/2010/main" val="31063459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50193" cy="498047"/>
          </a:xfrm>
          <a:prstGeom prst="rect">
            <a:avLst/>
          </a:prstGeom>
        </p:spPr>
        <p:txBody>
          <a:bodyPr vert="horz" lIns="88331" tIns="44166" rIns="88331" bIns="4416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487" y="0"/>
            <a:ext cx="2950193" cy="498047"/>
          </a:xfrm>
          <a:prstGeom prst="rect">
            <a:avLst/>
          </a:prstGeom>
        </p:spPr>
        <p:txBody>
          <a:bodyPr vert="horz" lIns="88331" tIns="44166" rIns="88331" bIns="44166" rtlCol="0"/>
          <a:lstStyle>
            <a:lvl1pPr algn="r">
              <a:defRPr sz="1200"/>
            </a:lvl1pPr>
          </a:lstStyle>
          <a:p>
            <a:fld id="{A50D87DF-04BD-46A2-B1E7-6550616B0450}" type="datetimeFigureOut">
              <a:rPr kumimoji="1" lang="ja-JP" altLang="en-US" smtClean="0"/>
              <a:t>2022/6/14</a:t>
            </a:fld>
            <a:endParaRPr kumimoji="1" lang="ja-JP" altLang="en-US"/>
          </a:p>
        </p:txBody>
      </p:sp>
      <p:sp>
        <p:nvSpPr>
          <p:cNvPr id="4" name="スライド イメージ プレースホルダー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88331" tIns="44166" rIns="88331" bIns="44166" rtlCol="0" anchor="ctr"/>
          <a:lstStyle/>
          <a:p>
            <a:endParaRPr lang="ja-JP" altLang="en-US"/>
          </a:p>
        </p:txBody>
      </p:sp>
      <p:sp>
        <p:nvSpPr>
          <p:cNvPr id="5" name="ノート プレースホルダー 4"/>
          <p:cNvSpPr>
            <a:spLocks noGrp="1"/>
          </p:cNvSpPr>
          <p:nvPr>
            <p:ph type="body" sz="quarter" idx="3"/>
          </p:nvPr>
        </p:nvSpPr>
        <p:spPr>
          <a:xfrm>
            <a:off x="680112" y="4783095"/>
            <a:ext cx="5446977" cy="3913441"/>
          </a:xfrm>
          <a:prstGeom prst="rect">
            <a:avLst/>
          </a:prstGeom>
        </p:spPr>
        <p:txBody>
          <a:bodyPr vert="horz" lIns="88331" tIns="44166" rIns="88331" bIns="44166"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1292"/>
            <a:ext cx="2950193" cy="498046"/>
          </a:xfrm>
          <a:prstGeom prst="rect">
            <a:avLst/>
          </a:prstGeom>
        </p:spPr>
        <p:txBody>
          <a:bodyPr vert="horz" lIns="88331" tIns="44166" rIns="88331" bIns="4416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487" y="9441292"/>
            <a:ext cx="2950193" cy="498046"/>
          </a:xfrm>
          <a:prstGeom prst="rect">
            <a:avLst/>
          </a:prstGeom>
        </p:spPr>
        <p:txBody>
          <a:bodyPr vert="horz" lIns="88331" tIns="44166" rIns="88331" bIns="44166" rtlCol="0" anchor="b"/>
          <a:lstStyle>
            <a:lvl1pPr algn="r">
              <a:defRPr sz="1200"/>
            </a:lvl1pPr>
          </a:lstStyle>
          <a:p>
            <a:fld id="{DCBA29B4-5353-459C-B771-B5D0F4505E21}" type="slidenum">
              <a:rPr kumimoji="1" lang="ja-JP" altLang="en-US" smtClean="0"/>
              <a:t>‹#›</a:t>
            </a:fld>
            <a:endParaRPr kumimoji="1" lang="ja-JP" altLang="en-US"/>
          </a:p>
        </p:txBody>
      </p:sp>
    </p:spTree>
    <p:extLst>
      <p:ext uri="{BB962C8B-B14F-4D97-AF65-F5344CB8AC3E}">
        <p14:creationId xmlns:p14="http://schemas.microsoft.com/office/powerpoint/2010/main" val="262126731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・最近，新聞報道等で「スポット市場価格」という言葉を耳にする方も多いかと思います。このスポット市場価格というものがどのように形成されているのか解説してまいります。</a:t>
            </a:r>
            <a:endParaRPr kumimoji="1" lang="en-US" altLang="ja-JP" dirty="0" smtClean="0"/>
          </a:p>
          <a:p>
            <a:r>
              <a:rPr kumimoji="1" lang="ja-JP" altLang="en-US" dirty="0" smtClean="0"/>
              <a:t>・まず，足元の価格の動向を見てまいります。</a:t>
            </a:r>
            <a:endParaRPr kumimoji="1" lang="en-US" altLang="ja-JP" dirty="0" smtClean="0"/>
          </a:p>
          <a:p>
            <a:r>
              <a:rPr kumimoji="1" lang="ja-JP" altLang="en-US" dirty="0" smtClean="0"/>
              <a:t>・このグラフは，昨年</a:t>
            </a:r>
            <a:r>
              <a:rPr kumimoji="1" lang="en-US" altLang="ja-JP" dirty="0" smtClean="0"/>
              <a:t>9/1</a:t>
            </a:r>
            <a:r>
              <a:rPr kumimoji="1" lang="ja-JP" altLang="en-US" dirty="0" smtClean="0"/>
              <a:t>以降における</a:t>
            </a:r>
            <a:r>
              <a:rPr kumimoji="1" lang="en-US" altLang="ja-JP" dirty="0" smtClean="0"/>
              <a:t>1</a:t>
            </a:r>
            <a:r>
              <a:rPr kumimoji="1" lang="ja-JP" altLang="en-US" dirty="0" smtClean="0"/>
              <a:t>日の平均価格の推移です。</a:t>
            </a:r>
            <a:endParaRPr kumimoji="1" lang="en-US" altLang="ja-JP" dirty="0" smtClean="0"/>
          </a:p>
          <a:p>
            <a:r>
              <a:rPr kumimoji="1" lang="ja-JP" altLang="en-US" dirty="0" smtClean="0"/>
              <a:t>・上下を繰り返しているものの，</a:t>
            </a:r>
            <a:r>
              <a:rPr kumimoji="1" lang="en-US" altLang="ja-JP" dirty="0" smtClean="0"/>
              <a:t>2021</a:t>
            </a:r>
            <a:r>
              <a:rPr kumimoji="1" lang="ja-JP" altLang="en-US" dirty="0" smtClean="0"/>
              <a:t>年</a:t>
            </a:r>
            <a:r>
              <a:rPr kumimoji="1" lang="en-US" altLang="ja-JP" dirty="0" smtClean="0"/>
              <a:t>10</a:t>
            </a:r>
            <a:r>
              <a:rPr kumimoji="1" lang="ja-JP" altLang="en-US" dirty="0" smtClean="0"/>
              <a:t>月以降上昇傾向にあり，</a:t>
            </a:r>
            <a:r>
              <a:rPr kumimoji="1" lang="en-US" altLang="ja-JP" dirty="0" smtClean="0"/>
              <a:t>2022</a:t>
            </a:r>
            <a:r>
              <a:rPr kumimoji="1" lang="ja-JP" altLang="en-US" dirty="0" smtClean="0"/>
              <a:t>年</a:t>
            </a:r>
            <a:r>
              <a:rPr kumimoji="1" lang="en-US" altLang="ja-JP" dirty="0" smtClean="0"/>
              <a:t>3</a:t>
            </a:r>
            <a:r>
              <a:rPr kumimoji="1" lang="ja-JP" altLang="en-US" dirty="0" smtClean="0"/>
              <a:t>月下旬に上げ止まりになって以降は横ばいとなっています。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1</a:t>
            </a:fld>
            <a:endParaRPr kumimoji="1" lang="ja-JP" altLang="en-US"/>
          </a:p>
        </p:txBody>
      </p:sp>
    </p:spTree>
    <p:extLst>
      <p:ext uri="{BB962C8B-B14F-4D97-AF65-F5344CB8AC3E}">
        <p14:creationId xmlns:p14="http://schemas.microsoft.com/office/powerpoint/2010/main" val="387016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・今ほどお見せしたのは，</a:t>
            </a:r>
            <a:r>
              <a:rPr kumimoji="1" lang="en-US" altLang="ja-JP" dirty="0" smtClean="0"/>
              <a:t>1</a:t>
            </a:r>
            <a:r>
              <a:rPr kumimoji="1" lang="ja-JP" altLang="en-US" dirty="0" smtClean="0"/>
              <a:t>日の平均価格の推移でしたが，実際の電気の売買は，</a:t>
            </a:r>
            <a:r>
              <a:rPr kumimoji="1" lang="en-US" altLang="ja-JP" dirty="0" smtClean="0"/>
              <a:t>1</a:t>
            </a:r>
            <a:r>
              <a:rPr kumimoji="1" lang="ja-JP" altLang="en-US" dirty="0" smtClean="0"/>
              <a:t>日</a:t>
            </a:r>
            <a:r>
              <a:rPr kumimoji="1" lang="en-US" altLang="ja-JP" dirty="0" smtClean="0"/>
              <a:t>24</a:t>
            </a:r>
            <a:r>
              <a:rPr kumimoji="1" lang="ja-JP" altLang="en-US" dirty="0" smtClean="0"/>
              <a:t>時間を</a:t>
            </a:r>
            <a:r>
              <a:rPr kumimoji="1" lang="en-US" altLang="ja-JP" dirty="0" smtClean="0"/>
              <a:t>30</a:t>
            </a:r>
            <a:r>
              <a:rPr kumimoji="1" lang="ja-JP" altLang="en-US" dirty="0" smtClean="0"/>
              <a:t>分単位に分割し</a:t>
            </a:r>
            <a:r>
              <a:rPr kumimoji="1" lang="en-US" altLang="ja-JP" dirty="0" smtClean="0"/>
              <a:t>48</a:t>
            </a:r>
            <a:r>
              <a:rPr kumimoji="1" lang="ja-JP" altLang="en-US" dirty="0" smtClean="0"/>
              <a:t>コマで取引されます。</a:t>
            </a:r>
            <a:endParaRPr kumimoji="1" lang="en-US" altLang="ja-JP" dirty="0" smtClean="0"/>
          </a:p>
          <a:p>
            <a:r>
              <a:rPr kumimoji="1" lang="ja-JP" altLang="en-US" dirty="0" smtClean="0"/>
              <a:t>・こちらは，</a:t>
            </a:r>
            <a:r>
              <a:rPr kumimoji="1" lang="en-US" altLang="ja-JP" dirty="0" smtClean="0"/>
              <a:t>48</a:t>
            </a:r>
            <a:r>
              <a:rPr kumimoji="1" lang="ja-JP" altLang="en-US" dirty="0" smtClean="0"/>
              <a:t>コマでの価格を表したグラフで，日平均と比べると大きく乱高下していることが分かります。</a:t>
            </a:r>
            <a:endParaRPr kumimoji="1" lang="en-US" altLang="ja-JP" dirty="0" smtClean="0"/>
          </a:p>
          <a:p>
            <a:r>
              <a:rPr kumimoji="1" lang="ja-JP" altLang="en-US" dirty="0" smtClean="0"/>
              <a:t>・取引価格が</a:t>
            </a:r>
            <a:r>
              <a:rPr kumimoji="1" lang="en-US" altLang="ja-JP" dirty="0" smtClean="0"/>
              <a:t>80</a:t>
            </a:r>
            <a:r>
              <a:rPr kumimoji="1" lang="ja-JP" altLang="en-US" dirty="0" smtClean="0"/>
              <a:t>円に達する「価格スパイク」が何度も発生しており，すなわち，それだけ需給がひっ迫する状況になっていたことがわかります。</a:t>
            </a:r>
            <a:endParaRPr kumimoji="1" lang="en-US" altLang="ja-JP" dirty="0" smtClean="0"/>
          </a:p>
          <a:p>
            <a:pPr defTabSz="883310">
              <a:defRPr/>
            </a:pPr>
            <a:r>
              <a:rPr kumimoji="1" lang="ja-JP" altLang="en-US" dirty="0" smtClean="0"/>
              <a:t>・一方で，</a:t>
            </a:r>
            <a:r>
              <a:rPr lang="en-US" altLang="ja-JP" dirty="0" smtClean="0">
                <a:latin typeface="Meiryo UI" panose="020B0604030504040204" pitchFamily="50" charset="-128"/>
                <a:ea typeface="Meiryo UI" panose="020B0604030504040204" pitchFamily="50" charset="-128"/>
              </a:rPr>
              <a:t>2022</a:t>
            </a:r>
            <a:r>
              <a:rPr lang="ja-JP" altLang="en-US" dirty="0" smtClean="0">
                <a:latin typeface="Meiryo UI" panose="020B0604030504040204" pitchFamily="50" charset="-128"/>
                <a:ea typeface="Meiryo UI" panose="020B0604030504040204" pitchFamily="50" charset="-128"/>
              </a:rPr>
              <a:t>年</a:t>
            </a:r>
            <a:r>
              <a:rPr lang="en-US" altLang="ja-JP" dirty="0" smtClean="0">
                <a:latin typeface="Meiryo UI" panose="020B0604030504040204" pitchFamily="50" charset="-128"/>
                <a:ea typeface="Meiryo UI" panose="020B0604030504040204" pitchFamily="50" charset="-128"/>
              </a:rPr>
              <a:t>3</a:t>
            </a:r>
            <a:r>
              <a:rPr lang="ja-JP" altLang="en-US" dirty="0" smtClean="0">
                <a:latin typeface="Meiryo UI" panose="020B0604030504040204" pitchFamily="50" charset="-128"/>
                <a:ea typeface="Meiryo UI" panose="020B0604030504040204" pitchFamily="50" charset="-128"/>
              </a:rPr>
              <a:t>月下旬以降は，太陽光の出る昼間帯は</a:t>
            </a:r>
            <a:r>
              <a:rPr lang="en-US" altLang="ja-JP" dirty="0" smtClean="0">
                <a:latin typeface="Meiryo UI" panose="020B0604030504040204" pitchFamily="50" charset="-128"/>
                <a:ea typeface="Meiryo UI" panose="020B0604030504040204" pitchFamily="50" charset="-128"/>
              </a:rPr>
              <a:t>0.01</a:t>
            </a:r>
            <a:r>
              <a:rPr lang="ja-JP" altLang="en-US" dirty="0" smtClean="0">
                <a:latin typeface="Meiryo UI" panose="020B0604030504040204" pitchFamily="50" charset="-128"/>
                <a:ea typeface="Meiryo UI" panose="020B0604030504040204" pitchFamily="50" charset="-128"/>
              </a:rPr>
              <a:t>円</a:t>
            </a:r>
            <a:r>
              <a:rPr lang="en-US" altLang="ja-JP" dirty="0" smtClean="0">
                <a:latin typeface="Meiryo UI" panose="020B0604030504040204" pitchFamily="50" charset="-128"/>
                <a:ea typeface="Meiryo UI" panose="020B0604030504040204" pitchFamily="50" charset="-128"/>
              </a:rPr>
              <a:t>/kWh</a:t>
            </a:r>
            <a:r>
              <a:rPr lang="ja-JP" altLang="en-US" dirty="0" err="1" smtClean="0">
                <a:latin typeface="Meiryo UI" panose="020B0604030504040204" pitchFamily="50" charset="-128"/>
                <a:ea typeface="Meiryo UI" panose="020B0604030504040204" pitchFamily="50" charset="-128"/>
              </a:rPr>
              <a:t>まで</a:t>
            </a:r>
            <a:r>
              <a:rPr lang="ja-JP" altLang="en-US" dirty="0" smtClean="0">
                <a:latin typeface="Meiryo UI" panose="020B0604030504040204" pitchFamily="50" charset="-128"/>
                <a:ea typeface="Meiryo UI" panose="020B0604030504040204" pitchFamily="50" charset="-128"/>
              </a:rPr>
              <a:t>下落するケースが頻発しております。</a:t>
            </a:r>
            <a:endParaRPr kumimoji="1" lang="ja-JP" altLang="en-US" dirty="0" smtClean="0">
              <a:latin typeface="Meiryo UI" panose="020B0604030504040204" pitchFamily="50" charset="-128"/>
              <a:ea typeface="Meiryo UI" panose="020B0604030504040204" pitchFamily="50"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2</a:t>
            </a:fld>
            <a:endParaRPr kumimoji="1" lang="ja-JP" altLang="en-US"/>
          </a:p>
        </p:txBody>
      </p:sp>
    </p:spTree>
    <p:extLst>
      <p:ext uri="{BB962C8B-B14F-4D97-AF65-F5344CB8AC3E}">
        <p14:creationId xmlns:p14="http://schemas.microsoft.com/office/powerpoint/2010/main" val="2337034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・続きまして，足元の</a:t>
            </a:r>
            <a:r>
              <a:rPr kumimoji="1" lang="en-US" altLang="ja-JP" dirty="0" smtClean="0"/>
              <a:t>1</a:t>
            </a:r>
            <a:r>
              <a:rPr kumimoji="1" lang="ja-JP" altLang="en-US" dirty="0" smtClean="0"/>
              <a:t>日の中での価格推移を見てみます。</a:t>
            </a:r>
            <a:endParaRPr kumimoji="1" lang="en-US" altLang="ja-JP" dirty="0" smtClean="0"/>
          </a:p>
          <a:p>
            <a:r>
              <a:rPr kumimoji="1" lang="ja-JP" altLang="en-US" dirty="0" smtClean="0"/>
              <a:t>・こちらは</a:t>
            </a:r>
            <a:r>
              <a:rPr kumimoji="1" lang="en-US" altLang="ja-JP" dirty="0" smtClean="0"/>
              <a:t>5/18</a:t>
            </a:r>
            <a:r>
              <a:rPr kumimoji="1" lang="ja-JP" altLang="en-US" dirty="0" smtClean="0"/>
              <a:t>における</a:t>
            </a:r>
            <a:r>
              <a:rPr kumimoji="1" lang="en-US" altLang="ja-JP" dirty="0" smtClean="0"/>
              <a:t>48</a:t>
            </a:r>
            <a:r>
              <a:rPr kumimoji="1" lang="ja-JP" altLang="en-US" dirty="0" smtClean="0"/>
              <a:t>コマの推移ですが，</a:t>
            </a:r>
            <a:r>
              <a:rPr kumimoji="1" lang="en-US" altLang="ja-JP" dirty="0" smtClean="0"/>
              <a:t>8:00~15:00</a:t>
            </a:r>
            <a:r>
              <a:rPr kumimoji="1" lang="ja-JP" altLang="en-US" dirty="0" err="1" smtClean="0"/>
              <a:t>までの</a:t>
            </a:r>
            <a:r>
              <a:rPr kumimoji="1" lang="ja-JP" altLang="en-US" dirty="0" smtClean="0"/>
              <a:t>太陽が出ている時間帯において，</a:t>
            </a:r>
            <a:r>
              <a:rPr kumimoji="1" lang="en-US" altLang="ja-JP" dirty="0" smtClean="0"/>
              <a:t>0.01</a:t>
            </a:r>
            <a:r>
              <a:rPr kumimoji="1" lang="ja-JP" altLang="en-US" dirty="0" smtClean="0"/>
              <a:t>円</a:t>
            </a:r>
            <a:r>
              <a:rPr kumimoji="1" lang="en-US" altLang="ja-JP" dirty="0" smtClean="0"/>
              <a:t>/kWh</a:t>
            </a:r>
            <a:r>
              <a:rPr kumimoji="1" lang="ja-JP" altLang="en-US" dirty="0" smtClean="0"/>
              <a:t>が並んでいます。</a:t>
            </a:r>
            <a:endParaRPr kumimoji="1" lang="en-US" altLang="ja-JP" dirty="0" smtClean="0"/>
          </a:p>
          <a:p>
            <a:r>
              <a:rPr kumimoji="1" lang="ja-JP" altLang="en-US" dirty="0" smtClean="0"/>
              <a:t>・その一方で，太陽が出る前の</a:t>
            </a:r>
            <a:r>
              <a:rPr kumimoji="1" lang="en-US" altLang="ja-JP" dirty="0" smtClean="0"/>
              <a:t>0:00~7:00</a:t>
            </a:r>
            <a:r>
              <a:rPr kumimoji="1" lang="ja-JP" altLang="en-US" dirty="0" smtClean="0"/>
              <a:t>では</a:t>
            </a:r>
            <a:r>
              <a:rPr kumimoji="1" lang="en-US" altLang="ja-JP" dirty="0" smtClean="0"/>
              <a:t>20</a:t>
            </a:r>
            <a:r>
              <a:rPr kumimoji="1" lang="ja-JP" altLang="en-US" dirty="0" smtClean="0"/>
              <a:t>円</a:t>
            </a:r>
            <a:r>
              <a:rPr kumimoji="1" lang="en-US" altLang="ja-JP" dirty="0" smtClean="0"/>
              <a:t>/kWh</a:t>
            </a:r>
            <a:r>
              <a:rPr kumimoji="1" lang="ja-JP" altLang="en-US" dirty="0" smtClean="0"/>
              <a:t>程度，日没後で需要のかかる点灯帯においては</a:t>
            </a:r>
            <a:r>
              <a:rPr kumimoji="1" lang="en-US" altLang="ja-JP" dirty="0" smtClean="0"/>
              <a:t>25</a:t>
            </a:r>
            <a:r>
              <a:rPr kumimoji="1" lang="ja-JP" altLang="en-US" dirty="0" smtClean="0"/>
              <a:t>円</a:t>
            </a:r>
            <a:r>
              <a:rPr kumimoji="1" lang="en-US" altLang="ja-JP" dirty="0" smtClean="0"/>
              <a:t>/kWh</a:t>
            </a:r>
            <a:r>
              <a:rPr kumimoji="1" lang="ja-JP" altLang="en-US" dirty="0" smtClean="0"/>
              <a:t>程度で推移しております。</a:t>
            </a:r>
            <a:endParaRPr kumimoji="1" lang="en-US" altLang="ja-JP" dirty="0" smtClean="0"/>
          </a:p>
          <a:p>
            <a:r>
              <a:rPr kumimoji="1" lang="ja-JP" altLang="en-US" dirty="0" smtClean="0"/>
              <a:t>・このような各</a:t>
            </a:r>
            <a:r>
              <a:rPr kumimoji="1" lang="en-US" altLang="ja-JP" dirty="0" smtClean="0"/>
              <a:t>48</a:t>
            </a:r>
            <a:r>
              <a:rPr kumimoji="1" lang="ja-JP" altLang="en-US" dirty="0" smtClean="0"/>
              <a:t>コマの価格はどのように決定しているのでしょうか。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3</a:t>
            </a:fld>
            <a:endParaRPr kumimoji="1" lang="ja-JP" altLang="en-US"/>
          </a:p>
        </p:txBody>
      </p:sp>
    </p:spTree>
    <p:extLst>
      <p:ext uri="{BB962C8B-B14F-4D97-AF65-F5344CB8AC3E}">
        <p14:creationId xmlns:p14="http://schemas.microsoft.com/office/powerpoint/2010/main" val="2287262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・記事内で解説している「シングルプライスオークション方式」を踏まえ，実際の売買成立状況をみていきます。</a:t>
            </a:r>
            <a:endParaRPr kumimoji="1" lang="en-US" altLang="ja-JP" dirty="0" smtClean="0"/>
          </a:p>
          <a:p>
            <a:r>
              <a:rPr kumimoji="1" lang="ja-JP" altLang="en-US" dirty="0" smtClean="0"/>
              <a:t>・こちらは</a:t>
            </a:r>
            <a:r>
              <a:rPr kumimoji="1" lang="en-US" altLang="ja-JP" dirty="0" smtClean="0"/>
              <a:t>5/8 17:30-18:00</a:t>
            </a:r>
            <a:r>
              <a:rPr kumimoji="1" lang="ja-JP" altLang="en-US" dirty="0" smtClean="0"/>
              <a:t>のコマにおける売買成立状況です。縦軸は注文価格，横軸は注文量となっており，また，赤線が売り注文の状況を，青線が買い注文の状況を表しており，その交点である</a:t>
            </a:r>
            <a:r>
              <a:rPr kumimoji="1" lang="en-US" altLang="ja-JP" dirty="0" smtClean="0"/>
              <a:t>14.99</a:t>
            </a:r>
            <a:r>
              <a:rPr kumimoji="1" lang="ja-JP" altLang="en-US" dirty="0" smtClean="0"/>
              <a:t>円で売買が成立していることがわかります。</a:t>
            </a:r>
            <a:endParaRPr kumimoji="1" lang="en-US" altLang="ja-JP" dirty="0" smtClean="0"/>
          </a:p>
          <a:p>
            <a:r>
              <a:rPr kumimoji="1" lang="ja-JP" altLang="en-US" dirty="0" smtClean="0"/>
              <a:t>・スポット市場では，</a:t>
            </a:r>
            <a:r>
              <a:rPr kumimoji="1" lang="en-US" altLang="ja-JP" dirty="0" smtClean="0"/>
              <a:t>1</a:t>
            </a:r>
            <a:r>
              <a:rPr kumimoji="1" lang="ja-JP" altLang="en-US" dirty="0" smtClean="0"/>
              <a:t>日</a:t>
            </a:r>
            <a:r>
              <a:rPr kumimoji="1" lang="en-US" altLang="ja-JP" dirty="0" smtClean="0"/>
              <a:t>48</a:t>
            </a:r>
            <a:r>
              <a:rPr kumimoji="1" lang="ja-JP" altLang="en-US" dirty="0" smtClean="0"/>
              <a:t>コマ全てに対してこのような処理が行われ，取引価格を決定しています。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4</a:t>
            </a:fld>
            <a:endParaRPr kumimoji="1" lang="ja-JP" altLang="en-US"/>
          </a:p>
        </p:txBody>
      </p:sp>
    </p:spTree>
    <p:extLst>
      <p:ext uri="{BB962C8B-B14F-4D97-AF65-F5344CB8AC3E}">
        <p14:creationId xmlns:p14="http://schemas.microsoft.com/office/powerpoint/2010/main" val="1662322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・同日</a:t>
            </a:r>
            <a:r>
              <a:rPr kumimoji="1" lang="en-US" altLang="ja-JP" dirty="0" smtClean="0"/>
              <a:t>5/8</a:t>
            </a:r>
            <a:r>
              <a:rPr kumimoji="1" lang="ja-JP" altLang="en-US" dirty="0" smtClean="0"/>
              <a:t>の昼間は著しく価格が下落しましたので，その状況を見てまいります。</a:t>
            </a:r>
            <a:endParaRPr kumimoji="1" lang="en-US" altLang="ja-JP" dirty="0" smtClean="0"/>
          </a:p>
          <a:p>
            <a:r>
              <a:rPr kumimoji="1" lang="ja-JP" altLang="en-US" dirty="0" smtClean="0"/>
              <a:t>・売り札と買い札を示す線が離れてしまい，交点が大きく下がっています。（一見線が交わっていないように見えるが，実際は</a:t>
            </a:r>
            <a:r>
              <a:rPr kumimoji="1" lang="en-US" altLang="ja-JP" dirty="0" smtClean="0"/>
              <a:t>1kWh</a:t>
            </a:r>
            <a:r>
              <a:rPr kumimoji="1" lang="ja-JP" altLang="en-US" dirty="0" smtClean="0"/>
              <a:t>あたり</a:t>
            </a:r>
            <a:r>
              <a:rPr kumimoji="1" lang="en-US" altLang="ja-JP" dirty="0" smtClean="0"/>
              <a:t>0.01</a:t>
            </a:r>
            <a:r>
              <a:rPr kumimoji="1" lang="ja-JP" altLang="en-US" dirty="0" smtClean="0"/>
              <a:t>円の部分で交わっています。）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5</a:t>
            </a:fld>
            <a:endParaRPr kumimoji="1" lang="ja-JP" altLang="en-US"/>
          </a:p>
        </p:txBody>
      </p:sp>
    </p:spTree>
    <p:extLst>
      <p:ext uri="{BB962C8B-B14F-4D97-AF65-F5344CB8AC3E}">
        <p14:creationId xmlns:p14="http://schemas.microsoft.com/office/powerpoint/2010/main" val="34202109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・なぜこのようになったのでしょうか。</a:t>
            </a:r>
            <a:endParaRPr kumimoji="1" lang="en-US" altLang="ja-JP" dirty="0" smtClean="0"/>
          </a:p>
          <a:p>
            <a:r>
              <a:rPr kumimoji="1" lang="ja-JP" altLang="en-US" dirty="0" smtClean="0"/>
              <a:t>・この時，天気予報では全国的に晴れ，気温も平年と比べ高めとなっていました。</a:t>
            </a:r>
            <a:endParaRPr kumimoji="1" lang="en-US" altLang="ja-JP" dirty="0" smtClean="0"/>
          </a:p>
          <a:p>
            <a:r>
              <a:rPr kumimoji="1" lang="ja-JP" altLang="en-US" dirty="0" smtClean="0"/>
              <a:t>・つまり，売り札側では太陽光による発電量が増加すること，また，その分火力発電所が焚き減らされて余力が大量に生じることで売り入札量が増加します。</a:t>
            </a:r>
            <a:endParaRPr kumimoji="1" lang="en-US" altLang="ja-JP" dirty="0" smtClean="0"/>
          </a:p>
          <a:p>
            <a:r>
              <a:rPr kumimoji="1" lang="ja-JP" altLang="en-US" dirty="0" smtClean="0"/>
              <a:t>・一方，買い札側では天候が良く，同じＧＷ期間中でも先ほどの</a:t>
            </a:r>
            <a:r>
              <a:rPr kumimoji="1" lang="en-US" altLang="ja-JP" dirty="0" smtClean="0"/>
              <a:t>17:30-18:00</a:t>
            </a:r>
            <a:r>
              <a:rPr kumimoji="1" lang="ja-JP" altLang="en-US" dirty="0" smtClean="0"/>
              <a:t>のコマと比較すると昼間は需要がかからないことから，大きく需要が減少し買い入札量が減少します。</a:t>
            </a:r>
            <a:endParaRPr kumimoji="1" lang="en-US" altLang="ja-JP" dirty="0" smtClean="0"/>
          </a:p>
          <a:p>
            <a:r>
              <a:rPr kumimoji="1" lang="ja-JP" altLang="en-US" dirty="0" smtClean="0"/>
              <a:t>・このように供給力が溢れる一方で需要が伸びなかったことで，大きく価格が下落しました。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6</a:t>
            </a:fld>
            <a:endParaRPr kumimoji="1" lang="ja-JP" altLang="en-US"/>
          </a:p>
        </p:txBody>
      </p:sp>
    </p:spTree>
    <p:extLst>
      <p:ext uri="{BB962C8B-B14F-4D97-AF65-F5344CB8AC3E}">
        <p14:creationId xmlns:p14="http://schemas.microsoft.com/office/powerpoint/2010/main" val="3425257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・続いて「価格スパイク」が発生した時の状況を見ていくが，比較のため，価格スパイクが発生した</a:t>
            </a:r>
            <a:r>
              <a:rPr kumimoji="1" lang="en-US" altLang="ja-JP" dirty="0" smtClean="0"/>
              <a:t>1</a:t>
            </a:r>
            <a:r>
              <a:rPr kumimoji="1" lang="ja-JP" altLang="en-US" dirty="0" smtClean="0"/>
              <a:t>日前の状況を見ていきます。</a:t>
            </a:r>
            <a:endParaRPr kumimoji="1" lang="en-US" altLang="ja-JP" dirty="0" smtClean="0"/>
          </a:p>
          <a:p>
            <a:r>
              <a:rPr kumimoji="1" lang="ja-JP" altLang="en-US" dirty="0" smtClean="0"/>
              <a:t>・価格スパイクの前日</a:t>
            </a:r>
            <a:r>
              <a:rPr lang="en-US" altLang="ja-JP" dirty="0">
                <a:latin typeface="Meiryo UI" panose="020B0604030504040204" pitchFamily="50" charset="-128"/>
                <a:ea typeface="Meiryo UI" panose="020B0604030504040204" pitchFamily="50" charset="-128"/>
              </a:rPr>
              <a:t>15:00</a:t>
            </a:r>
            <a:r>
              <a:rPr lang="ja-JP" altLang="en-US" dirty="0">
                <a:latin typeface="Meiryo UI" panose="020B0604030504040204" pitchFamily="50" charset="-128"/>
                <a:ea typeface="Meiryo UI" panose="020B0604030504040204" pitchFamily="50" charset="-128"/>
              </a:rPr>
              <a:t>～</a:t>
            </a:r>
            <a:r>
              <a:rPr lang="en-US" altLang="ja-JP" dirty="0" smtClean="0">
                <a:latin typeface="Meiryo UI" panose="020B0604030504040204" pitchFamily="50" charset="-128"/>
                <a:ea typeface="Meiryo UI" panose="020B0604030504040204" pitchFamily="50" charset="-128"/>
              </a:rPr>
              <a:t>15:30</a:t>
            </a:r>
            <a:r>
              <a:rPr lang="ja-JP" altLang="en-US" dirty="0" smtClean="0">
                <a:latin typeface="Meiryo UI" panose="020B0604030504040204" pitchFamily="50" charset="-128"/>
                <a:ea typeface="Meiryo UI" panose="020B0604030504040204" pitchFamily="50" charset="-128"/>
              </a:rPr>
              <a:t>のコマ</a:t>
            </a:r>
            <a:r>
              <a:rPr kumimoji="1" lang="ja-JP" altLang="en-US" dirty="0" smtClean="0"/>
              <a:t>においては，売り注文のカーブと買い注文のカーブの交点である</a:t>
            </a:r>
            <a:r>
              <a:rPr kumimoji="1" lang="en-US" altLang="ja-JP" dirty="0" smtClean="0"/>
              <a:t>13.17</a:t>
            </a:r>
            <a:r>
              <a:rPr kumimoji="1" lang="ja-JP" altLang="en-US" dirty="0" smtClean="0"/>
              <a:t>円で売買が成立しております。</a:t>
            </a:r>
          </a:p>
          <a:p>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7</a:t>
            </a:fld>
            <a:endParaRPr kumimoji="1" lang="ja-JP" altLang="en-US"/>
          </a:p>
        </p:txBody>
      </p:sp>
    </p:spTree>
    <p:extLst>
      <p:ext uri="{BB962C8B-B14F-4D97-AF65-F5344CB8AC3E}">
        <p14:creationId xmlns:p14="http://schemas.microsoft.com/office/powerpoint/2010/main" val="2148756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・今度は「価格スパイク」が発生した時の状況として，需給逼迫が起きた</a:t>
            </a:r>
            <a:r>
              <a:rPr kumimoji="1" lang="en-US" altLang="ja-JP" dirty="0" smtClean="0"/>
              <a:t>3/22</a:t>
            </a:r>
            <a:r>
              <a:rPr kumimoji="1" lang="ja-JP" altLang="en-US" dirty="0" smtClean="0"/>
              <a:t>の同じコマを見ていきます。</a:t>
            </a:r>
            <a:endParaRPr kumimoji="1" lang="en-US" altLang="ja-JP" dirty="0" smtClean="0"/>
          </a:p>
          <a:p>
            <a:r>
              <a:rPr kumimoji="1" lang="ja-JP" altLang="en-US" dirty="0" smtClean="0"/>
              <a:t>・この時は，交点の位置が大きく上がり，</a:t>
            </a:r>
            <a:r>
              <a:rPr kumimoji="1" lang="en-US" altLang="ja-JP" dirty="0" smtClean="0"/>
              <a:t>80.00</a:t>
            </a:r>
            <a:r>
              <a:rPr kumimoji="1" lang="ja-JP" altLang="en-US" dirty="0" smtClean="0"/>
              <a:t>円</a:t>
            </a:r>
            <a:r>
              <a:rPr kumimoji="1" lang="en-US" altLang="ja-JP" dirty="0" smtClean="0"/>
              <a:t>/kWh</a:t>
            </a:r>
            <a:r>
              <a:rPr kumimoji="1" lang="ja-JP" altLang="en-US" dirty="0" smtClean="0"/>
              <a:t>に達しています。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8</a:t>
            </a:fld>
            <a:endParaRPr kumimoji="1" lang="ja-JP" altLang="en-US"/>
          </a:p>
        </p:txBody>
      </p:sp>
    </p:spTree>
    <p:extLst>
      <p:ext uri="{BB962C8B-B14F-4D97-AF65-F5344CB8AC3E}">
        <p14:creationId xmlns:p14="http://schemas.microsoft.com/office/powerpoint/2010/main" val="3526138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・なぜこのようになったのでしょうか。</a:t>
            </a:r>
            <a:endParaRPr kumimoji="1" lang="en-US" altLang="ja-JP" dirty="0" smtClean="0"/>
          </a:p>
          <a:p>
            <a:r>
              <a:rPr kumimoji="1" lang="ja-JP" altLang="en-US" b="0" dirty="0" smtClean="0"/>
              <a:t>・この日は低気圧の影響で寒気が流れ込んでおり天候が悪化し，特に関東地方では凍える寒さとなる予報となっておりました。</a:t>
            </a:r>
            <a:endParaRPr kumimoji="1" lang="en-US" altLang="ja-JP" b="0" dirty="0" smtClean="0"/>
          </a:p>
          <a:p>
            <a:r>
              <a:rPr kumimoji="1" lang="ja-JP" altLang="en-US" b="0" dirty="0" smtClean="0"/>
              <a:t>・これらの要因によって，太陽光の発電量が前日と比べ大幅に減少し，また，</a:t>
            </a:r>
            <a:r>
              <a:rPr kumimoji="1" lang="en-US" altLang="ja-JP" b="0" dirty="0" smtClean="0"/>
              <a:t>3/16</a:t>
            </a:r>
            <a:r>
              <a:rPr kumimoji="1" lang="ja-JP" altLang="en-US" b="0" dirty="0" smtClean="0"/>
              <a:t>発生の地震により多くの火力発電所停止して供給力は薄くなっているなかで高需要に対応するため発電所を炊き増しすることで，発電余力は減少し売り札が大きく減少しています。</a:t>
            </a:r>
            <a:endParaRPr kumimoji="1" lang="en-US" altLang="ja-JP" b="0" dirty="0" smtClean="0"/>
          </a:p>
          <a:p>
            <a:r>
              <a:rPr kumimoji="1" lang="ja-JP" altLang="en-US" b="0" dirty="0" smtClean="0"/>
              <a:t>・一方で，買い手側では，需要増を見込み買い札が大きく増加することとなり，その結果，売買の交点が</a:t>
            </a:r>
            <a:r>
              <a:rPr kumimoji="1" lang="en-US" altLang="ja-JP" b="0" dirty="0" smtClean="0"/>
              <a:t>80.00</a:t>
            </a:r>
            <a:r>
              <a:rPr kumimoji="1" lang="ja-JP" altLang="en-US" b="0" dirty="0" smtClean="0"/>
              <a:t>円</a:t>
            </a:r>
            <a:r>
              <a:rPr kumimoji="1" lang="en-US" altLang="ja-JP" b="0" dirty="0" smtClean="0"/>
              <a:t>/kWh</a:t>
            </a:r>
            <a:r>
              <a:rPr kumimoji="1" lang="ja-JP" altLang="en-US" b="0" dirty="0" err="1" smtClean="0"/>
              <a:t>まで</a:t>
            </a:r>
            <a:r>
              <a:rPr kumimoji="1" lang="ja-JP" altLang="en-US" b="0" dirty="0" smtClean="0"/>
              <a:t>上昇することとなったのです。</a:t>
            </a:r>
            <a:endParaRPr kumimoji="1" lang="en-US" altLang="ja-JP" b="0"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9</a:t>
            </a:fld>
            <a:endParaRPr kumimoji="1" lang="ja-JP" altLang="en-US"/>
          </a:p>
        </p:txBody>
      </p:sp>
    </p:spTree>
    <p:extLst>
      <p:ext uri="{BB962C8B-B14F-4D97-AF65-F5344CB8AC3E}">
        <p14:creationId xmlns:p14="http://schemas.microsoft.com/office/powerpoint/2010/main" val="3740979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ここまでの内容をおさらいいたします。</a:t>
            </a:r>
            <a:endParaRPr kumimoji="1" lang="en-US" altLang="ja-JP" dirty="0" smtClean="0"/>
          </a:p>
          <a:p>
            <a:r>
              <a:rPr kumimoji="1" lang="ja-JP" altLang="en-US" dirty="0" smtClean="0"/>
              <a:t>・スポット市場の価格とは，売り注文と買い注文のカーブの交点で決定します。</a:t>
            </a:r>
            <a:endParaRPr kumimoji="1" lang="en-US" altLang="ja-JP" dirty="0" smtClean="0"/>
          </a:p>
          <a:p>
            <a:r>
              <a:rPr kumimoji="1" lang="ja-JP" altLang="en-US" dirty="0" smtClean="0"/>
              <a:t>・需給逼迫等では，売り手側では高需要等により市場に投入する余力が減少する一方で，買い手側では需要の増加に対応するため買い入札量が増加することにより，価格が高騰します。</a:t>
            </a:r>
            <a:endParaRPr kumimoji="1" lang="en-US" altLang="ja-JP" dirty="0" smtClean="0"/>
          </a:p>
          <a:p>
            <a:r>
              <a:rPr kumimoji="1" lang="ja-JP" altLang="en-US" dirty="0" smtClean="0"/>
              <a:t>・また，春や秋においては，売り手側では低需要と再エネの増加により供給力に大きな余裕ができる一方で，買い手側では需要が減少しているため買い入札量が減少し，価格が下落します。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10</a:t>
            </a:fld>
            <a:endParaRPr kumimoji="1" lang="ja-JP" altLang="en-US"/>
          </a:p>
        </p:txBody>
      </p:sp>
    </p:spTree>
    <p:extLst>
      <p:ext uri="{BB962C8B-B14F-4D97-AF65-F5344CB8AC3E}">
        <p14:creationId xmlns:p14="http://schemas.microsoft.com/office/powerpoint/2010/main" val="1674017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・足元では，新聞報道等でもある通り，燃料価格が高止まりしていることで売り手側の価格付けが高い状態が続き，価格スパイクが起こらずとも慢性的に価格が高い状態が続いております。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CBA29B4-5353-459C-B771-B5D0F4505E21}" type="slidenum">
              <a:rPr kumimoji="1" lang="ja-JP" altLang="en-US" smtClean="0"/>
              <a:t>11</a:t>
            </a:fld>
            <a:endParaRPr kumimoji="1" lang="ja-JP" altLang="en-US"/>
          </a:p>
        </p:txBody>
      </p:sp>
    </p:spTree>
    <p:extLst>
      <p:ext uri="{BB962C8B-B14F-4D97-AF65-F5344CB8AC3E}">
        <p14:creationId xmlns:p14="http://schemas.microsoft.com/office/powerpoint/2010/main" val="2031593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546391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305641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3426547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047147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15090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33682471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4057832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40467672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18478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150413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64D88949-D668-40E7-B2BA-59E758DD743C}" type="datetimeFigureOut">
              <a:rPr kumimoji="1" lang="ja-JP" altLang="en-US" smtClean="0"/>
              <a:t>2022/6/14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51D63B1-B313-473D-9797-51F7DACB64D6}" type="slidenum">
              <a:rPr kumimoji="1" lang="ja-JP" altLang="en-US" smtClean="0"/>
              <a:t>‹#›</a:t>
            </a:fld>
            <a:endParaRPr kumimoji="1" lang="ja-JP" altLang="en-US"/>
          </a:p>
        </p:txBody>
      </p:sp>
    </p:spTree>
    <p:extLst>
      <p:ext uri="{BB962C8B-B14F-4D97-AF65-F5344CB8AC3E}">
        <p14:creationId xmlns:p14="http://schemas.microsoft.com/office/powerpoint/2010/main" val="26679860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ＭＳ 明朝" panose="02020609040205080304" pitchFamily="17" charset="-128"/>
                <a:ea typeface="ＭＳ 明朝" panose="02020609040205080304" pitchFamily="17" charset="-128"/>
              </a:defRPr>
            </a:lvl1pPr>
          </a:lstStyle>
          <a:p>
            <a:fld id="{64D88949-D668-40E7-B2BA-59E758DD743C}" type="datetimeFigureOut">
              <a:rPr lang="ja-JP" altLang="en-US" smtClean="0"/>
              <a:pPr/>
              <a:t>2022/6/14</a:t>
            </a:fld>
            <a:endParaRPr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ＭＳ 明朝" panose="02020609040205080304" pitchFamily="17" charset="-128"/>
                <a:ea typeface="ＭＳ 明朝" panose="02020609040205080304" pitchFamily="17" charset="-128"/>
              </a:defRPr>
            </a:lvl1pPr>
          </a:lstStyle>
          <a:p>
            <a:endParaRPr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ＭＳ 明朝" panose="02020609040205080304" pitchFamily="17" charset="-128"/>
                <a:ea typeface="ＭＳ 明朝" panose="02020609040205080304" pitchFamily="17" charset="-128"/>
              </a:defRPr>
            </a:lvl1pPr>
          </a:lstStyle>
          <a:p>
            <a:fld id="{F51D63B1-B313-473D-9797-51F7DACB64D6}" type="slidenum">
              <a:rPr lang="ja-JP" altLang="en-US" smtClean="0"/>
              <a:pPr/>
              <a:t>‹#›</a:t>
            </a:fld>
            <a:endParaRPr lang="ja-JP" altLang="en-US"/>
          </a:p>
        </p:txBody>
      </p:sp>
    </p:spTree>
    <p:extLst>
      <p:ext uri="{BB962C8B-B14F-4D97-AF65-F5344CB8AC3E}">
        <p14:creationId xmlns:p14="http://schemas.microsoft.com/office/powerpoint/2010/main" val="371867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ＭＳ 明朝" panose="02020609040205080304" pitchFamily="17" charset="-128"/>
          <a:ea typeface="ＭＳ 明朝" panose="02020609040205080304" pitchFamily="17"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ＭＳ 明朝" panose="02020609040205080304" pitchFamily="17" charset="-128"/>
          <a:ea typeface="ＭＳ 明朝" panose="02020609040205080304" pitchFamily="17" charset="-128"/>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ＭＳ 明朝" panose="02020609040205080304" pitchFamily="17" charset="-128"/>
          <a:ea typeface="ＭＳ 明朝" panose="02020609040205080304" pitchFamily="17" charset="-128"/>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ＭＳ 明朝" panose="02020609040205080304" pitchFamily="17" charset="-128"/>
          <a:ea typeface="ＭＳ 明朝" panose="02020609040205080304" pitchFamily="17" charset="-128"/>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明朝" panose="02020609040205080304" pitchFamily="17" charset="-128"/>
          <a:ea typeface="ＭＳ 明朝" panose="02020609040205080304" pitchFamily="17" charset="-128"/>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ＭＳ 明朝" panose="02020609040205080304" pitchFamily="17" charset="-128"/>
          <a:ea typeface="ＭＳ 明朝" panose="02020609040205080304" pitchFamily="17"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endParaRPr kumimoji="1" lang="ja-JP" altLang="en-US"/>
          </a:p>
        </p:txBody>
      </p:sp>
      <p:sp>
        <p:nvSpPr>
          <p:cNvPr id="9" name="コンテンツ プレースホルダー 8"/>
          <p:cNvSpPr>
            <a:spLocks noGrp="1"/>
          </p:cNvSpPr>
          <p:nvPr>
            <p:ph idx="1"/>
          </p:nvPr>
        </p:nvSpPr>
        <p:spPr/>
        <p:txBody>
          <a:bodyPr/>
          <a:lstStyle/>
          <a:p>
            <a:endParaRPr kumimoji="1" lang="ja-JP" altLang="en-US"/>
          </a:p>
        </p:txBody>
      </p:sp>
      <p:pic>
        <p:nvPicPr>
          <p:cNvPr id="11" name="図 10"/>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4646" y="0"/>
            <a:ext cx="12007354" cy="6858000"/>
          </a:xfrm>
          <a:prstGeom prst="rect">
            <a:avLst/>
          </a:prstGeom>
        </p:spPr>
      </p:pic>
    </p:spTree>
    <p:extLst>
      <p:ext uri="{BB962C8B-B14F-4D97-AF65-F5344CB8AC3E}">
        <p14:creationId xmlns:p14="http://schemas.microsoft.com/office/powerpoint/2010/main" val="38638705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endParaRPr kumimoji="1" lang="ja-JP" altLang="en-US"/>
          </a:p>
        </p:txBody>
      </p:sp>
      <p:sp>
        <p:nvSpPr>
          <p:cNvPr id="6" name="コンテンツ プレースホルダー 5"/>
          <p:cNvSpPr>
            <a:spLocks noGrp="1"/>
          </p:cNvSpPr>
          <p:nvPr>
            <p:ph idx="1"/>
          </p:nvPr>
        </p:nvSpPr>
        <p:spPr/>
        <p:txBody>
          <a:bodyPr/>
          <a:lstStyle/>
          <a:p>
            <a:endParaRPr kumimoji="1" lang="ja-JP" altLang="en-US" dirty="0"/>
          </a:p>
        </p:txBody>
      </p:sp>
      <p:pic>
        <p:nvPicPr>
          <p:cNvPr id="7" name="図 6"/>
          <p:cNvPicPr>
            <a:picLocks noChangeAspect="1"/>
          </p:cNvPicPr>
          <p:nvPr/>
        </p:nvPicPr>
        <p:blipFill rotWithShape="1">
          <a:blip r:embed="rId3" cstate="email">
            <a:extLst>
              <a:ext uri="{28A0092B-C50C-407E-A947-70E740481C1C}">
                <a14:useLocalDpi xmlns:a14="http://schemas.microsoft.com/office/drawing/2010/main"/>
              </a:ext>
            </a:extLst>
          </a:blip>
          <a:srcRect l="16576" t="7812" r="18919" b="28349"/>
          <a:stretch/>
        </p:blipFill>
        <p:spPr>
          <a:xfrm>
            <a:off x="114300" y="0"/>
            <a:ext cx="12077700" cy="6720276"/>
          </a:xfrm>
          <a:prstGeom prst="rect">
            <a:avLst/>
          </a:prstGeom>
        </p:spPr>
      </p:pic>
    </p:spTree>
    <p:extLst>
      <p:ext uri="{BB962C8B-B14F-4D97-AF65-F5344CB8AC3E}">
        <p14:creationId xmlns:p14="http://schemas.microsoft.com/office/powerpoint/2010/main" val="2140575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endParaRPr kumimoji="1" lang="ja-JP" altLang="en-US"/>
          </a:p>
        </p:txBody>
      </p:sp>
      <p:sp>
        <p:nvSpPr>
          <p:cNvPr id="5" name="コンテンツ プレースホルダー 4"/>
          <p:cNvSpPr>
            <a:spLocks noGrp="1"/>
          </p:cNvSpPr>
          <p:nvPr>
            <p:ph idx="1"/>
          </p:nvPr>
        </p:nvSpPr>
        <p:spPr/>
        <p:txBody>
          <a:bodyPr/>
          <a:lstStyle/>
          <a:p>
            <a:endParaRPr kumimoji="1" lang="ja-JP" altLang="en-US"/>
          </a:p>
        </p:txBody>
      </p:sp>
      <p:pic>
        <p:nvPicPr>
          <p:cNvPr id="6" name="図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
            <a:ext cx="12017829" cy="6840189"/>
          </a:xfrm>
          <a:prstGeom prst="rect">
            <a:avLst/>
          </a:prstGeom>
        </p:spPr>
      </p:pic>
    </p:spTree>
    <p:extLst>
      <p:ext uri="{BB962C8B-B14F-4D97-AF65-F5344CB8AC3E}">
        <p14:creationId xmlns:p14="http://schemas.microsoft.com/office/powerpoint/2010/main" val="23552068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endParaRPr kumimoji="1" lang="ja-JP" altLang="en-US"/>
          </a:p>
        </p:txBody>
      </p:sp>
      <p:pic>
        <p:nvPicPr>
          <p:cNvPr id="6" name="図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2272" y="0"/>
            <a:ext cx="11838214" cy="6764694"/>
          </a:xfrm>
          <a:prstGeom prst="rect">
            <a:avLst/>
          </a:prstGeom>
        </p:spPr>
      </p:pic>
    </p:spTree>
    <p:extLst>
      <p:ext uri="{BB962C8B-B14F-4D97-AF65-F5344CB8AC3E}">
        <p14:creationId xmlns:p14="http://schemas.microsoft.com/office/powerpoint/2010/main" val="3135660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1514" y="0"/>
            <a:ext cx="12050486" cy="6846867"/>
          </a:xfrm>
          <a:prstGeom prst="rect">
            <a:avLst/>
          </a:prstGeom>
        </p:spPr>
      </p:pic>
    </p:spTree>
    <p:extLst>
      <p:ext uri="{BB962C8B-B14F-4D97-AF65-F5344CB8AC3E}">
        <p14:creationId xmlns:p14="http://schemas.microsoft.com/office/powerpoint/2010/main" val="34252588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9000"/>
          </a:schemeClr>
        </a:solidFill>
        <a:effectLst/>
      </p:bgPr>
    </p:bg>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endParaRPr kumimoji="1" lang="ja-JP" altLang="en-US"/>
          </a:p>
        </p:txBody>
      </p:sp>
      <p:pic>
        <p:nvPicPr>
          <p:cNvPr id="7" name="図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23157" y="0"/>
            <a:ext cx="11968843" cy="6810248"/>
          </a:xfrm>
          <a:prstGeom prst="rect">
            <a:avLst/>
          </a:prstGeom>
        </p:spPr>
      </p:pic>
    </p:spTree>
    <p:extLst>
      <p:ext uri="{BB962C8B-B14F-4D97-AF65-F5344CB8AC3E}">
        <p14:creationId xmlns:p14="http://schemas.microsoft.com/office/powerpoint/2010/main" val="5043527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61257" y="97782"/>
            <a:ext cx="11740243" cy="6760218"/>
          </a:xfrm>
          <a:prstGeom prst="rect">
            <a:avLst/>
          </a:prstGeom>
        </p:spPr>
      </p:pic>
    </p:spTree>
    <p:extLst>
      <p:ext uri="{BB962C8B-B14F-4D97-AF65-F5344CB8AC3E}">
        <p14:creationId xmlns:p14="http://schemas.microsoft.com/office/powerpoint/2010/main" val="575475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001500" cy="6783457"/>
          </a:xfrm>
          <a:prstGeom prst="rect">
            <a:avLst/>
          </a:prstGeom>
        </p:spPr>
      </p:pic>
    </p:spTree>
    <p:extLst>
      <p:ext uri="{BB962C8B-B14F-4D97-AF65-F5344CB8AC3E}">
        <p14:creationId xmlns:p14="http://schemas.microsoft.com/office/powerpoint/2010/main" val="3911810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endParaRPr kumimoji="1" lang="ja-JP" altLang="en-US"/>
          </a:p>
        </p:txBody>
      </p:sp>
      <p:pic>
        <p:nvPicPr>
          <p:cNvPr id="5" name="図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192000" cy="6894148"/>
          </a:xfrm>
          <a:prstGeom prst="rect">
            <a:avLst/>
          </a:prstGeom>
        </p:spPr>
      </p:pic>
    </p:spTree>
    <p:extLst>
      <p:ext uri="{BB962C8B-B14F-4D97-AF65-F5344CB8AC3E}">
        <p14:creationId xmlns:p14="http://schemas.microsoft.com/office/powerpoint/2010/main" val="39706653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endParaRPr kumimoji="1" lang="ja-JP" altLang="en-US"/>
          </a:p>
        </p:txBody>
      </p:sp>
      <p:sp>
        <p:nvSpPr>
          <p:cNvPr id="9" name="コンテンツ プレースホルダー 8"/>
          <p:cNvSpPr>
            <a:spLocks noGrp="1"/>
          </p:cNvSpPr>
          <p:nvPr>
            <p:ph idx="1"/>
          </p:nvPr>
        </p:nvSpPr>
        <p:spPr/>
        <p:txBody>
          <a:bodyPr/>
          <a:lstStyle/>
          <a:p>
            <a:endParaRPr kumimoji="1" lang="ja-JP" altLang="en-US"/>
          </a:p>
        </p:txBody>
      </p:sp>
      <p:pic>
        <p:nvPicPr>
          <p:cNvPr id="10" name="図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21383" y="365125"/>
            <a:ext cx="11549234" cy="6057900"/>
          </a:xfrm>
          <a:prstGeom prst="rect">
            <a:avLst/>
          </a:prstGeom>
        </p:spPr>
      </p:pic>
    </p:spTree>
    <p:extLst>
      <p:ext uri="{BB962C8B-B14F-4D97-AF65-F5344CB8AC3E}">
        <p14:creationId xmlns:p14="http://schemas.microsoft.com/office/powerpoint/2010/main" val="2802541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endParaRPr kumimoji="1" lang="ja-JP" altLang="en-US"/>
          </a:p>
        </p:txBody>
      </p:sp>
      <p:sp>
        <p:nvSpPr>
          <p:cNvPr id="9" name="コンテンツ プレースホルダー 8"/>
          <p:cNvSpPr>
            <a:spLocks noGrp="1"/>
          </p:cNvSpPr>
          <p:nvPr>
            <p:ph idx="1"/>
          </p:nvPr>
        </p:nvSpPr>
        <p:spPr/>
        <p:txBody>
          <a:bodyPr/>
          <a:lstStyle/>
          <a:p>
            <a:endParaRPr kumimoji="1" lang="ja-JP" altLang="en-US"/>
          </a:p>
        </p:txBody>
      </p:sp>
      <p:pic>
        <p:nvPicPr>
          <p:cNvPr id="2" name="図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4300" y="171545"/>
            <a:ext cx="11903529" cy="6430641"/>
          </a:xfrm>
          <a:prstGeom prst="rect">
            <a:avLst/>
          </a:prstGeom>
        </p:spPr>
      </p:pic>
    </p:spTree>
    <p:extLst>
      <p:ext uri="{BB962C8B-B14F-4D97-AF65-F5344CB8AC3E}">
        <p14:creationId xmlns:p14="http://schemas.microsoft.com/office/powerpoint/2010/main" val="6534788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プレゼンテーション1" id="{9C30FE2B-DC56-4CDA-89EB-9FAC90A014AE}" vid="{B9B61D95-AF29-4E88-A90D-C33FF5999025}"/>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blank</Template>
  <TotalTime>2086</TotalTime>
  <Words>1096</Words>
  <Application>Microsoft Office PowerPoint</Application>
  <PresentationFormat>ワイド画面</PresentationFormat>
  <Paragraphs>46</Paragraphs>
  <Slides>11</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11</vt:i4>
      </vt:variant>
    </vt:vector>
  </HeadingPairs>
  <TitlesOfParts>
    <vt:vector size="16" baseType="lpstr">
      <vt:lpstr>Meiryo UI</vt:lpstr>
      <vt:lpstr>ＭＳ 明朝</vt:lpstr>
      <vt:lpstr>游ゴシック</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東北電力</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よくわかる！電気の卸市場の読み解き方（仮称）</dc:title>
  <dc:creator>峯田 寛之/東北電力</dc:creator>
  <cp:lastModifiedBy>相樂 純/東北電力</cp:lastModifiedBy>
  <cp:revision>127</cp:revision>
  <cp:lastPrinted>2022-05-31T10:28:23Z</cp:lastPrinted>
  <dcterms:created xsi:type="dcterms:W3CDTF">2022-03-08T06:57:09Z</dcterms:created>
  <dcterms:modified xsi:type="dcterms:W3CDTF">2022-06-14T07:29:50Z</dcterms:modified>
</cp:coreProperties>
</file>